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9" r:id="rId33"/>
  </p:sldIdLst>
  <p:sldSz cx="18288000" cy="10287000"/>
  <p:notesSz cx="6858000" cy="9144000"/>
  <p:embeddedFontLst>
    <p:embeddedFont>
      <p:font typeface="Abril Fatface" panose="02000503000000020003" pitchFamily="2" charset="0"/>
      <p:regular r:id="rId34"/>
    </p:embeddedFont>
    <p:embeddedFont>
      <p:font typeface="Arial" panose="020B0604020202020204" pitchFamily="34" charset="0"/>
      <p:regular r:id="rId35"/>
    </p:embeddedFont>
    <p:embeddedFont>
      <p:font typeface="Arial Bold" panose="020B0704020202020204" pitchFamily="34" charset="0"/>
      <p:regular r:id="rId36"/>
      <p:bold r:id="rId37"/>
    </p:embeddedFont>
    <p:embeddedFont>
      <p:font typeface="Arial Nova" panose="020B0504020202020204" pitchFamily="34" charset="0"/>
      <p:regular r:id="rId38"/>
      <p:bold r:id="rId39"/>
      <p:italic r:id="rId40"/>
      <p:boldItalic r:id="rId41"/>
    </p:embeddedFont>
    <p:embeddedFont>
      <p:font typeface="Arial Nova Bold" panose="020B0804020202020204" charset="0"/>
      <p:regular r:id="rId42"/>
    </p:embeddedFont>
    <p:embeddedFont>
      <p:font typeface="Calibri" panose="020F0502020204030204" pitchFamily="34" charset="0"/>
      <p:regular r:id="rId43"/>
      <p:bold r:id="rId44"/>
      <p:italic r:id="rId45"/>
      <p:boldItalic r:id="rId46"/>
    </p:embeddedFont>
    <p:embeddedFont>
      <p:font typeface="Decalotype Heavy Italics" panose="020B0604020202020204" charset="0"/>
      <p:regular r:id="rId47"/>
    </p:embeddedFont>
    <p:embeddedFont>
      <p:font typeface="Poppins" panose="00000500000000000000" pitchFamily="2" charset="0"/>
      <p:regular r:id="rId48"/>
      <p:bold r:id="rId49"/>
      <p:italic r:id="rId50"/>
      <p:boldItalic r:id="rId51"/>
    </p:embeddedFont>
    <p:embeddedFont>
      <p:font typeface="Poppins Bold" panose="00000800000000000000" charset="0"/>
      <p:regular r:id="rId52"/>
    </p:embeddedFont>
    <p:embeddedFont>
      <p:font typeface="Poppins Bold Italics" panose="020B0604020202020204" charset="0"/>
      <p:regular r:id="rId53"/>
    </p:embeddedFont>
    <p:embeddedFont>
      <p:font typeface="Poppins Semi-Bold" panose="020B0604020202020204" charset="0"/>
      <p:regular r:id="rId54"/>
    </p:embeddedFont>
    <p:embeddedFont>
      <p:font typeface="Roboto Bold"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15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64.gif"/></Relationships>
</file>

<file path=ppt/slides/_rels/slide1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64.gif"/></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7.svg"/><Relationship Id="rId3" Type="http://schemas.openxmlformats.org/officeDocument/2006/relationships/image" Target="../media/image73.png"/><Relationship Id="rId21" Type="http://schemas.openxmlformats.org/officeDocument/2006/relationships/image" Target="../media/image76.gif"/><Relationship Id="rId7" Type="http://schemas.openxmlformats.org/officeDocument/2006/relationships/image" Target="../media/image4.png"/><Relationship Id="rId12" Type="http://schemas.openxmlformats.org/officeDocument/2006/relationships/image" Target="../media/image23.svg"/><Relationship Id="rId17" Type="http://schemas.openxmlformats.org/officeDocument/2006/relationships/image" Target="../media/image16.png"/><Relationship Id="rId2" Type="http://schemas.openxmlformats.org/officeDocument/2006/relationships/image" Target="../media/image19.jpeg"/><Relationship Id="rId16" Type="http://schemas.openxmlformats.org/officeDocument/2006/relationships/image" Target="../media/image11.svg"/><Relationship Id="rId20" Type="http://schemas.openxmlformats.org/officeDocument/2006/relationships/image" Target="../media/image75.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24" Type="http://schemas.openxmlformats.org/officeDocument/2006/relationships/image" Target="../media/image53.gif"/><Relationship Id="rId5" Type="http://schemas.openxmlformats.org/officeDocument/2006/relationships/image" Target="../media/image8.png"/><Relationship Id="rId15" Type="http://schemas.openxmlformats.org/officeDocument/2006/relationships/image" Target="../media/image10.png"/><Relationship Id="rId23" Type="http://schemas.openxmlformats.org/officeDocument/2006/relationships/image" Target="../media/image31.svg"/><Relationship Id="rId10" Type="http://schemas.openxmlformats.org/officeDocument/2006/relationships/image" Target="../media/image21.svg"/><Relationship Id="rId19" Type="http://schemas.openxmlformats.org/officeDocument/2006/relationships/image" Target="../media/image50.jpeg"/><Relationship Id="rId4" Type="http://schemas.openxmlformats.org/officeDocument/2006/relationships/image" Target="../media/image74.svg"/><Relationship Id="rId9" Type="http://schemas.openxmlformats.org/officeDocument/2006/relationships/image" Target="../media/image20.png"/><Relationship Id="rId14" Type="http://schemas.openxmlformats.org/officeDocument/2006/relationships/image" Target="../media/image7.svg"/><Relationship Id="rId22"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0.png"/><Relationship Id="rId18" Type="http://schemas.openxmlformats.org/officeDocument/2006/relationships/image" Target="../media/image30.png"/><Relationship Id="rId3" Type="http://schemas.openxmlformats.org/officeDocument/2006/relationships/image" Target="../media/image8.png"/><Relationship Id="rId21" Type="http://schemas.openxmlformats.org/officeDocument/2006/relationships/image" Target="../media/image78.gif"/><Relationship Id="rId7" Type="http://schemas.openxmlformats.org/officeDocument/2006/relationships/image" Target="../media/image20.png"/><Relationship Id="rId12" Type="http://schemas.openxmlformats.org/officeDocument/2006/relationships/image" Target="../media/image7.svg"/><Relationship Id="rId17" Type="http://schemas.openxmlformats.org/officeDocument/2006/relationships/image" Target="../media/image50.jpeg"/><Relationship Id="rId2" Type="http://schemas.openxmlformats.org/officeDocument/2006/relationships/image" Target="../media/image19.jpeg"/><Relationship Id="rId16" Type="http://schemas.openxmlformats.org/officeDocument/2006/relationships/image" Target="../media/image17.svg"/><Relationship Id="rId20" Type="http://schemas.openxmlformats.org/officeDocument/2006/relationships/image" Target="../media/image77.gif"/><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23.svg"/><Relationship Id="rId19" Type="http://schemas.openxmlformats.org/officeDocument/2006/relationships/image" Target="../media/image31.svg"/><Relationship Id="rId4" Type="http://schemas.openxmlformats.org/officeDocument/2006/relationships/image" Target="../media/image9.svg"/><Relationship Id="rId9" Type="http://schemas.openxmlformats.org/officeDocument/2006/relationships/image" Target="../media/image22.png"/><Relationship Id="rId1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30.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23.svg"/><Relationship Id="rId17" Type="http://schemas.openxmlformats.org/officeDocument/2006/relationships/image" Target="../media/image50.jpeg"/><Relationship Id="rId2" Type="http://schemas.openxmlformats.org/officeDocument/2006/relationships/image" Target="../media/image79.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21.svg"/><Relationship Id="rId19" Type="http://schemas.openxmlformats.org/officeDocument/2006/relationships/image" Target="../media/image31.svg"/><Relationship Id="rId4" Type="http://schemas.openxmlformats.org/officeDocument/2006/relationships/image" Target="../media/image7.svg"/><Relationship Id="rId9" Type="http://schemas.openxmlformats.org/officeDocument/2006/relationships/image" Target="../media/image20.png"/><Relationship Id="rId1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5.png"/><Relationship Id="rId18" Type="http://schemas.openxmlformats.org/officeDocument/2006/relationships/image" Target="../media/image88.svg"/><Relationship Id="rId26" Type="http://schemas.openxmlformats.org/officeDocument/2006/relationships/image" Target="../media/image78.gif"/><Relationship Id="rId3" Type="http://schemas.openxmlformats.org/officeDocument/2006/relationships/image" Target="../media/image6.png"/><Relationship Id="rId21" Type="http://schemas.openxmlformats.org/officeDocument/2006/relationships/image" Target="../media/image91.svg"/><Relationship Id="rId7" Type="http://schemas.openxmlformats.org/officeDocument/2006/relationships/image" Target="../media/image8.png"/><Relationship Id="rId12" Type="http://schemas.openxmlformats.org/officeDocument/2006/relationships/image" Target="../media/image84.svg"/><Relationship Id="rId17" Type="http://schemas.openxmlformats.org/officeDocument/2006/relationships/image" Target="../media/image87.png"/><Relationship Id="rId25" Type="http://schemas.openxmlformats.org/officeDocument/2006/relationships/image" Target="../media/image53.gif"/><Relationship Id="rId2" Type="http://schemas.openxmlformats.org/officeDocument/2006/relationships/image" Target="../media/image80.png"/><Relationship Id="rId16" Type="http://schemas.openxmlformats.org/officeDocument/2006/relationships/image" Target="../media/image17.svg"/><Relationship Id="rId20" Type="http://schemas.openxmlformats.org/officeDocument/2006/relationships/image" Target="../media/image90.png"/><Relationship Id="rId29" Type="http://schemas.openxmlformats.org/officeDocument/2006/relationships/image" Target="../media/image96.gif"/><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3.png"/><Relationship Id="rId24" Type="http://schemas.openxmlformats.org/officeDocument/2006/relationships/image" Target="../media/image93.sv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92.png"/><Relationship Id="rId28" Type="http://schemas.openxmlformats.org/officeDocument/2006/relationships/image" Target="../media/image95.gif"/><Relationship Id="rId10" Type="http://schemas.openxmlformats.org/officeDocument/2006/relationships/image" Target="../media/image82.svg"/><Relationship Id="rId19" Type="http://schemas.openxmlformats.org/officeDocument/2006/relationships/image" Target="../media/image89.png"/><Relationship Id="rId4" Type="http://schemas.openxmlformats.org/officeDocument/2006/relationships/image" Target="../media/image7.svg"/><Relationship Id="rId9" Type="http://schemas.openxmlformats.org/officeDocument/2006/relationships/image" Target="../media/image81.png"/><Relationship Id="rId14" Type="http://schemas.openxmlformats.org/officeDocument/2006/relationships/image" Target="../media/image86.svg"/><Relationship Id="rId22" Type="http://schemas.openxmlformats.org/officeDocument/2006/relationships/image" Target="../media/image15.png"/><Relationship Id="rId27" Type="http://schemas.openxmlformats.org/officeDocument/2006/relationships/image" Target="../media/image94.gif"/></Relationships>
</file>

<file path=ppt/slides/_rels/slide16.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image" Target="../media/image98.png"/><Relationship Id="rId21" Type="http://schemas.openxmlformats.org/officeDocument/2006/relationships/image" Target="../media/image108.png"/><Relationship Id="rId7" Type="http://schemas.openxmlformats.org/officeDocument/2006/relationships/image" Target="../media/image4.png"/><Relationship Id="rId12" Type="http://schemas.openxmlformats.org/officeDocument/2006/relationships/image" Target="../media/image101.sv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19.gif"/><Relationship Id="rId2" Type="http://schemas.openxmlformats.org/officeDocument/2006/relationships/image" Target="../media/image97.jpeg"/><Relationship Id="rId16" Type="http://schemas.openxmlformats.org/officeDocument/2006/relationships/image" Target="../media/image103.svg"/><Relationship Id="rId20" Type="http://schemas.openxmlformats.org/officeDocument/2006/relationships/image" Target="../media/image107.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0.png"/><Relationship Id="rId24" Type="http://schemas.openxmlformats.org/officeDocument/2006/relationships/image" Target="../media/image111.svg"/><Relationship Id="rId32" Type="http://schemas.openxmlformats.org/officeDocument/2006/relationships/image" Target="../media/image118.gif"/><Relationship Id="rId5" Type="http://schemas.openxmlformats.org/officeDocument/2006/relationships/image" Target="../media/image6.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svg"/><Relationship Id="rId10" Type="http://schemas.openxmlformats.org/officeDocument/2006/relationships/image" Target="../media/image9.svg"/><Relationship Id="rId19" Type="http://schemas.openxmlformats.org/officeDocument/2006/relationships/image" Target="../media/image106.png"/><Relationship Id="rId31" Type="http://schemas.openxmlformats.org/officeDocument/2006/relationships/image" Target="../media/image117.gif"/><Relationship Id="rId4" Type="http://schemas.openxmlformats.org/officeDocument/2006/relationships/image" Target="../media/image99.png"/><Relationship Id="rId9" Type="http://schemas.openxmlformats.org/officeDocument/2006/relationships/image" Target="../media/image8.png"/><Relationship Id="rId14" Type="http://schemas.openxmlformats.org/officeDocument/2006/relationships/image" Target="../media/image17.svg"/><Relationship Id="rId22" Type="http://schemas.openxmlformats.org/officeDocument/2006/relationships/image" Target="../media/image109.svg"/><Relationship Id="rId27" Type="http://schemas.openxmlformats.org/officeDocument/2006/relationships/image" Target="../media/image114.png"/><Relationship Id="rId30" Type="http://schemas.openxmlformats.org/officeDocument/2006/relationships/image" Target="../media/image116.gif"/><Relationship Id="rId8"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png"/><Relationship Id="rId18" Type="http://schemas.openxmlformats.org/officeDocument/2006/relationships/image" Target="../media/image7.svg"/><Relationship Id="rId3" Type="http://schemas.openxmlformats.org/officeDocument/2006/relationships/image" Target="../media/image16.png"/><Relationship Id="rId21" Type="http://schemas.openxmlformats.org/officeDocument/2006/relationships/image" Target="../media/image131.gif"/><Relationship Id="rId7" Type="http://schemas.openxmlformats.org/officeDocument/2006/relationships/image" Target="../media/image121.png"/><Relationship Id="rId12" Type="http://schemas.openxmlformats.org/officeDocument/2006/relationships/image" Target="../media/image126.svg"/><Relationship Id="rId17" Type="http://schemas.openxmlformats.org/officeDocument/2006/relationships/image" Target="../media/image6.png"/><Relationship Id="rId2" Type="http://schemas.openxmlformats.org/officeDocument/2006/relationships/image" Target="../media/image120.jpeg"/><Relationship Id="rId16" Type="http://schemas.openxmlformats.org/officeDocument/2006/relationships/image" Target="../media/image130.svg"/><Relationship Id="rId20"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5.png"/><Relationship Id="rId5" Type="http://schemas.openxmlformats.org/officeDocument/2006/relationships/image" Target="../media/image8.png"/><Relationship Id="rId15" Type="http://schemas.openxmlformats.org/officeDocument/2006/relationships/image" Target="../media/image129.png"/><Relationship Id="rId10" Type="http://schemas.openxmlformats.org/officeDocument/2006/relationships/image" Target="../media/image124.svg"/><Relationship Id="rId19" Type="http://schemas.openxmlformats.org/officeDocument/2006/relationships/image" Target="../media/image4.png"/><Relationship Id="rId4" Type="http://schemas.openxmlformats.org/officeDocument/2006/relationships/image" Target="../media/image17.svg"/><Relationship Id="rId9" Type="http://schemas.openxmlformats.org/officeDocument/2006/relationships/image" Target="../media/image123.png"/><Relationship Id="rId14" Type="http://schemas.openxmlformats.org/officeDocument/2006/relationships/image" Target="../media/image128.sv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svg"/><Relationship Id="rId18" Type="http://schemas.openxmlformats.org/officeDocument/2006/relationships/image" Target="../media/image133.jpeg"/><Relationship Id="rId3" Type="http://schemas.openxmlformats.org/officeDocument/2006/relationships/image" Target="../media/image98.png"/><Relationship Id="rId21" Type="http://schemas.openxmlformats.org/officeDocument/2006/relationships/image" Target="../media/image28.gif"/><Relationship Id="rId7" Type="http://schemas.openxmlformats.org/officeDocument/2006/relationships/image" Target="../media/image5.svg"/><Relationship Id="rId12" Type="http://schemas.openxmlformats.org/officeDocument/2006/relationships/image" Target="../media/image6.png"/><Relationship Id="rId17" Type="http://schemas.openxmlformats.org/officeDocument/2006/relationships/image" Target="../media/image17.svg"/><Relationship Id="rId2" Type="http://schemas.openxmlformats.org/officeDocument/2006/relationships/image" Target="../media/image132.jpeg"/><Relationship Id="rId16" Type="http://schemas.openxmlformats.org/officeDocument/2006/relationships/image" Target="../media/image16.png"/><Relationship Id="rId20" Type="http://schemas.openxmlformats.org/officeDocument/2006/relationships/image" Target="../media/image135.gif"/><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9.svg"/><Relationship Id="rId15" Type="http://schemas.openxmlformats.org/officeDocument/2006/relationships/image" Target="../media/image11.svg"/><Relationship Id="rId10" Type="http://schemas.openxmlformats.org/officeDocument/2006/relationships/image" Target="../media/image22.png"/><Relationship Id="rId19" Type="http://schemas.openxmlformats.org/officeDocument/2006/relationships/image" Target="../media/image134.png"/><Relationship Id="rId4" Type="http://schemas.openxmlformats.org/officeDocument/2006/relationships/image" Target="../media/image8.png"/><Relationship Id="rId9" Type="http://schemas.openxmlformats.org/officeDocument/2006/relationships/image" Target="../media/image21.svg"/><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18" Type="http://schemas.openxmlformats.org/officeDocument/2006/relationships/image" Target="../media/image146.png"/><Relationship Id="rId26" Type="http://schemas.openxmlformats.org/officeDocument/2006/relationships/image" Target="../media/image154.png"/><Relationship Id="rId3" Type="http://schemas.openxmlformats.org/officeDocument/2006/relationships/image" Target="../media/image99.png"/><Relationship Id="rId21" Type="http://schemas.openxmlformats.org/officeDocument/2006/relationships/image" Target="../media/image149.svg"/><Relationship Id="rId7" Type="http://schemas.openxmlformats.org/officeDocument/2006/relationships/image" Target="../media/image78.gif"/><Relationship Id="rId12" Type="http://schemas.openxmlformats.org/officeDocument/2006/relationships/image" Target="../media/image140.png"/><Relationship Id="rId17" Type="http://schemas.openxmlformats.org/officeDocument/2006/relationships/image" Target="../media/image145.svg"/><Relationship Id="rId25" Type="http://schemas.openxmlformats.org/officeDocument/2006/relationships/image" Target="../media/image153.svg"/><Relationship Id="rId2" Type="http://schemas.openxmlformats.org/officeDocument/2006/relationships/image" Target="../media/image54.jpeg"/><Relationship Id="rId16" Type="http://schemas.openxmlformats.org/officeDocument/2006/relationships/image" Target="../media/image144.png"/><Relationship Id="rId20"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95.gif"/><Relationship Id="rId11" Type="http://schemas.openxmlformats.org/officeDocument/2006/relationships/image" Target="../media/image139.svg"/><Relationship Id="rId24" Type="http://schemas.openxmlformats.org/officeDocument/2006/relationships/image" Target="../media/image152.png"/><Relationship Id="rId5" Type="http://schemas.openxmlformats.org/officeDocument/2006/relationships/image" Target="../media/image58.svg"/><Relationship Id="rId15" Type="http://schemas.openxmlformats.org/officeDocument/2006/relationships/image" Target="../media/image143.svg"/><Relationship Id="rId23" Type="http://schemas.openxmlformats.org/officeDocument/2006/relationships/image" Target="../media/image151.svg"/><Relationship Id="rId10" Type="http://schemas.openxmlformats.org/officeDocument/2006/relationships/image" Target="../media/image138.png"/><Relationship Id="rId19" Type="http://schemas.openxmlformats.org/officeDocument/2006/relationships/image" Target="../media/image147.svg"/><Relationship Id="rId4" Type="http://schemas.openxmlformats.org/officeDocument/2006/relationships/image" Target="../media/image57.png"/><Relationship Id="rId9" Type="http://schemas.openxmlformats.org/officeDocument/2006/relationships/image" Target="../media/image137.svg"/><Relationship Id="rId14" Type="http://schemas.openxmlformats.org/officeDocument/2006/relationships/image" Target="../media/image142.png"/><Relationship Id="rId22" Type="http://schemas.openxmlformats.org/officeDocument/2006/relationships/image" Target="../media/image150.png"/><Relationship Id="rId27" Type="http://schemas.openxmlformats.org/officeDocument/2006/relationships/image" Target="../media/image155.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0.png"/><Relationship Id="rId18" Type="http://schemas.openxmlformats.org/officeDocument/2006/relationships/image" Target="../media/image25.gif"/><Relationship Id="rId3" Type="http://schemas.openxmlformats.org/officeDocument/2006/relationships/image" Target="../media/image8.png"/><Relationship Id="rId21" Type="http://schemas.openxmlformats.org/officeDocument/2006/relationships/image" Target="../media/image28.gif"/><Relationship Id="rId7" Type="http://schemas.openxmlformats.org/officeDocument/2006/relationships/image" Target="../media/image20.png"/><Relationship Id="rId12" Type="http://schemas.openxmlformats.org/officeDocument/2006/relationships/image" Target="../media/image7.svg"/><Relationship Id="rId17" Type="http://schemas.openxmlformats.org/officeDocument/2006/relationships/image" Target="../media/image24.jpeg"/><Relationship Id="rId2" Type="http://schemas.openxmlformats.org/officeDocument/2006/relationships/image" Target="../media/image19.jpeg"/><Relationship Id="rId16" Type="http://schemas.openxmlformats.org/officeDocument/2006/relationships/image" Target="../media/image17.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23.svg"/><Relationship Id="rId19" Type="http://schemas.openxmlformats.org/officeDocument/2006/relationships/image" Target="../media/image26.png"/><Relationship Id="rId4" Type="http://schemas.openxmlformats.org/officeDocument/2006/relationships/image" Target="../media/image9.svg"/><Relationship Id="rId9" Type="http://schemas.openxmlformats.org/officeDocument/2006/relationships/image" Target="../media/image22.png"/><Relationship Id="rId14"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4.gif"/><Relationship Id="rId5" Type="http://schemas.openxmlformats.org/officeDocument/2006/relationships/image" Target="../media/image4.png"/><Relationship Id="rId10" Type="http://schemas.openxmlformats.org/officeDocument/2006/relationships/image" Target="../media/image25.gif"/><Relationship Id="rId4" Type="http://schemas.openxmlformats.org/officeDocument/2006/relationships/image" Target="../media/image7.svg"/><Relationship Id="rId9" Type="http://schemas.openxmlformats.org/officeDocument/2006/relationships/image" Target="../media/image117.gif"/></Relationships>
</file>

<file path=ppt/slides/_rels/slide21.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gif"/></Relationships>
</file>

<file path=ppt/slides/_rels/slide2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162.jpeg"/><Relationship Id="rId1" Type="http://schemas.openxmlformats.org/officeDocument/2006/relationships/slideLayout" Target="../slideLayouts/slideLayout7.xml"/><Relationship Id="rId5" Type="http://schemas.openxmlformats.org/officeDocument/2006/relationships/image" Target="../media/image161.svg"/><Relationship Id="rId4" Type="http://schemas.openxmlformats.org/officeDocument/2006/relationships/image" Target="../media/image160.png"/></Relationships>
</file>

<file path=ppt/slides/_rels/slide2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163.jpe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5.gif"/><Relationship Id="rId4" Type="http://schemas.openxmlformats.org/officeDocument/2006/relationships/image" Target="../media/image164.gif"/></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5.gif"/><Relationship Id="rId3" Type="http://schemas.openxmlformats.org/officeDocument/2006/relationships/image" Target="../media/image99.png"/><Relationship Id="rId7" Type="http://schemas.openxmlformats.org/officeDocument/2006/relationships/image" Target="../media/image5.svg"/><Relationship Id="rId12" Type="http://schemas.openxmlformats.org/officeDocument/2006/relationships/image" Target="../media/image116.gif"/><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8.png"/><Relationship Id="rId5" Type="http://schemas.openxmlformats.org/officeDocument/2006/relationships/image" Target="../media/image7.svg"/><Relationship Id="rId10" Type="http://schemas.openxmlformats.org/officeDocument/2006/relationships/image" Target="../media/image167.png"/><Relationship Id="rId4" Type="http://schemas.openxmlformats.org/officeDocument/2006/relationships/image" Target="../media/image6.png"/><Relationship Id="rId9" Type="http://schemas.openxmlformats.org/officeDocument/2006/relationships/image" Target="../media/image9.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69.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1.gif"/><Relationship Id="rId5" Type="http://schemas.openxmlformats.org/officeDocument/2006/relationships/image" Target="../media/image4.png"/><Relationship Id="rId10" Type="http://schemas.openxmlformats.org/officeDocument/2006/relationships/image" Target="../media/image47.gif"/><Relationship Id="rId4" Type="http://schemas.openxmlformats.org/officeDocument/2006/relationships/image" Target="../media/image7.svg"/><Relationship Id="rId9" Type="http://schemas.openxmlformats.org/officeDocument/2006/relationships/image" Target="../media/image168.pn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6.gif"/><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3.gif"/><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2.svg"/><Relationship Id="rId5" Type="http://schemas.openxmlformats.org/officeDocument/2006/relationships/image" Target="../media/image4.png"/><Relationship Id="rId10" Type="http://schemas.openxmlformats.org/officeDocument/2006/relationships/image" Target="../media/image171.png"/><Relationship Id="rId4" Type="http://schemas.openxmlformats.org/officeDocument/2006/relationships/image" Target="../media/image7.svg"/><Relationship Id="rId9" Type="http://schemas.openxmlformats.org/officeDocument/2006/relationships/image" Target="../media/image170.png"/></Relationships>
</file>

<file path=ppt/slides/_rels/slide2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174.png"/><Relationship Id="rId7" Type="http://schemas.openxmlformats.org/officeDocument/2006/relationships/image" Target="../media/image178.gif"/><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29.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gif"/><Relationship Id="rId3" Type="http://schemas.openxmlformats.org/officeDocument/2006/relationships/image" Target="../media/image179.png"/><Relationship Id="rId7" Type="http://schemas.openxmlformats.org/officeDocument/2006/relationships/image" Target="../media/image183.gif"/><Relationship Id="rId12" Type="http://schemas.openxmlformats.org/officeDocument/2006/relationships/image" Target="../media/image188.svg"/><Relationship Id="rId2"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82.sv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gif"/><Relationship Id="rId4" Type="http://schemas.openxmlformats.org/officeDocument/2006/relationships/image" Target="../media/image180.svg"/><Relationship Id="rId9" Type="http://schemas.openxmlformats.org/officeDocument/2006/relationships/image" Target="../media/image185.sv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34.gif"/><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7.svg"/><Relationship Id="rId17" Type="http://schemas.openxmlformats.org/officeDocument/2006/relationships/image" Target="../media/image33.gif"/><Relationship Id="rId2" Type="http://schemas.openxmlformats.org/officeDocument/2006/relationships/image" Target="../media/image29.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32.jpe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 Id="rId1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81.png"/><Relationship Id="rId7" Type="http://schemas.openxmlformats.org/officeDocument/2006/relationships/image" Target="../media/image187.png"/><Relationship Id="rId2" Type="http://schemas.openxmlformats.org/officeDocument/2006/relationships/image" Target="../media/image190.jpeg"/><Relationship Id="rId1" Type="http://schemas.openxmlformats.org/officeDocument/2006/relationships/slideLayout" Target="../slideLayouts/slideLayout7.xml"/><Relationship Id="rId6" Type="http://schemas.openxmlformats.org/officeDocument/2006/relationships/image" Target="../media/image185.svg"/><Relationship Id="rId5" Type="http://schemas.openxmlformats.org/officeDocument/2006/relationships/image" Target="../media/image184.png"/><Relationship Id="rId10" Type="http://schemas.openxmlformats.org/officeDocument/2006/relationships/image" Target="../media/image65.gif"/><Relationship Id="rId4" Type="http://schemas.openxmlformats.org/officeDocument/2006/relationships/image" Target="../media/image182.svg"/><Relationship Id="rId9" Type="http://schemas.openxmlformats.org/officeDocument/2006/relationships/image" Target="../media/image191.png"/></Relationships>
</file>

<file path=ppt/slides/_rels/slide3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slideLayout" Target="../slideLayouts/slideLayout7.xml"/><Relationship Id="rId6" Type="http://schemas.openxmlformats.org/officeDocument/2006/relationships/image" Target="../media/image195.gif"/><Relationship Id="rId5" Type="http://schemas.openxmlformats.org/officeDocument/2006/relationships/image" Target="../media/image46.gif"/><Relationship Id="rId4" Type="http://schemas.openxmlformats.org/officeDocument/2006/relationships/image" Target="../media/image194.png"/></Relationships>
</file>

<file path=ppt/slides/_rels/slide32.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16.png"/><Relationship Id="rId18" Type="http://schemas.openxmlformats.org/officeDocument/2006/relationships/image" Target="../media/image13.png"/><Relationship Id="rId3" Type="http://schemas.openxmlformats.org/officeDocument/2006/relationships/image" Target="../media/image117.gif"/><Relationship Id="rId21" Type="http://schemas.openxmlformats.org/officeDocument/2006/relationships/image" Target="../media/image203.svg"/><Relationship Id="rId7" Type="http://schemas.openxmlformats.org/officeDocument/2006/relationships/image" Target="../media/image4.png"/><Relationship Id="rId12" Type="http://schemas.openxmlformats.org/officeDocument/2006/relationships/image" Target="../media/image199.svg"/><Relationship Id="rId17" Type="http://schemas.openxmlformats.org/officeDocument/2006/relationships/image" Target="../media/image12.png"/><Relationship Id="rId2" Type="http://schemas.openxmlformats.org/officeDocument/2006/relationships/image" Target="../media/image186.gif"/><Relationship Id="rId16" Type="http://schemas.openxmlformats.org/officeDocument/2006/relationships/image" Target="../media/image201.png"/><Relationship Id="rId20"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jpeg"/><Relationship Id="rId11" Type="http://schemas.openxmlformats.org/officeDocument/2006/relationships/image" Target="../media/image10.png"/><Relationship Id="rId5" Type="http://schemas.openxmlformats.org/officeDocument/2006/relationships/image" Target="../media/image196.svg"/><Relationship Id="rId15" Type="http://schemas.openxmlformats.org/officeDocument/2006/relationships/image" Target="../media/image18.png"/><Relationship Id="rId10" Type="http://schemas.openxmlformats.org/officeDocument/2006/relationships/image" Target="../media/image198.svg"/><Relationship Id="rId19"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200.sv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6.png"/><Relationship Id="rId21" Type="http://schemas.openxmlformats.org/officeDocument/2006/relationships/image" Target="../media/image45.svg"/><Relationship Id="rId7" Type="http://schemas.openxmlformats.org/officeDocument/2006/relationships/image" Target="../media/image8.png"/><Relationship Id="rId12" Type="http://schemas.openxmlformats.org/officeDocument/2006/relationships/image" Target="../media/image17.svg"/><Relationship Id="rId17" Type="http://schemas.openxmlformats.org/officeDocument/2006/relationships/image" Target="../media/image15.png"/><Relationship Id="rId2" Type="http://schemas.openxmlformats.org/officeDocument/2006/relationships/image" Target="../media/image35.jpeg"/><Relationship Id="rId16" Type="http://schemas.openxmlformats.org/officeDocument/2006/relationships/image" Target="../media/image41.sv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6.pn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37.svg"/><Relationship Id="rId19" Type="http://schemas.openxmlformats.org/officeDocument/2006/relationships/image" Target="../media/image43.svg"/><Relationship Id="rId4" Type="http://schemas.openxmlformats.org/officeDocument/2006/relationships/image" Target="../media/image7.svg"/><Relationship Id="rId9" Type="http://schemas.openxmlformats.org/officeDocument/2006/relationships/image" Target="../media/image36.png"/><Relationship Id="rId14" Type="http://schemas.openxmlformats.org/officeDocument/2006/relationships/image" Target="../media/image39.svg"/><Relationship Id="rId22" Type="http://schemas.openxmlformats.org/officeDocument/2006/relationships/image" Target="../media/image46.gif"/></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0.png"/><Relationship Id="rId18" Type="http://schemas.openxmlformats.org/officeDocument/2006/relationships/image" Target="../media/image47.gif"/><Relationship Id="rId3" Type="http://schemas.openxmlformats.org/officeDocument/2006/relationships/image" Target="../media/image8.png"/><Relationship Id="rId7" Type="http://schemas.openxmlformats.org/officeDocument/2006/relationships/image" Target="../media/image30.png"/><Relationship Id="rId12" Type="http://schemas.openxmlformats.org/officeDocument/2006/relationships/image" Target="../media/image7.svg"/><Relationship Id="rId17" Type="http://schemas.openxmlformats.org/officeDocument/2006/relationships/image" Target="../media/image27.svg"/><Relationship Id="rId2" Type="http://schemas.openxmlformats.org/officeDocument/2006/relationships/image" Target="../media/image29.jpe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32.jpeg"/><Relationship Id="rId10" Type="http://schemas.openxmlformats.org/officeDocument/2006/relationships/image" Target="../media/image5.svg"/><Relationship Id="rId4" Type="http://schemas.openxmlformats.org/officeDocument/2006/relationships/image" Target="../media/image9.svg"/><Relationship Id="rId9" Type="http://schemas.openxmlformats.org/officeDocument/2006/relationships/image" Target="../media/image4.png"/><Relationship Id="rId1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6.png"/><Relationship Id="rId1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31.svg"/><Relationship Id="rId2" Type="http://schemas.openxmlformats.org/officeDocument/2006/relationships/image" Target="../media/image29.jpeg"/><Relationship Id="rId16" Type="http://schemas.openxmlformats.org/officeDocument/2006/relationships/image" Target="../media/image30.png"/><Relationship Id="rId20" Type="http://schemas.openxmlformats.org/officeDocument/2006/relationships/image" Target="../media/image53.gif"/><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5" Type="http://schemas.openxmlformats.org/officeDocument/2006/relationships/image" Target="../media/image50.jpeg"/><Relationship Id="rId10" Type="http://schemas.openxmlformats.org/officeDocument/2006/relationships/image" Target="../media/image7.svg"/><Relationship Id="rId19" Type="http://schemas.openxmlformats.org/officeDocument/2006/relationships/image" Target="../media/image52.gif"/><Relationship Id="rId4" Type="http://schemas.openxmlformats.org/officeDocument/2006/relationships/image" Target="../media/image49.svg"/><Relationship Id="rId9" Type="http://schemas.openxmlformats.org/officeDocument/2006/relationships/image" Target="../media/image6.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sv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2.jpeg"/><Relationship Id="rId10" Type="http://schemas.openxmlformats.org/officeDocument/2006/relationships/image" Target="../media/image61.gif"/><Relationship Id="rId4" Type="http://schemas.openxmlformats.org/officeDocument/2006/relationships/image" Target="../media/image56.svg"/><Relationship Id="rId9" Type="http://schemas.openxmlformats.org/officeDocument/2006/relationships/image" Target="../media/image60.gif"/></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8.sv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2.jpeg"/><Relationship Id="rId4" Type="http://schemas.openxmlformats.org/officeDocument/2006/relationships/image" Target="../media/image56.svg"/><Relationship Id="rId9" Type="http://schemas.openxmlformats.org/officeDocument/2006/relationships/image" Target="../media/image63.gif"/></Relationships>
</file>

<file path=ppt/slides/_rels/slide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17.svg"/><Relationship Id="rId3" Type="http://schemas.openxmlformats.org/officeDocument/2006/relationships/image" Target="../media/image64.gif"/><Relationship Id="rId7" Type="http://schemas.openxmlformats.org/officeDocument/2006/relationships/image" Target="../media/image57.png"/><Relationship Id="rId12" Type="http://schemas.openxmlformats.org/officeDocument/2006/relationships/image" Target="../media/image16.png"/><Relationship Id="rId2" Type="http://schemas.openxmlformats.org/officeDocument/2006/relationships/image" Target="../media/image54.jpeg"/><Relationship Id="rId16" Type="http://schemas.openxmlformats.org/officeDocument/2006/relationships/image" Target="../media/image65.gif"/><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9.svg"/><Relationship Id="rId5" Type="http://schemas.openxmlformats.org/officeDocument/2006/relationships/image" Target="../media/image56.svg"/><Relationship Id="rId15" Type="http://schemas.openxmlformats.org/officeDocument/2006/relationships/image" Target="../media/image31.svg"/><Relationship Id="rId10" Type="http://schemas.openxmlformats.org/officeDocument/2006/relationships/image" Target="../media/image8.png"/><Relationship Id="rId4" Type="http://schemas.openxmlformats.org/officeDocument/2006/relationships/image" Target="../media/image55.png"/><Relationship Id="rId9" Type="http://schemas.openxmlformats.org/officeDocument/2006/relationships/image" Target="../media/image62.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16601"/>
            <a:ext cx="10089409" cy="5670399"/>
          </a:xfrm>
          <a:custGeom>
            <a:avLst/>
            <a:gdLst/>
            <a:ahLst/>
            <a:cxnLst/>
            <a:rect l="l" t="t" r="r" b="b"/>
            <a:pathLst>
              <a:path w="10089409" h="5670399">
                <a:moveTo>
                  <a:pt x="0" y="0"/>
                </a:moveTo>
                <a:lnTo>
                  <a:pt x="10089409" y="0"/>
                </a:lnTo>
                <a:lnTo>
                  <a:pt x="10089409" y="5670399"/>
                </a:lnTo>
                <a:lnTo>
                  <a:pt x="0" y="5670399"/>
                </a:lnTo>
                <a:lnTo>
                  <a:pt x="0" y="0"/>
                </a:lnTo>
                <a:close/>
              </a:path>
            </a:pathLst>
          </a:custGeom>
          <a:blipFill>
            <a:blip r:embed="rId2"/>
            <a:stretch>
              <a:fillRect l="-3452" r="-3452"/>
            </a:stretch>
          </a:blipFill>
        </p:spPr>
        <p:txBody>
          <a:bodyPr/>
          <a:lstStyle/>
          <a:p>
            <a:endParaRPr lang="en-ID"/>
          </a:p>
        </p:txBody>
      </p:sp>
      <p:grpSp>
        <p:nvGrpSpPr>
          <p:cNvPr id="3" name="Group 3"/>
          <p:cNvGrpSpPr/>
          <p:nvPr/>
        </p:nvGrpSpPr>
        <p:grpSpPr>
          <a:xfrm>
            <a:off x="6584425" y="-3105330"/>
            <a:ext cx="15295146" cy="15990397"/>
            <a:chOff x="0" y="0"/>
            <a:chExt cx="20393529" cy="21320529"/>
          </a:xfrm>
        </p:grpSpPr>
        <p:sp>
          <p:nvSpPr>
            <p:cNvPr id="4" name="Freeform 4"/>
            <p:cNvSpPr/>
            <p:nvPr/>
          </p:nvSpPr>
          <p:spPr>
            <a:xfrm rot="2816745">
              <a:off x="1375517" y="4108862"/>
              <a:ext cx="13025407" cy="4097083"/>
            </a:xfrm>
            <a:custGeom>
              <a:avLst/>
              <a:gdLst/>
              <a:ahLst/>
              <a:cxnLst/>
              <a:rect l="l" t="t" r="r" b="b"/>
              <a:pathLst>
                <a:path w="13025407" h="4097083">
                  <a:moveTo>
                    <a:pt x="0" y="0"/>
                  </a:moveTo>
                  <a:lnTo>
                    <a:pt x="13025408" y="0"/>
                  </a:lnTo>
                  <a:lnTo>
                    <a:pt x="13025408" y="4097082"/>
                  </a:lnTo>
                  <a:lnTo>
                    <a:pt x="0" y="40970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2816745">
              <a:off x="-542690" y="5164644"/>
              <a:ext cx="7281496" cy="1676607"/>
            </a:xfrm>
            <a:custGeom>
              <a:avLst/>
              <a:gdLst/>
              <a:ahLst/>
              <a:cxnLst/>
              <a:rect l="l" t="t" r="r" b="b"/>
              <a:pathLst>
                <a:path w="7281496" h="1676607">
                  <a:moveTo>
                    <a:pt x="0" y="0"/>
                  </a:moveTo>
                  <a:lnTo>
                    <a:pt x="7281496" y="0"/>
                  </a:lnTo>
                  <a:lnTo>
                    <a:pt x="7281496" y="1676607"/>
                  </a:lnTo>
                  <a:lnTo>
                    <a:pt x="0" y="1676607"/>
                  </a:lnTo>
                  <a:lnTo>
                    <a:pt x="0" y="0"/>
                  </a:lnTo>
                  <a:close/>
                </a:path>
              </a:pathLst>
            </a:custGeom>
            <a:blipFill>
              <a:blip r:embed="rId5">
                <a:extLst>
                  <a:ext uri="{96DAC541-7B7A-43D3-8B79-37D633B846F1}">
                    <asvg:svgBlip xmlns:asvg="http://schemas.microsoft.com/office/drawing/2016/SVG/main" r:embed="rId6"/>
                  </a:ext>
                </a:extLst>
              </a:blip>
              <a:stretch>
                <a:fillRect t="-13160" b="-23446"/>
              </a:stretch>
            </a:blipFill>
          </p:spPr>
          <p:txBody>
            <a:bodyPr/>
            <a:lstStyle/>
            <a:p>
              <a:endParaRPr lang="en-ID"/>
            </a:p>
          </p:txBody>
        </p:sp>
        <p:sp>
          <p:nvSpPr>
            <p:cNvPr id="6" name="Freeform 6"/>
            <p:cNvSpPr/>
            <p:nvPr/>
          </p:nvSpPr>
          <p:spPr>
            <a:xfrm rot="2816745">
              <a:off x="7937780" y="11343152"/>
              <a:ext cx="13025407" cy="4097083"/>
            </a:xfrm>
            <a:custGeom>
              <a:avLst/>
              <a:gdLst/>
              <a:ahLst/>
              <a:cxnLst/>
              <a:rect l="l" t="t" r="r" b="b"/>
              <a:pathLst>
                <a:path w="13025407" h="4097083">
                  <a:moveTo>
                    <a:pt x="0" y="0"/>
                  </a:moveTo>
                  <a:lnTo>
                    <a:pt x="13025407" y="0"/>
                  </a:lnTo>
                  <a:lnTo>
                    <a:pt x="13025407" y="4097082"/>
                  </a:lnTo>
                  <a:lnTo>
                    <a:pt x="0" y="40970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p:cNvSpPr/>
            <p:nvPr/>
          </p:nvSpPr>
          <p:spPr>
            <a:xfrm rot="2816745">
              <a:off x="10592418" y="17249601"/>
              <a:ext cx="7281496" cy="1676607"/>
            </a:xfrm>
            <a:custGeom>
              <a:avLst/>
              <a:gdLst/>
              <a:ahLst/>
              <a:cxnLst/>
              <a:rect l="l" t="t" r="r" b="b"/>
              <a:pathLst>
                <a:path w="7281496" h="1676607">
                  <a:moveTo>
                    <a:pt x="0" y="0"/>
                  </a:moveTo>
                  <a:lnTo>
                    <a:pt x="7281496" y="0"/>
                  </a:lnTo>
                  <a:lnTo>
                    <a:pt x="7281496" y="1676607"/>
                  </a:lnTo>
                  <a:lnTo>
                    <a:pt x="0" y="1676607"/>
                  </a:lnTo>
                  <a:lnTo>
                    <a:pt x="0" y="0"/>
                  </a:lnTo>
                  <a:close/>
                </a:path>
              </a:pathLst>
            </a:custGeom>
            <a:blipFill>
              <a:blip r:embed="rId5">
                <a:extLst>
                  <a:ext uri="{96DAC541-7B7A-43D3-8B79-37D633B846F1}">
                    <asvg:svgBlip xmlns:asvg="http://schemas.microsoft.com/office/drawing/2016/SVG/main" r:embed="rId6"/>
                  </a:ext>
                </a:extLst>
              </a:blip>
              <a:stretch>
                <a:fillRect t="-13160" b="-23446"/>
              </a:stretch>
            </a:blipFill>
          </p:spPr>
          <p:txBody>
            <a:bodyPr/>
            <a:lstStyle/>
            <a:p>
              <a:endParaRPr lang="en-ID"/>
            </a:p>
          </p:txBody>
        </p:sp>
        <p:sp>
          <p:nvSpPr>
            <p:cNvPr id="8" name="Freeform 8"/>
            <p:cNvSpPr/>
            <p:nvPr/>
          </p:nvSpPr>
          <p:spPr>
            <a:xfrm>
              <a:off x="13077194" y="4510965"/>
              <a:ext cx="2002148" cy="2002148"/>
            </a:xfrm>
            <a:custGeom>
              <a:avLst/>
              <a:gdLst/>
              <a:ahLst/>
              <a:cxnLst/>
              <a:rect l="l" t="t" r="r" b="b"/>
              <a:pathLst>
                <a:path w="2002148" h="2002148">
                  <a:moveTo>
                    <a:pt x="0" y="0"/>
                  </a:moveTo>
                  <a:lnTo>
                    <a:pt x="2002148" y="0"/>
                  </a:lnTo>
                  <a:lnTo>
                    <a:pt x="2002148" y="2002149"/>
                  </a:lnTo>
                  <a:lnTo>
                    <a:pt x="0" y="20021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sp>
        <p:nvSpPr>
          <p:cNvPr id="9" name="Freeform 9"/>
          <p:cNvSpPr/>
          <p:nvPr/>
        </p:nvSpPr>
        <p:spPr>
          <a:xfrm>
            <a:off x="9019305" y="942008"/>
            <a:ext cx="8402983" cy="8402983"/>
          </a:xfrm>
          <a:custGeom>
            <a:avLst/>
            <a:gdLst/>
            <a:ahLst/>
            <a:cxnLst/>
            <a:rect l="l" t="t" r="r" b="b"/>
            <a:pathLst>
              <a:path w="8402983" h="8402983">
                <a:moveTo>
                  <a:pt x="0" y="0"/>
                </a:moveTo>
                <a:lnTo>
                  <a:pt x="8402983" y="0"/>
                </a:lnTo>
                <a:lnTo>
                  <a:pt x="8402983" y="8402984"/>
                </a:lnTo>
                <a:lnTo>
                  <a:pt x="0" y="84029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grpSp>
        <p:nvGrpSpPr>
          <p:cNvPr id="33" name="Group 32">
            <a:extLst>
              <a:ext uri="{FF2B5EF4-FFF2-40B4-BE49-F238E27FC236}">
                <a16:creationId xmlns:a16="http://schemas.microsoft.com/office/drawing/2014/main" id="{2A45D5DC-165B-A7F3-8711-9AA52C9F75AB}"/>
              </a:ext>
            </a:extLst>
          </p:cNvPr>
          <p:cNvGrpSpPr/>
          <p:nvPr/>
        </p:nvGrpSpPr>
        <p:grpSpPr>
          <a:xfrm>
            <a:off x="1159063" y="107296"/>
            <a:ext cx="16508175" cy="1486117"/>
            <a:chOff x="1159063" y="107296"/>
            <a:chExt cx="16508175" cy="1486117"/>
          </a:xfrm>
        </p:grpSpPr>
        <p:grpSp>
          <p:nvGrpSpPr>
            <p:cNvPr id="11" name="Group 11"/>
            <p:cNvGrpSpPr/>
            <p:nvPr/>
          </p:nvGrpSpPr>
          <p:grpSpPr>
            <a:xfrm>
              <a:off x="16619013" y="463988"/>
              <a:ext cx="1048225" cy="1129425"/>
              <a:chOff x="0" y="0"/>
              <a:chExt cx="1775156" cy="1912668"/>
            </a:xfrm>
          </p:grpSpPr>
          <p:sp>
            <p:nvSpPr>
              <p:cNvPr id="12" name="Freeform 12"/>
              <p:cNvSpPr/>
              <p:nvPr/>
            </p:nvSpPr>
            <p:spPr>
              <a:xfrm>
                <a:off x="0" y="0"/>
                <a:ext cx="1775206" cy="1912620"/>
              </a:xfrm>
              <a:custGeom>
                <a:avLst/>
                <a:gdLst/>
                <a:ahLst/>
                <a:cxnLst/>
                <a:rect l="l" t="t" r="r" b="b"/>
                <a:pathLst>
                  <a:path w="1775206" h="1912620">
                    <a:moveTo>
                      <a:pt x="0" y="0"/>
                    </a:moveTo>
                    <a:lnTo>
                      <a:pt x="1775206" y="0"/>
                    </a:lnTo>
                    <a:lnTo>
                      <a:pt x="1775206" y="1912620"/>
                    </a:lnTo>
                    <a:lnTo>
                      <a:pt x="0" y="1912620"/>
                    </a:lnTo>
                    <a:lnTo>
                      <a:pt x="0" y="0"/>
                    </a:lnTo>
                    <a:close/>
                  </a:path>
                </a:pathLst>
              </a:custGeom>
              <a:blipFill>
                <a:blip r:embed="rId13"/>
                <a:stretch>
                  <a:fillRect r="2" b="-2"/>
                </a:stretch>
              </a:blipFill>
            </p:spPr>
            <p:txBody>
              <a:bodyPr/>
              <a:lstStyle/>
              <a:p>
                <a:endParaRPr lang="en-ID"/>
              </a:p>
            </p:txBody>
          </p:sp>
        </p:grpSp>
        <p:grpSp>
          <p:nvGrpSpPr>
            <p:cNvPr id="13" name="Group 13"/>
            <p:cNvGrpSpPr/>
            <p:nvPr/>
          </p:nvGrpSpPr>
          <p:grpSpPr>
            <a:xfrm>
              <a:off x="2444294" y="107296"/>
              <a:ext cx="2153940" cy="1466363"/>
              <a:chOff x="0" y="0"/>
              <a:chExt cx="3949217" cy="2688555"/>
            </a:xfrm>
          </p:grpSpPr>
          <p:sp>
            <p:nvSpPr>
              <p:cNvPr id="14" name="Freeform 14"/>
              <p:cNvSpPr/>
              <p:nvPr/>
            </p:nvSpPr>
            <p:spPr>
              <a:xfrm>
                <a:off x="0" y="0"/>
                <a:ext cx="3949192" cy="2688590"/>
              </a:xfrm>
              <a:custGeom>
                <a:avLst/>
                <a:gdLst/>
                <a:ahLst/>
                <a:cxnLst/>
                <a:rect l="l" t="t" r="r" b="b"/>
                <a:pathLst>
                  <a:path w="3949192" h="2688590">
                    <a:moveTo>
                      <a:pt x="0" y="0"/>
                    </a:moveTo>
                    <a:lnTo>
                      <a:pt x="3949192" y="0"/>
                    </a:lnTo>
                    <a:lnTo>
                      <a:pt x="3949192" y="2688590"/>
                    </a:lnTo>
                    <a:lnTo>
                      <a:pt x="0" y="2688590"/>
                    </a:lnTo>
                    <a:lnTo>
                      <a:pt x="0" y="0"/>
                    </a:lnTo>
                    <a:close/>
                  </a:path>
                </a:pathLst>
              </a:custGeom>
              <a:blipFill>
                <a:blip r:embed="rId14"/>
                <a:stretch>
                  <a:fillRect b="1"/>
                </a:stretch>
              </a:blipFill>
            </p:spPr>
            <p:txBody>
              <a:bodyPr/>
              <a:lstStyle/>
              <a:p>
                <a:endParaRPr lang="en-ID"/>
              </a:p>
            </p:txBody>
          </p:sp>
        </p:grpSp>
        <p:grpSp>
          <p:nvGrpSpPr>
            <p:cNvPr id="15" name="Group 15"/>
            <p:cNvGrpSpPr/>
            <p:nvPr/>
          </p:nvGrpSpPr>
          <p:grpSpPr>
            <a:xfrm>
              <a:off x="1159063" y="197862"/>
              <a:ext cx="1285231" cy="1285231"/>
              <a:chOff x="0" y="0"/>
              <a:chExt cx="2131567" cy="2131568"/>
            </a:xfrm>
          </p:grpSpPr>
          <p:sp>
            <p:nvSpPr>
              <p:cNvPr id="16" name="Freeform 16"/>
              <p:cNvSpPr/>
              <p:nvPr/>
            </p:nvSpPr>
            <p:spPr>
              <a:xfrm>
                <a:off x="0" y="0"/>
                <a:ext cx="2131568" cy="2131568"/>
              </a:xfrm>
              <a:custGeom>
                <a:avLst/>
                <a:gdLst/>
                <a:ahLst/>
                <a:cxnLst/>
                <a:rect l="l" t="t" r="r" b="b"/>
                <a:pathLst>
                  <a:path w="2131568" h="2131568">
                    <a:moveTo>
                      <a:pt x="0" y="0"/>
                    </a:moveTo>
                    <a:lnTo>
                      <a:pt x="2131568" y="0"/>
                    </a:lnTo>
                    <a:lnTo>
                      <a:pt x="2131568" y="2131568"/>
                    </a:lnTo>
                    <a:lnTo>
                      <a:pt x="0" y="2131568"/>
                    </a:lnTo>
                    <a:lnTo>
                      <a:pt x="0" y="0"/>
                    </a:lnTo>
                    <a:close/>
                  </a:path>
                </a:pathLst>
              </a:custGeom>
              <a:blipFill>
                <a:blip r:embed="rId15"/>
                <a:stretch>
                  <a:fillRect/>
                </a:stretch>
              </a:blipFill>
            </p:spPr>
            <p:txBody>
              <a:bodyPr/>
              <a:lstStyle/>
              <a:p>
                <a:endParaRPr lang="en-ID"/>
              </a:p>
            </p:txBody>
          </p:sp>
        </p:grpSp>
      </p:grpSp>
      <p:sp>
        <p:nvSpPr>
          <p:cNvPr id="17" name="TextBox 17"/>
          <p:cNvSpPr txBox="1"/>
          <p:nvPr/>
        </p:nvSpPr>
        <p:spPr>
          <a:xfrm>
            <a:off x="1159063" y="1596197"/>
            <a:ext cx="3922099" cy="622660"/>
          </a:xfrm>
          <a:prstGeom prst="rect">
            <a:avLst/>
          </a:prstGeom>
        </p:spPr>
        <p:txBody>
          <a:bodyPr lIns="0" tIns="0" rIns="0" bIns="0" rtlCol="0" anchor="t">
            <a:spAutoFit/>
          </a:bodyPr>
          <a:lstStyle/>
          <a:p>
            <a:pPr algn="ctr">
              <a:lnSpc>
                <a:spcPts val="2214"/>
              </a:lnSpc>
            </a:pPr>
            <a:r>
              <a:rPr lang="en-US" sz="2014" dirty="0">
                <a:solidFill>
                  <a:srgbClr val="000000"/>
                </a:solidFill>
                <a:latin typeface="Arial Bold"/>
              </a:rPr>
              <a:t>KEMENTERIAN </a:t>
            </a:r>
            <a:r>
              <a:rPr lang="en-US" sz="2014" dirty="0" err="1">
                <a:solidFill>
                  <a:srgbClr val="000000"/>
                </a:solidFill>
                <a:latin typeface="Arial Bold"/>
              </a:rPr>
              <a:t>DALAM</a:t>
            </a:r>
            <a:r>
              <a:rPr lang="en-US" sz="2014" dirty="0">
                <a:solidFill>
                  <a:srgbClr val="000000"/>
                </a:solidFill>
                <a:latin typeface="Arial Bold"/>
              </a:rPr>
              <a:t> NEGERI</a:t>
            </a:r>
          </a:p>
          <a:p>
            <a:pPr algn="ctr">
              <a:lnSpc>
                <a:spcPts val="2214"/>
              </a:lnSpc>
            </a:pPr>
            <a:r>
              <a:rPr lang="en-US" sz="2014" dirty="0" err="1">
                <a:solidFill>
                  <a:srgbClr val="000000"/>
                </a:solidFill>
                <a:latin typeface="Arial Bold"/>
              </a:rPr>
              <a:t>REPUBLIK</a:t>
            </a:r>
            <a:r>
              <a:rPr lang="en-US" sz="2014" dirty="0">
                <a:solidFill>
                  <a:srgbClr val="000000"/>
                </a:solidFill>
                <a:latin typeface="Arial Bold"/>
              </a:rPr>
              <a:t> INDONESIA</a:t>
            </a:r>
          </a:p>
        </p:txBody>
      </p:sp>
      <p:sp>
        <p:nvSpPr>
          <p:cNvPr id="18" name="Freeform 18"/>
          <p:cNvSpPr/>
          <p:nvPr/>
        </p:nvSpPr>
        <p:spPr>
          <a:xfrm>
            <a:off x="512155" y="2334675"/>
            <a:ext cx="7017700" cy="2248588"/>
          </a:xfrm>
          <a:custGeom>
            <a:avLst/>
            <a:gdLst/>
            <a:ahLst/>
            <a:cxnLst/>
            <a:rect l="l" t="t" r="r" b="b"/>
            <a:pathLst>
              <a:path w="7017700" h="2248588">
                <a:moveTo>
                  <a:pt x="0" y="0"/>
                </a:moveTo>
                <a:lnTo>
                  <a:pt x="7017700" y="0"/>
                </a:lnTo>
                <a:lnTo>
                  <a:pt x="7017700" y="2248588"/>
                </a:lnTo>
                <a:lnTo>
                  <a:pt x="0" y="2248588"/>
                </a:lnTo>
                <a:lnTo>
                  <a:pt x="0" y="0"/>
                </a:lnTo>
                <a:close/>
              </a:path>
            </a:pathLst>
          </a:custGeom>
          <a:blipFill>
            <a:blip r:embed="rId16"/>
            <a:stretch>
              <a:fillRect/>
            </a:stretch>
          </a:blipFill>
        </p:spPr>
        <p:txBody>
          <a:bodyPr/>
          <a:lstStyle/>
          <a:p>
            <a:endParaRPr lang="en-ID"/>
          </a:p>
        </p:txBody>
      </p:sp>
      <p:grpSp>
        <p:nvGrpSpPr>
          <p:cNvPr id="34" name="Group 33">
            <a:extLst>
              <a:ext uri="{FF2B5EF4-FFF2-40B4-BE49-F238E27FC236}">
                <a16:creationId xmlns:a16="http://schemas.microsoft.com/office/drawing/2014/main" id="{26E33483-6AD8-90AF-16A0-7E51A9576F16}"/>
              </a:ext>
            </a:extLst>
          </p:cNvPr>
          <p:cNvGrpSpPr/>
          <p:nvPr/>
        </p:nvGrpSpPr>
        <p:grpSpPr>
          <a:xfrm>
            <a:off x="8553603" y="772967"/>
            <a:ext cx="9141727" cy="9141727"/>
            <a:chOff x="8553603" y="772967"/>
            <a:chExt cx="9141727" cy="9141727"/>
          </a:xfrm>
        </p:grpSpPr>
        <p:sp>
          <p:nvSpPr>
            <p:cNvPr id="20" name="Freeform 20"/>
            <p:cNvSpPr/>
            <p:nvPr/>
          </p:nvSpPr>
          <p:spPr>
            <a:xfrm>
              <a:off x="8553603" y="772967"/>
              <a:ext cx="9141727" cy="9141727"/>
            </a:xfrm>
            <a:custGeom>
              <a:avLst/>
              <a:gdLst/>
              <a:ahLst/>
              <a:cxnLst/>
              <a:rect l="l" t="t" r="r" b="b"/>
              <a:pathLst>
                <a:path w="12188969" h="12188969">
                  <a:moveTo>
                    <a:pt x="0" y="0"/>
                  </a:moveTo>
                  <a:lnTo>
                    <a:pt x="12188969" y="0"/>
                  </a:lnTo>
                  <a:lnTo>
                    <a:pt x="12188969" y="12188969"/>
                  </a:lnTo>
                  <a:lnTo>
                    <a:pt x="0" y="121889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sz="2000" dirty="0"/>
            </a:p>
          </p:txBody>
        </p:sp>
        <p:sp>
          <p:nvSpPr>
            <p:cNvPr id="21" name="Freeform 21"/>
            <p:cNvSpPr/>
            <p:nvPr/>
          </p:nvSpPr>
          <p:spPr>
            <a:xfrm>
              <a:off x="9453167" y="1606751"/>
              <a:ext cx="7474157" cy="7474157"/>
            </a:xfrm>
            <a:custGeom>
              <a:avLst/>
              <a:gdLst/>
              <a:ahLst/>
              <a:cxnLst/>
              <a:rect l="l" t="t" r="r" b="b"/>
              <a:pathLst>
                <a:path w="9965543" h="9965543">
                  <a:moveTo>
                    <a:pt x="0" y="0"/>
                  </a:moveTo>
                  <a:lnTo>
                    <a:pt x="9965543" y="0"/>
                  </a:lnTo>
                  <a:lnTo>
                    <a:pt x="9965543" y="9965543"/>
                  </a:lnTo>
                  <a:lnTo>
                    <a:pt x="0" y="996554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grpSp>
      <p:grpSp>
        <p:nvGrpSpPr>
          <p:cNvPr id="35" name="Group 34">
            <a:extLst>
              <a:ext uri="{FF2B5EF4-FFF2-40B4-BE49-F238E27FC236}">
                <a16:creationId xmlns:a16="http://schemas.microsoft.com/office/drawing/2014/main" id="{E9A0FE38-DEB5-4218-0B00-9CE32CCCE9B8}"/>
              </a:ext>
            </a:extLst>
          </p:cNvPr>
          <p:cNvGrpSpPr/>
          <p:nvPr/>
        </p:nvGrpSpPr>
        <p:grpSpPr>
          <a:xfrm>
            <a:off x="9874934" y="2019494"/>
            <a:ext cx="6630621" cy="6630621"/>
            <a:chOff x="9874934" y="2019494"/>
            <a:chExt cx="6630621" cy="6630621"/>
          </a:xfrm>
        </p:grpSpPr>
        <p:grpSp>
          <p:nvGrpSpPr>
            <p:cNvPr id="22" name="Group 22"/>
            <p:cNvGrpSpPr/>
            <p:nvPr/>
          </p:nvGrpSpPr>
          <p:grpSpPr>
            <a:xfrm>
              <a:off x="9874934" y="2019494"/>
              <a:ext cx="6630621" cy="6630621"/>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5" name="Group 25"/>
            <p:cNvGrpSpPr>
              <a:grpSpLocks noChangeAspect="1"/>
            </p:cNvGrpSpPr>
            <p:nvPr/>
          </p:nvGrpSpPr>
          <p:grpSpPr>
            <a:xfrm>
              <a:off x="10089409" y="2104999"/>
              <a:ext cx="6343049" cy="6343023"/>
              <a:chOff x="0" y="0"/>
              <a:chExt cx="6350000" cy="6349975"/>
            </a:xfrm>
          </p:grpSpPr>
          <p:sp>
            <p:nvSpPr>
              <p:cNvPr id="26" name="Freeform 26"/>
              <p:cNvSpPr/>
              <p:nvPr/>
            </p:nvSpPr>
            <p:spPr>
              <a:xfrm flipH="1">
                <a:off x="0" y="0"/>
                <a:ext cx="6350000" cy="6349974"/>
              </a:xfrm>
              <a:custGeom>
                <a:avLst/>
                <a:gdLst/>
                <a:ahLst/>
                <a:cxnLst/>
                <a:rect l="l" t="t" r="r" b="b"/>
                <a:pathLst>
                  <a:path w="6350000" h="6349974">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a:blip r:embed="rId19"/>
                <a:stretch>
                  <a:fillRect b="-34556"/>
                </a:stretch>
              </a:blipFill>
            </p:spPr>
            <p:txBody>
              <a:bodyPr/>
              <a:lstStyle/>
              <a:p>
                <a:endParaRPr lang="en-ID"/>
              </a:p>
            </p:txBody>
          </p:sp>
        </p:grpSp>
      </p:grpSp>
      <p:sp>
        <p:nvSpPr>
          <p:cNvPr id="28" name="Freeform 28"/>
          <p:cNvSpPr/>
          <p:nvPr/>
        </p:nvSpPr>
        <p:spPr>
          <a:xfrm>
            <a:off x="5846327" y="8305811"/>
            <a:ext cx="8443208" cy="1788535"/>
          </a:xfrm>
          <a:custGeom>
            <a:avLst/>
            <a:gdLst/>
            <a:ahLst/>
            <a:cxnLst/>
            <a:rect l="l" t="t" r="r" b="b"/>
            <a:pathLst>
              <a:path w="2223725" h="471054">
                <a:moveTo>
                  <a:pt x="46764" y="0"/>
                </a:moveTo>
                <a:lnTo>
                  <a:pt x="2176961" y="0"/>
                </a:lnTo>
                <a:cubicBezTo>
                  <a:pt x="2202788" y="0"/>
                  <a:pt x="2223725" y="20937"/>
                  <a:pt x="2223725" y="46764"/>
                </a:cubicBezTo>
                <a:lnTo>
                  <a:pt x="2223725" y="424291"/>
                </a:lnTo>
                <a:cubicBezTo>
                  <a:pt x="2223725" y="436693"/>
                  <a:pt x="2218798" y="448588"/>
                  <a:pt x="2210028" y="457358"/>
                </a:cubicBezTo>
                <a:cubicBezTo>
                  <a:pt x="2201258" y="466128"/>
                  <a:pt x="2189364" y="471054"/>
                  <a:pt x="2176961" y="471054"/>
                </a:cubicBezTo>
                <a:lnTo>
                  <a:pt x="46764" y="471054"/>
                </a:lnTo>
                <a:cubicBezTo>
                  <a:pt x="34361" y="471054"/>
                  <a:pt x="22467" y="466128"/>
                  <a:pt x="13697" y="457358"/>
                </a:cubicBezTo>
                <a:cubicBezTo>
                  <a:pt x="4927" y="448588"/>
                  <a:pt x="0" y="436693"/>
                  <a:pt x="0" y="424291"/>
                </a:cubicBezTo>
                <a:lnTo>
                  <a:pt x="0" y="46764"/>
                </a:lnTo>
                <a:cubicBezTo>
                  <a:pt x="0" y="34361"/>
                  <a:pt x="4927" y="22467"/>
                  <a:pt x="13697" y="13697"/>
                </a:cubicBezTo>
                <a:cubicBezTo>
                  <a:pt x="22467" y="4927"/>
                  <a:pt x="34361" y="0"/>
                  <a:pt x="46764" y="0"/>
                </a:cubicBezTo>
                <a:close/>
              </a:path>
            </a:pathLst>
          </a:custGeom>
          <a:solidFill>
            <a:srgbClr val="034AB1">
              <a:alpha val="94902"/>
            </a:srgbClr>
          </a:solidFill>
          <a:ln cap="rnd">
            <a:noFill/>
            <a:prstDash val="solid"/>
            <a:round/>
          </a:ln>
        </p:spPr>
        <p:txBody>
          <a:bodyPr/>
          <a:lstStyle/>
          <a:p>
            <a:endParaRPr lang="en-ID"/>
          </a:p>
        </p:txBody>
      </p:sp>
      <p:sp>
        <p:nvSpPr>
          <p:cNvPr id="29" name="TextBox 29"/>
          <p:cNvSpPr txBox="1"/>
          <p:nvPr/>
        </p:nvSpPr>
        <p:spPr>
          <a:xfrm>
            <a:off x="5846327" y="8269646"/>
            <a:ext cx="3086101" cy="3122268"/>
          </a:xfrm>
          <a:prstGeom prst="rect">
            <a:avLst/>
          </a:prstGeom>
        </p:spPr>
        <p:txBody>
          <a:bodyPr lIns="50800" tIns="50800" rIns="50800" bIns="50800" rtlCol="0" anchor="ctr"/>
          <a:lstStyle/>
          <a:p>
            <a:pPr algn="ctr">
              <a:lnSpc>
                <a:spcPts val="2824"/>
              </a:lnSpc>
            </a:pPr>
            <a:endParaRPr/>
          </a:p>
        </p:txBody>
      </p:sp>
      <p:grpSp>
        <p:nvGrpSpPr>
          <p:cNvPr id="38" name="Group 37">
            <a:extLst>
              <a:ext uri="{FF2B5EF4-FFF2-40B4-BE49-F238E27FC236}">
                <a16:creationId xmlns:a16="http://schemas.microsoft.com/office/drawing/2014/main" id="{F2C1620A-67AF-E02E-E599-F8533007F8BF}"/>
              </a:ext>
            </a:extLst>
          </p:cNvPr>
          <p:cNvGrpSpPr/>
          <p:nvPr/>
        </p:nvGrpSpPr>
        <p:grpSpPr>
          <a:xfrm>
            <a:off x="6140244" y="8418133"/>
            <a:ext cx="9160225" cy="1563891"/>
            <a:chOff x="6140244" y="8418133"/>
            <a:chExt cx="9160225" cy="1563891"/>
          </a:xfrm>
        </p:grpSpPr>
        <p:sp>
          <p:nvSpPr>
            <p:cNvPr id="30" name="TextBox 30"/>
            <p:cNvSpPr txBox="1"/>
            <p:nvPr/>
          </p:nvSpPr>
          <p:spPr>
            <a:xfrm>
              <a:off x="6140244" y="8418133"/>
              <a:ext cx="3454571" cy="449698"/>
            </a:xfrm>
            <a:prstGeom prst="rect">
              <a:avLst/>
            </a:prstGeom>
          </p:spPr>
          <p:txBody>
            <a:bodyPr lIns="0" tIns="0" rIns="0" bIns="0" rtlCol="0" anchor="t">
              <a:spAutoFit/>
            </a:bodyPr>
            <a:lstStyle/>
            <a:p>
              <a:pPr>
                <a:lnSpc>
                  <a:spcPts val="3372"/>
                </a:lnSpc>
              </a:pPr>
              <a:r>
                <a:rPr lang="en-US" sz="2957" dirty="0">
                  <a:solidFill>
                    <a:srgbClr val="FFFFFF"/>
                  </a:solidFill>
                  <a:latin typeface="Poppins Bold"/>
                </a:rPr>
                <a:t>REFORMER :</a:t>
              </a:r>
            </a:p>
          </p:txBody>
        </p:sp>
        <p:sp>
          <p:nvSpPr>
            <p:cNvPr id="31" name="TextBox 31"/>
            <p:cNvSpPr txBox="1"/>
            <p:nvPr/>
          </p:nvSpPr>
          <p:spPr>
            <a:xfrm>
              <a:off x="6140244" y="8762437"/>
              <a:ext cx="9160225" cy="751596"/>
            </a:xfrm>
            <a:prstGeom prst="rect">
              <a:avLst/>
            </a:prstGeom>
          </p:spPr>
          <p:txBody>
            <a:bodyPr lIns="0" tIns="0" rIns="0" bIns="0" rtlCol="0" anchor="t">
              <a:spAutoFit/>
            </a:bodyPr>
            <a:lstStyle/>
            <a:p>
              <a:pPr>
                <a:lnSpc>
                  <a:spcPts val="5582"/>
                </a:lnSpc>
              </a:pPr>
              <a:r>
                <a:rPr lang="en-US" sz="4896" dirty="0" err="1">
                  <a:solidFill>
                    <a:srgbClr val="FFFFFF"/>
                  </a:solidFill>
                  <a:latin typeface="Poppins Bold"/>
                </a:rPr>
                <a:t>Suriyanto</a:t>
              </a:r>
              <a:r>
                <a:rPr lang="en-US" sz="4896" dirty="0">
                  <a:solidFill>
                    <a:srgbClr val="FFFFFF"/>
                  </a:solidFill>
                  <a:latin typeface="Poppins Bold"/>
                </a:rPr>
                <a:t> </a:t>
              </a:r>
              <a:r>
                <a:rPr lang="en-US" sz="4896" dirty="0" err="1">
                  <a:solidFill>
                    <a:srgbClr val="FFFFFF"/>
                  </a:solidFill>
                  <a:latin typeface="Poppins Bold"/>
                </a:rPr>
                <a:t>Andili</a:t>
              </a:r>
              <a:r>
                <a:rPr lang="en-US" sz="4896" dirty="0">
                  <a:solidFill>
                    <a:srgbClr val="FFFFFF"/>
                  </a:solidFill>
                  <a:latin typeface="Poppins Bold"/>
                </a:rPr>
                <a:t>, SE., </a:t>
              </a:r>
              <a:r>
                <a:rPr lang="en-US" sz="4896" dirty="0" err="1">
                  <a:solidFill>
                    <a:srgbClr val="FFFFFF"/>
                  </a:solidFill>
                  <a:latin typeface="Poppins Bold"/>
                </a:rPr>
                <a:t>M.Si</a:t>
              </a:r>
              <a:endParaRPr lang="en-US" sz="4896" dirty="0">
                <a:solidFill>
                  <a:srgbClr val="FFFFFF"/>
                </a:solidFill>
                <a:latin typeface="Poppins Bold"/>
              </a:endParaRPr>
            </a:p>
          </p:txBody>
        </p:sp>
        <p:sp>
          <p:nvSpPr>
            <p:cNvPr id="32" name="TextBox 32"/>
            <p:cNvSpPr txBox="1"/>
            <p:nvPr/>
          </p:nvSpPr>
          <p:spPr>
            <a:xfrm>
              <a:off x="6184200" y="9481241"/>
              <a:ext cx="3792124" cy="500783"/>
            </a:xfrm>
            <a:prstGeom prst="rect">
              <a:avLst/>
            </a:prstGeom>
          </p:spPr>
          <p:txBody>
            <a:bodyPr lIns="0" tIns="0" rIns="0" bIns="0" rtlCol="0" anchor="t">
              <a:spAutoFit/>
            </a:bodyPr>
            <a:lstStyle/>
            <a:p>
              <a:pPr>
                <a:lnSpc>
                  <a:spcPts val="3701"/>
                </a:lnSpc>
              </a:pPr>
              <a:r>
                <a:rPr lang="en-US" sz="3246" dirty="0" err="1">
                  <a:solidFill>
                    <a:srgbClr val="FFFFFF"/>
                  </a:solidFill>
                  <a:latin typeface="Poppins Bold"/>
                </a:rPr>
                <a:t>NDH</a:t>
              </a:r>
              <a:r>
                <a:rPr lang="en-US" sz="3246" dirty="0">
                  <a:solidFill>
                    <a:srgbClr val="FFFFFF"/>
                  </a:solidFill>
                  <a:latin typeface="Poppins Bold"/>
                </a:rPr>
                <a:t> : 29</a:t>
              </a:r>
            </a:p>
          </p:txBody>
        </p:sp>
      </p:grpSp>
    </p:spTree>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1000"/>
                                        <p:tgtEl>
                                          <p:spTgt spid="17"/>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1000"/>
                                        <p:tgtEl>
                                          <p:spTgt spid="35"/>
                                        </p:tgtEl>
                                      </p:cBhvr>
                                    </p:animEffect>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1000" fill="hold"/>
                                        <p:tgtEl>
                                          <p:spTgt spid="38"/>
                                        </p:tgtEl>
                                        <p:attrNameLst>
                                          <p:attrName>ppt_x</p:attrName>
                                        </p:attrNameLst>
                                      </p:cBhvr>
                                      <p:tavLst>
                                        <p:tav tm="0">
                                          <p:val>
                                            <p:strVal val="0-#ppt_w/2"/>
                                          </p:val>
                                        </p:tav>
                                        <p:tav tm="100000">
                                          <p:val>
                                            <p:strVal val="#ppt_x"/>
                                          </p:val>
                                        </p:tav>
                                      </p:tavLst>
                                    </p:anim>
                                    <p:anim calcmode="lin" valueType="num">
                                      <p:cBhvr additive="base">
                                        <p:cTn id="26" dur="10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D"/>
          </a:p>
        </p:txBody>
      </p:sp>
      <p:grpSp>
        <p:nvGrpSpPr>
          <p:cNvPr id="3" name="Group 3"/>
          <p:cNvGrpSpPr/>
          <p:nvPr/>
        </p:nvGrpSpPr>
        <p:grpSpPr>
          <a:xfrm>
            <a:off x="-425532" y="4836990"/>
            <a:ext cx="13546115" cy="3114675"/>
            <a:chOff x="0" y="0"/>
            <a:chExt cx="3567701" cy="820326"/>
          </a:xfrm>
        </p:grpSpPr>
        <p:sp>
          <p:nvSpPr>
            <p:cNvPr id="4" name="Freeform 4"/>
            <p:cNvSpPr/>
            <p:nvPr/>
          </p:nvSpPr>
          <p:spPr>
            <a:xfrm>
              <a:off x="0" y="0"/>
              <a:ext cx="3567701" cy="820326"/>
            </a:xfrm>
            <a:custGeom>
              <a:avLst/>
              <a:gdLst/>
              <a:ahLst/>
              <a:cxnLst/>
              <a:rect l="l" t="t" r="r" b="b"/>
              <a:pathLst>
                <a:path w="3567701" h="820326">
                  <a:moveTo>
                    <a:pt x="29148" y="0"/>
                  </a:moveTo>
                  <a:lnTo>
                    <a:pt x="3538553" y="0"/>
                  </a:lnTo>
                  <a:cubicBezTo>
                    <a:pt x="3546284" y="0"/>
                    <a:pt x="3553698" y="3071"/>
                    <a:pt x="3559164" y="8537"/>
                  </a:cubicBezTo>
                  <a:cubicBezTo>
                    <a:pt x="3564630" y="14003"/>
                    <a:pt x="3567701" y="21417"/>
                    <a:pt x="3567701" y="29148"/>
                  </a:cubicBezTo>
                  <a:lnTo>
                    <a:pt x="3567701" y="791178"/>
                  </a:lnTo>
                  <a:cubicBezTo>
                    <a:pt x="3567701" y="798909"/>
                    <a:pt x="3564630" y="806322"/>
                    <a:pt x="3559164" y="811789"/>
                  </a:cubicBezTo>
                  <a:cubicBezTo>
                    <a:pt x="3553698" y="817255"/>
                    <a:pt x="3546284" y="820326"/>
                    <a:pt x="3538553" y="820326"/>
                  </a:cubicBezTo>
                  <a:lnTo>
                    <a:pt x="29148" y="820326"/>
                  </a:lnTo>
                  <a:cubicBezTo>
                    <a:pt x="21417" y="820326"/>
                    <a:pt x="14003" y="817255"/>
                    <a:pt x="8537" y="811789"/>
                  </a:cubicBezTo>
                  <a:cubicBezTo>
                    <a:pt x="3071" y="806322"/>
                    <a:pt x="0" y="798909"/>
                    <a:pt x="0" y="791178"/>
                  </a:cubicBezTo>
                  <a:lnTo>
                    <a:pt x="0" y="29148"/>
                  </a:lnTo>
                  <a:cubicBezTo>
                    <a:pt x="0" y="21417"/>
                    <a:pt x="3071" y="14003"/>
                    <a:pt x="8537" y="8537"/>
                  </a:cubicBezTo>
                  <a:cubicBezTo>
                    <a:pt x="14003" y="3071"/>
                    <a:pt x="21417" y="0"/>
                    <a:pt x="29148" y="0"/>
                  </a:cubicBezTo>
                  <a:close/>
                </a:path>
              </a:pathLst>
            </a:custGeom>
            <a:gradFill rotWithShape="1">
              <a:gsLst>
                <a:gs pos="0">
                  <a:srgbClr val="004AAD">
                    <a:alpha val="72000"/>
                  </a:srgbClr>
                </a:gs>
                <a:gs pos="100000">
                  <a:srgbClr val="CB6CE6">
                    <a:alpha val="72000"/>
                  </a:srgbClr>
                </a:gs>
              </a:gsLst>
              <a:lin ang="0"/>
            </a:gra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593362" y="0"/>
            <a:ext cx="16129531" cy="4836990"/>
            <a:chOff x="0" y="0"/>
            <a:chExt cx="4248107" cy="1273940"/>
          </a:xfrm>
        </p:grpSpPr>
        <p:sp>
          <p:nvSpPr>
            <p:cNvPr id="7" name="Freeform 7"/>
            <p:cNvSpPr/>
            <p:nvPr/>
          </p:nvSpPr>
          <p:spPr>
            <a:xfrm>
              <a:off x="0" y="0"/>
              <a:ext cx="4248107" cy="1273940"/>
            </a:xfrm>
            <a:custGeom>
              <a:avLst/>
              <a:gdLst/>
              <a:ahLst/>
              <a:cxnLst/>
              <a:rect l="l" t="t" r="r" b="b"/>
              <a:pathLst>
                <a:path w="4248107" h="1273940">
                  <a:moveTo>
                    <a:pt x="24479" y="0"/>
                  </a:moveTo>
                  <a:lnTo>
                    <a:pt x="4223628" y="0"/>
                  </a:lnTo>
                  <a:cubicBezTo>
                    <a:pt x="4237147" y="0"/>
                    <a:pt x="4248107" y="10960"/>
                    <a:pt x="4248107" y="24479"/>
                  </a:cubicBezTo>
                  <a:lnTo>
                    <a:pt x="4248107" y="1249461"/>
                  </a:lnTo>
                  <a:cubicBezTo>
                    <a:pt x="4248107" y="1262980"/>
                    <a:pt x="4237147" y="1273940"/>
                    <a:pt x="4223628" y="1273940"/>
                  </a:cubicBezTo>
                  <a:lnTo>
                    <a:pt x="24479" y="1273940"/>
                  </a:lnTo>
                  <a:cubicBezTo>
                    <a:pt x="10960" y="1273940"/>
                    <a:pt x="0" y="1262980"/>
                    <a:pt x="0" y="1249461"/>
                  </a:cubicBezTo>
                  <a:lnTo>
                    <a:pt x="0" y="24479"/>
                  </a:lnTo>
                  <a:cubicBezTo>
                    <a:pt x="0" y="10960"/>
                    <a:pt x="10960" y="0"/>
                    <a:pt x="24479" y="0"/>
                  </a:cubicBezTo>
                  <a:close/>
                </a:path>
              </a:pathLst>
            </a:custGeom>
            <a:gradFill rotWithShape="1">
              <a:gsLst>
                <a:gs pos="0">
                  <a:srgbClr val="0CC0DF">
                    <a:alpha val="64000"/>
                  </a:srgbClr>
                </a:gs>
                <a:gs pos="100000">
                  <a:srgbClr val="FFDE59">
                    <a:alpha val="64000"/>
                  </a:srgbClr>
                </a:gs>
              </a:gsLst>
              <a:lin ang="0"/>
            </a:gradFill>
          </p:spPr>
          <p:txBody>
            <a:bodyPr/>
            <a:lstStyle/>
            <a:p>
              <a:endParaRPr lang="en-ID"/>
            </a:p>
          </p:txBody>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9" name="Group 9"/>
          <p:cNvGrpSpPr/>
          <p:nvPr/>
        </p:nvGrpSpPr>
        <p:grpSpPr>
          <a:xfrm>
            <a:off x="-252882" y="7951665"/>
            <a:ext cx="13546115" cy="2335335"/>
            <a:chOff x="0" y="0"/>
            <a:chExt cx="3567701" cy="615068"/>
          </a:xfrm>
        </p:grpSpPr>
        <p:sp>
          <p:nvSpPr>
            <p:cNvPr id="10" name="Freeform 10"/>
            <p:cNvSpPr/>
            <p:nvPr/>
          </p:nvSpPr>
          <p:spPr>
            <a:xfrm>
              <a:off x="0" y="0"/>
              <a:ext cx="3567701" cy="615068"/>
            </a:xfrm>
            <a:custGeom>
              <a:avLst/>
              <a:gdLst/>
              <a:ahLst/>
              <a:cxnLst/>
              <a:rect l="l" t="t" r="r" b="b"/>
              <a:pathLst>
                <a:path w="3567701" h="615068">
                  <a:moveTo>
                    <a:pt x="29148" y="0"/>
                  </a:moveTo>
                  <a:lnTo>
                    <a:pt x="3538553" y="0"/>
                  </a:lnTo>
                  <a:cubicBezTo>
                    <a:pt x="3546284" y="0"/>
                    <a:pt x="3553698" y="3071"/>
                    <a:pt x="3559164" y="8537"/>
                  </a:cubicBezTo>
                  <a:cubicBezTo>
                    <a:pt x="3564630" y="14003"/>
                    <a:pt x="3567701" y="21417"/>
                    <a:pt x="3567701" y="29148"/>
                  </a:cubicBezTo>
                  <a:lnTo>
                    <a:pt x="3567701" y="585920"/>
                  </a:lnTo>
                  <a:cubicBezTo>
                    <a:pt x="3567701" y="593650"/>
                    <a:pt x="3564630" y="601064"/>
                    <a:pt x="3559164" y="606530"/>
                  </a:cubicBezTo>
                  <a:cubicBezTo>
                    <a:pt x="3553698" y="611997"/>
                    <a:pt x="3546284" y="615068"/>
                    <a:pt x="3538553" y="615068"/>
                  </a:cubicBezTo>
                  <a:lnTo>
                    <a:pt x="29148" y="615068"/>
                  </a:lnTo>
                  <a:cubicBezTo>
                    <a:pt x="21417" y="615068"/>
                    <a:pt x="14003" y="611997"/>
                    <a:pt x="8537" y="606530"/>
                  </a:cubicBezTo>
                  <a:cubicBezTo>
                    <a:pt x="3071" y="601064"/>
                    <a:pt x="0" y="593650"/>
                    <a:pt x="0" y="585920"/>
                  </a:cubicBezTo>
                  <a:lnTo>
                    <a:pt x="0" y="29148"/>
                  </a:lnTo>
                  <a:cubicBezTo>
                    <a:pt x="0" y="21417"/>
                    <a:pt x="3071" y="14003"/>
                    <a:pt x="8537" y="8537"/>
                  </a:cubicBezTo>
                  <a:cubicBezTo>
                    <a:pt x="14003" y="3071"/>
                    <a:pt x="21417" y="0"/>
                    <a:pt x="29148" y="0"/>
                  </a:cubicBezTo>
                  <a:close/>
                </a:path>
              </a:pathLst>
            </a:custGeom>
            <a:gradFill rotWithShape="1">
              <a:gsLst>
                <a:gs pos="0">
                  <a:srgbClr val="FF3131">
                    <a:alpha val="72000"/>
                  </a:srgbClr>
                </a:gs>
                <a:gs pos="100000">
                  <a:srgbClr val="FF914D">
                    <a:alpha val="72000"/>
                  </a:srgbClr>
                </a:gs>
              </a:gsLst>
              <a:lin ang="0"/>
            </a:gradFill>
          </p:spPr>
          <p:txBody>
            <a:bodyPr/>
            <a:lstStyle/>
            <a:p>
              <a:endParaRPr lang="en-ID"/>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2" name="Freeform 12"/>
          <p:cNvSpPr/>
          <p:nvPr/>
        </p:nvSpPr>
        <p:spPr>
          <a:xfrm rot="-4773720">
            <a:off x="7437981" y="2626486"/>
            <a:ext cx="12676724" cy="4421008"/>
          </a:xfrm>
          <a:custGeom>
            <a:avLst/>
            <a:gdLst/>
            <a:ahLst/>
            <a:cxnLst/>
            <a:rect l="l" t="t" r="r" b="b"/>
            <a:pathLst>
              <a:path w="12676724" h="4421008">
                <a:moveTo>
                  <a:pt x="0" y="0"/>
                </a:moveTo>
                <a:lnTo>
                  <a:pt x="12676724" y="0"/>
                </a:lnTo>
                <a:lnTo>
                  <a:pt x="12676724" y="4421008"/>
                </a:lnTo>
                <a:lnTo>
                  <a:pt x="0" y="442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3" name="Freeform 13"/>
          <p:cNvSpPr/>
          <p:nvPr/>
        </p:nvSpPr>
        <p:spPr>
          <a:xfrm rot="-3740604">
            <a:off x="8454059" y="2279528"/>
            <a:ext cx="11299222" cy="8229600"/>
          </a:xfrm>
          <a:custGeom>
            <a:avLst/>
            <a:gdLst/>
            <a:ahLst/>
            <a:cxnLst/>
            <a:rect l="l" t="t" r="r" b="b"/>
            <a:pathLst>
              <a:path w="11299222" h="8229600">
                <a:moveTo>
                  <a:pt x="0" y="0"/>
                </a:moveTo>
                <a:lnTo>
                  <a:pt x="11299222" y="0"/>
                </a:lnTo>
                <a:lnTo>
                  <a:pt x="11299222" y="8229600"/>
                </a:lnTo>
                <a:lnTo>
                  <a:pt x="0" y="8229600"/>
                </a:lnTo>
                <a:lnTo>
                  <a:pt x="0" y="0"/>
                </a:lnTo>
                <a:close/>
              </a:path>
            </a:pathLst>
          </a:custGeom>
          <a:blipFill>
            <a:blip r:embed="rId5"/>
            <a:stretch>
              <a:fillRect/>
            </a:stretch>
          </a:blipFill>
        </p:spPr>
        <p:txBody>
          <a:bodyPr/>
          <a:lstStyle/>
          <a:p>
            <a:endParaRPr lang="en-ID"/>
          </a:p>
        </p:txBody>
      </p:sp>
      <p:grpSp>
        <p:nvGrpSpPr>
          <p:cNvPr id="14" name="Group 14"/>
          <p:cNvGrpSpPr>
            <a:grpSpLocks noChangeAspect="1"/>
          </p:cNvGrpSpPr>
          <p:nvPr/>
        </p:nvGrpSpPr>
        <p:grpSpPr>
          <a:xfrm>
            <a:off x="12973495" y="0"/>
            <a:ext cx="7172629" cy="10284335"/>
            <a:chOff x="0" y="0"/>
            <a:chExt cx="20508404" cy="29405580"/>
          </a:xfrm>
        </p:grpSpPr>
        <p:sp>
          <p:nvSpPr>
            <p:cNvPr id="15" name="Freeform 15"/>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6"/>
              <a:stretch>
                <a:fillRect l="-57537" r="-57537"/>
              </a:stretch>
            </a:blipFill>
          </p:spPr>
          <p:txBody>
            <a:bodyPr/>
            <a:lstStyle/>
            <a:p>
              <a:endParaRPr lang="en-ID"/>
            </a:p>
          </p:txBody>
        </p:sp>
      </p:grpSp>
      <p:sp>
        <p:nvSpPr>
          <p:cNvPr id="16" name="Freeform 16"/>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7">
              <a:alphaModFix amt="77000"/>
              <a:extLst>
                <a:ext uri="{96DAC541-7B7A-43D3-8B79-37D633B846F1}">
                  <asvg:svgBlip xmlns:asvg="http://schemas.microsoft.com/office/drawing/2016/SVG/main" r:embed="rId8"/>
                </a:ext>
              </a:extLst>
            </a:blip>
            <a:stretch>
              <a:fillRect/>
            </a:stretch>
          </a:blipFill>
        </p:spPr>
        <p:txBody>
          <a:bodyPr/>
          <a:lstStyle/>
          <a:p>
            <a:endParaRPr lang="en-ID"/>
          </a:p>
        </p:txBody>
      </p:sp>
      <p:pic>
        <p:nvPicPr>
          <p:cNvPr id="17" name="Picture 17"/>
          <p:cNvPicPr>
            <a:picLocks noChangeAspect="1"/>
          </p:cNvPicPr>
          <p:nvPr/>
        </p:nvPicPr>
        <p:blipFill>
          <a:blip r:embed="rId9"/>
          <a:srcRect/>
          <a:stretch>
            <a:fillRect/>
          </a:stretch>
        </p:blipFill>
        <p:spPr>
          <a:xfrm>
            <a:off x="-130581" y="334823"/>
            <a:ext cx="5158747" cy="1177307"/>
          </a:xfrm>
          <a:prstGeom prst="rect">
            <a:avLst/>
          </a:prstGeom>
        </p:spPr>
      </p:pic>
      <p:sp>
        <p:nvSpPr>
          <p:cNvPr id="18" name="TextBox 18"/>
          <p:cNvSpPr txBox="1"/>
          <p:nvPr/>
        </p:nvSpPr>
        <p:spPr>
          <a:xfrm>
            <a:off x="708759" y="1559755"/>
            <a:ext cx="13394912" cy="1317625"/>
          </a:xfrm>
          <a:prstGeom prst="rect">
            <a:avLst/>
          </a:prstGeom>
        </p:spPr>
        <p:txBody>
          <a:bodyPr lIns="0" tIns="0" rIns="0" bIns="0" rtlCol="0" anchor="t">
            <a:spAutoFit/>
          </a:bodyPr>
          <a:lstStyle/>
          <a:p>
            <a:pPr algn="just">
              <a:lnSpc>
                <a:spcPts val="2600"/>
              </a:lnSpc>
            </a:pPr>
            <a:r>
              <a:rPr lang="en-US" sz="2000" dirty="0" err="1">
                <a:solidFill>
                  <a:srgbClr val="000000"/>
                </a:solidFill>
                <a:latin typeface="Poppins Bold"/>
              </a:rPr>
              <a:t>Pelaksanaan</a:t>
            </a:r>
            <a:r>
              <a:rPr lang="en-US" sz="2000" dirty="0">
                <a:solidFill>
                  <a:srgbClr val="000000"/>
                </a:solidFill>
                <a:latin typeface="Poppins Bold"/>
              </a:rPr>
              <a:t> Program </a:t>
            </a:r>
            <a:r>
              <a:rPr lang="en-US" sz="2000" dirty="0" err="1">
                <a:solidFill>
                  <a:srgbClr val="000000"/>
                </a:solidFill>
                <a:latin typeface="Poppins Bold"/>
              </a:rPr>
              <a:t>Pemberdayaan</a:t>
            </a:r>
            <a:r>
              <a:rPr lang="en-US" sz="2000" dirty="0">
                <a:solidFill>
                  <a:srgbClr val="000000"/>
                </a:solidFill>
                <a:latin typeface="Poppins Bold"/>
              </a:rPr>
              <a:t> Masyarakat </a:t>
            </a:r>
            <a:r>
              <a:rPr lang="en-US" sz="2000" dirty="0" err="1">
                <a:solidFill>
                  <a:srgbClr val="000000"/>
                </a:solidFill>
                <a:latin typeface="Poppins Bold"/>
              </a:rPr>
              <a:t>merupakan</a:t>
            </a:r>
            <a:r>
              <a:rPr lang="en-US" sz="2000" dirty="0">
                <a:solidFill>
                  <a:srgbClr val="000000"/>
                </a:solidFill>
                <a:latin typeface="Poppins Bold"/>
              </a:rPr>
              <a:t> </a:t>
            </a:r>
            <a:r>
              <a:rPr lang="en-US" sz="2000" dirty="0" err="1">
                <a:solidFill>
                  <a:srgbClr val="000000"/>
                </a:solidFill>
                <a:latin typeface="Poppins Bold"/>
              </a:rPr>
              <a:t>perwujudan</a:t>
            </a:r>
            <a:r>
              <a:rPr lang="en-US" sz="2000" dirty="0">
                <a:solidFill>
                  <a:srgbClr val="000000"/>
                </a:solidFill>
                <a:latin typeface="Poppins Bold"/>
              </a:rPr>
              <a:t> </a:t>
            </a:r>
            <a:r>
              <a:rPr lang="en-US" sz="2000" dirty="0" err="1">
                <a:solidFill>
                  <a:srgbClr val="000000"/>
                </a:solidFill>
                <a:latin typeface="Poppins Bold"/>
              </a:rPr>
              <a:t>dari</a:t>
            </a:r>
            <a:r>
              <a:rPr lang="en-US" sz="2000" dirty="0">
                <a:solidFill>
                  <a:srgbClr val="000000"/>
                </a:solidFill>
                <a:latin typeface="Poppins Bold"/>
              </a:rPr>
              <a:t> </a:t>
            </a:r>
            <a:r>
              <a:rPr lang="en-US" sz="2000" dirty="0" err="1">
                <a:solidFill>
                  <a:srgbClr val="000000"/>
                </a:solidFill>
                <a:latin typeface="Poppins Bold"/>
              </a:rPr>
              <a:t>tanggung</a:t>
            </a:r>
            <a:r>
              <a:rPr lang="en-US" sz="2000" dirty="0">
                <a:solidFill>
                  <a:srgbClr val="000000"/>
                </a:solidFill>
                <a:latin typeface="Poppins Bold"/>
              </a:rPr>
              <a:t> </a:t>
            </a:r>
            <a:r>
              <a:rPr lang="en-US" sz="2000" dirty="0" err="1">
                <a:solidFill>
                  <a:srgbClr val="000000"/>
                </a:solidFill>
                <a:latin typeface="Poppins Bold"/>
              </a:rPr>
              <a:t>jawab</a:t>
            </a:r>
            <a:r>
              <a:rPr lang="en-US" sz="2000" dirty="0">
                <a:solidFill>
                  <a:srgbClr val="000000"/>
                </a:solidFill>
                <a:latin typeface="Poppins Bold"/>
              </a:rPr>
              <a:t> </a:t>
            </a:r>
            <a:r>
              <a:rPr lang="en-US" sz="2000" dirty="0" err="1">
                <a:solidFill>
                  <a:srgbClr val="000000"/>
                </a:solidFill>
                <a:latin typeface="Poppins Bold"/>
              </a:rPr>
              <a:t>sosial</a:t>
            </a:r>
            <a:r>
              <a:rPr lang="en-US" sz="2000" dirty="0">
                <a:solidFill>
                  <a:srgbClr val="000000"/>
                </a:solidFill>
                <a:latin typeface="Poppins Bold"/>
              </a:rPr>
              <a:t> </a:t>
            </a:r>
            <a:r>
              <a:rPr lang="en-US" sz="2000" dirty="0" err="1">
                <a:solidFill>
                  <a:srgbClr val="000000"/>
                </a:solidFill>
                <a:latin typeface="Poppins Bold"/>
              </a:rPr>
              <a:t>perusahaan</a:t>
            </a:r>
            <a:r>
              <a:rPr lang="en-US" sz="2000" dirty="0">
                <a:solidFill>
                  <a:srgbClr val="000000"/>
                </a:solidFill>
                <a:latin typeface="Poppins Bold"/>
              </a:rPr>
              <a:t> yang </a:t>
            </a:r>
            <a:r>
              <a:rPr lang="en-US" sz="2000" dirty="0" err="1">
                <a:solidFill>
                  <a:srgbClr val="000000"/>
                </a:solidFill>
                <a:latin typeface="Poppins Bold"/>
              </a:rPr>
              <a:t>harus</a:t>
            </a:r>
            <a:r>
              <a:rPr lang="en-US" sz="2000" dirty="0">
                <a:solidFill>
                  <a:srgbClr val="000000"/>
                </a:solidFill>
                <a:latin typeface="Poppins Bold"/>
              </a:rPr>
              <a:t> </a:t>
            </a:r>
            <a:r>
              <a:rPr lang="en-US" sz="2000" dirty="0" err="1">
                <a:solidFill>
                  <a:srgbClr val="000000"/>
                </a:solidFill>
                <a:latin typeface="Poppins Bold"/>
              </a:rPr>
              <a:t>memberikan</a:t>
            </a:r>
            <a:r>
              <a:rPr lang="en-US" sz="2000" dirty="0">
                <a:solidFill>
                  <a:srgbClr val="000000"/>
                </a:solidFill>
                <a:latin typeface="Poppins Bold"/>
              </a:rPr>
              <a:t> </a:t>
            </a:r>
            <a:r>
              <a:rPr lang="en-US" sz="2000" dirty="0" err="1">
                <a:solidFill>
                  <a:srgbClr val="000000"/>
                </a:solidFill>
                <a:latin typeface="Poppins Bold"/>
              </a:rPr>
              <a:t>kontribusi</a:t>
            </a:r>
            <a:r>
              <a:rPr lang="en-US" sz="2000" dirty="0">
                <a:solidFill>
                  <a:srgbClr val="000000"/>
                </a:solidFill>
                <a:latin typeface="Poppins Bold"/>
              </a:rPr>
              <a:t> </a:t>
            </a:r>
            <a:r>
              <a:rPr lang="en-US" sz="2000" dirty="0" err="1">
                <a:solidFill>
                  <a:srgbClr val="000000"/>
                </a:solidFill>
                <a:latin typeface="Poppins Bold"/>
              </a:rPr>
              <a:t>dalam</a:t>
            </a:r>
            <a:r>
              <a:rPr lang="en-US" sz="2000" dirty="0">
                <a:solidFill>
                  <a:srgbClr val="000000"/>
                </a:solidFill>
                <a:latin typeface="Poppins Bold"/>
              </a:rPr>
              <a:t> </a:t>
            </a:r>
            <a:r>
              <a:rPr lang="en-US" sz="2000" dirty="0" err="1">
                <a:solidFill>
                  <a:srgbClr val="000000"/>
                </a:solidFill>
                <a:latin typeface="Poppins Bold"/>
              </a:rPr>
              <a:t>meningkatkan</a:t>
            </a:r>
            <a:r>
              <a:rPr lang="en-US" sz="2000" dirty="0">
                <a:solidFill>
                  <a:srgbClr val="000000"/>
                </a:solidFill>
                <a:latin typeface="Poppins Bold"/>
              </a:rPr>
              <a:t> </a:t>
            </a:r>
            <a:r>
              <a:rPr lang="en-US" sz="2000" dirty="0" err="1">
                <a:solidFill>
                  <a:srgbClr val="000000"/>
                </a:solidFill>
                <a:latin typeface="Poppins Bold"/>
              </a:rPr>
              <a:t>taraf</a:t>
            </a:r>
            <a:r>
              <a:rPr lang="en-US" sz="2000" dirty="0">
                <a:solidFill>
                  <a:srgbClr val="000000"/>
                </a:solidFill>
                <a:latin typeface="Poppins Bold"/>
              </a:rPr>
              <a:t> </a:t>
            </a:r>
            <a:r>
              <a:rPr lang="en-US" sz="2000" dirty="0" err="1">
                <a:solidFill>
                  <a:srgbClr val="000000"/>
                </a:solidFill>
                <a:latin typeface="Poppins Bold"/>
              </a:rPr>
              <a:t>hidup</a:t>
            </a:r>
            <a:r>
              <a:rPr lang="en-US" sz="2000" dirty="0">
                <a:solidFill>
                  <a:srgbClr val="000000"/>
                </a:solidFill>
                <a:latin typeface="Poppins Bold"/>
              </a:rPr>
              <a:t> </a:t>
            </a:r>
            <a:r>
              <a:rPr lang="en-US" sz="2000" dirty="0" err="1">
                <a:solidFill>
                  <a:srgbClr val="000000"/>
                </a:solidFill>
                <a:latin typeface="Poppins Bold"/>
              </a:rPr>
              <a:t>masyarakat</a:t>
            </a:r>
            <a:r>
              <a:rPr lang="en-US" sz="2000" dirty="0">
                <a:solidFill>
                  <a:srgbClr val="000000"/>
                </a:solidFill>
                <a:latin typeface="Poppins Bold"/>
              </a:rPr>
              <a:t> </a:t>
            </a:r>
            <a:r>
              <a:rPr lang="en-US" sz="2000" dirty="0" err="1">
                <a:solidFill>
                  <a:srgbClr val="000000"/>
                </a:solidFill>
                <a:latin typeface="Poppins Bold"/>
              </a:rPr>
              <a:t>terutama</a:t>
            </a:r>
            <a:r>
              <a:rPr lang="en-US" sz="2000" dirty="0">
                <a:solidFill>
                  <a:srgbClr val="000000"/>
                </a:solidFill>
                <a:latin typeface="Poppins Bold"/>
              </a:rPr>
              <a:t> </a:t>
            </a:r>
            <a:r>
              <a:rPr lang="en-US" sz="2000" dirty="0" err="1">
                <a:solidFill>
                  <a:srgbClr val="000000"/>
                </a:solidFill>
                <a:latin typeface="Poppins Bold"/>
              </a:rPr>
              <a:t>komunitas</a:t>
            </a:r>
            <a:r>
              <a:rPr lang="en-US" sz="2000" dirty="0">
                <a:solidFill>
                  <a:srgbClr val="000000"/>
                </a:solidFill>
                <a:latin typeface="Poppins Bold"/>
              </a:rPr>
              <a:t> </a:t>
            </a:r>
            <a:r>
              <a:rPr lang="en-US" sz="2000" dirty="0" err="1">
                <a:solidFill>
                  <a:srgbClr val="000000"/>
                </a:solidFill>
                <a:latin typeface="Poppins Bold"/>
              </a:rPr>
              <a:t>lokal</a:t>
            </a:r>
            <a:r>
              <a:rPr lang="en-US" sz="2000" dirty="0">
                <a:solidFill>
                  <a:srgbClr val="000000"/>
                </a:solidFill>
                <a:latin typeface="Poppins Bold"/>
              </a:rPr>
              <a:t> di </a:t>
            </a:r>
            <a:r>
              <a:rPr lang="en-US" sz="2000" dirty="0" err="1">
                <a:solidFill>
                  <a:srgbClr val="000000"/>
                </a:solidFill>
                <a:latin typeface="Poppins Bold"/>
              </a:rPr>
              <a:t>sekitar</a:t>
            </a:r>
            <a:r>
              <a:rPr lang="en-US" sz="2000" dirty="0">
                <a:solidFill>
                  <a:srgbClr val="000000"/>
                </a:solidFill>
                <a:latin typeface="Poppins Bold"/>
              </a:rPr>
              <a:t> wilayah </a:t>
            </a:r>
            <a:r>
              <a:rPr lang="en-US" sz="2000" dirty="0" err="1">
                <a:solidFill>
                  <a:srgbClr val="000000"/>
                </a:solidFill>
                <a:latin typeface="Poppins Bold"/>
              </a:rPr>
              <a:t>operasi</a:t>
            </a:r>
            <a:r>
              <a:rPr lang="en-US" sz="2000" dirty="0">
                <a:solidFill>
                  <a:srgbClr val="000000"/>
                </a:solidFill>
                <a:latin typeface="Poppins Bold"/>
              </a:rPr>
              <a:t> dan </a:t>
            </a:r>
            <a:r>
              <a:rPr lang="en-US" sz="2000" dirty="0" err="1">
                <a:solidFill>
                  <a:srgbClr val="000000"/>
                </a:solidFill>
                <a:latin typeface="Poppins Bold"/>
              </a:rPr>
              <a:t>membantu</a:t>
            </a:r>
            <a:r>
              <a:rPr lang="en-US" sz="2000" dirty="0">
                <a:solidFill>
                  <a:srgbClr val="000000"/>
                </a:solidFill>
                <a:latin typeface="Poppins Bold"/>
              </a:rPr>
              <a:t> </a:t>
            </a:r>
            <a:r>
              <a:rPr lang="en-US" sz="2000" dirty="0" err="1">
                <a:solidFill>
                  <a:srgbClr val="000000"/>
                </a:solidFill>
                <a:latin typeface="Poppins Bold"/>
              </a:rPr>
              <a:t>terciptanya</a:t>
            </a:r>
            <a:r>
              <a:rPr lang="en-US" sz="2000" dirty="0">
                <a:solidFill>
                  <a:srgbClr val="000000"/>
                </a:solidFill>
                <a:latin typeface="Poppins Bold"/>
              </a:rPr>
              <a:t> </a:t>
            </a:r>
            <a:r>
              <a:rPr lang="en-US" sz="2000" dirty="0" err="1">
                <a:solidFill>
                  <a:srgbClr val="000000"/>
                </a:solidFill>
                <a:latin typeface="Poppins Bold"/>
              </a:rPr>
              <a:t>pembangunan</a:t>
            </a:r>
            <a:r>
              <a:rPr lang="en-US" sz="2000" dirty="0">
                <a:solidFill>
                  <a:srgbClr val="000000"/>
                </a:solidFill>
                <a:latin typeface="Poppins Bold"/>
              </a:rPr>
              <a:t> </a:t>
            </a:r>
            <a:r>
              <a:rPr lang="en-US" sz="2000" dirty="0" err="1">
                <a:solidFill>
                  <a:srgbClr val="000000"/>
                </a:solidFill>
                <a:latin typeface="Poppins Bold"/>
              </a:rPr>
              <a:t>berkelanjutan</a:t>
            </a:r>
            <a:r>
              <a:rPr lang="en-US" sz="2000" dirty="0">
                <a:solidFill>
                  <a:srgbClr val="000000"/>
                </a:solidFill>
                <a:latin typeface="Poppins Bold"/>
              </a:rPr>
              <a:t> yang </a:t>
            </a:r>
            <a:r>
              <a:rPr lang="en-US" sz="2000" dirty="0" err="1">
                <a:solidFill>
                  <a:srgbClr val="000000"/>
                </a:solidFill>
                <a:latin typeface="Poppins Bold"/>
              </a:rPr>
              <a:t>berwawasan</a:t>
            </a:r>
            <a:r>
              <a:rPr lang="en-US" sz="2000" dirty="0">
                <a:solidFill>
                  <a:srgbClr val="000000"/>
                </a:solidFill>
                <a:latin typeface="Poppins Bold"/>
              </a:rPr>
              <a:t> </a:t>
            </a:r>
            <a:r>
              <a:rPr lang="en-US" sz="2000" dirty="0" err="1">
                <a:solidFill>
                  <a:srgbClr val="000000"/>
                </a:solidFill>
                <a:latin typeface="Poppins Bold"/>
              </a:rPr>
              <a:t>lingkungan</a:t>
            </a:r>
            <a:r>
              <a:rPr lang="en-US" sz="2000" dirty="0">
                <a:solidFill>
                  <a:srgbClr val="000000"/>
                </a:solidFill>
                <a:latin typeface="Poppins Bold"/>
              </a:rPr>
              <a:t>.</a:t>
            </a:r>
          </a:p>
        </p:txBody>
      </p:sp>
      <p:sp>
        <p:nvSpPr>
          <p:cNvPr id="19" name="TextBox 19"/>
          <p:cNvSpPr txBox="1"/>
          <p:nvPr/>
        </p:nvSpPr>
        <p:spPr>
          <a:xfrm>
            <a:off x="593362" y="475039"/>
            <a:ext cx="4319407" cy="687705"/>
          </a:xfrm>
          <a:prstGeom prst="rect">
            <a:avLst/>
          </a:prstGeom>
        </p:spPr>
        <p:txBody>
          <a:bodyPr lIns="0" tIns="0" rIns="0" bIns="0" rtlCol="0" anchor="t">
            <a:spAutoFit/>
          </a:bodyPr>
          <a:lstStyle/>
          <a:p>
            <a:pPr algn="r">
              <a:lnSpc>
                <a:spcPts val="5084"/>
              </a:lnSpc>
            </a:pPr>
            <a:r>
              <a:rPr lang="en-US" sz="4499" spc="-134" dirty="0" err="1">
                <a:solidFill>
                  <a:srgbClr val="000000"/>
                </a:solidFill>
                <a:latin typeface="Poppins Bold"/>
              </a:rPr>
              <a:t>Latar</a:t>
            </a:r>
            <a:r>
              <a:rPr lang="en-US" sz="4499" spc="-134" dirty="0">
                <a:solidFill>
                  <a:srgbClr val="000000"/>
                </a:solidFill>
                <a:latin typeface="Poppins Bold"/>
              </a:rPr>
              <a:t> </a:t>
            </a:r>
            <a:r>
              <a:rPr lang="en-US" sz="4499" spc="-134" dirty="0" err="1">
                <a:solidFill>
                  <a:srgbClr val="000000"/>
                </a:solidFill>
                <a:latin typeface="Poppins Bold"/>
              </a:rPr>
              <a:t>Belakang</a:t>
            </a:r>
            <a:endParaRPr lang="en-US" sz="4499" spc="-134" dirty="0">
              <a:solidFill>
                <a:srgbClr val="000000"/>
              </a:solidFill>
              <a:latin typeface="Poppins Bold"/>
            </a:endParaRPr>
          </a:p>
        </p:txBody>
      </p:sp>
      <p:sp>
        <p:nvSpPr>
          <p:cNvPr id="20" name="TextBox 20"/>
          <p:cNvSpPr txBox="1"/>
          <p:nvPr/>
        </p:nvSpPr>
        <p:spPr>
          <a:xfrm>
            <a:off x="708759" y="3074865"/>
            <a:ext cx="12264737" cy="1641475"/>
          </a:xfrm>
          <a:prstGeom prst="rect">
            <a:avLst/>
          </a:prstGeom>
        </p:spPr>
        <p:txBody>
          <a:bodyPr lIns="0" tIns="0" rIns="0" bIns="0" rtlCol="0" anchor="t">
            <a:spAutoFit/>
          </a:bodyPr>
          <a:lstStyle/>
          <a:p>
            <a:pPr algn="just">
              <a:lnSpc>
                <a:spcPts val="2600"/>
              </a:lnSpc>
            </a:pPr>
            <a:r>
              <a:rPr lang="en-US" sz="2000" dirty="0">
                <a:solidFill>
                  <a:srgbClr val="000000"/>
                </a:solidFill>
                <a:latin typeface="Poppins Bold"/>
              </a:rPr>
              <a:t>Program </a:t>
            </a:r>
            <a:r>
              <a:rPr lang="en-US" sz="2000" dirty="0" err="1">
                <a:solidFill>
                  <a:srgbClr val="000000"/>
                </a:solidFill>
                <a:latin typeface="Poppins Bold"/>
              </a:rPr>
              <a:t>ini</a:t>
            </a:r>
            <a:r>
              <a:rPr lang="en-US" sz="2000" dirty="0">
                <a:solidFill>
                  <a:srgbClr val="000000"/>
                </a:solidFill>
                <a:latin typeface="Poppins Bold"/>
              </a:rPr>
              <a:t> juga </a:t>
            </a:r>
            <a:r>
              <a:rPr lang="en-US" sz="2000" dirty="0" err="1">
                <a:solidFill>
                  <a:srgbClr val="000000"/>
                </a:solidFill>
                <a:latin typeface="Poppins Bold"/>
              </a:rPr>
              <a:t>merupakan</a:t>
            </a:r>
            <a:r>
              <a:rPr lang="en-US" sz="2000" dirty="0">
                <a:solidFill>
                  <a:srgbClr val="000000"/>
                </a:solidFill>
                <a:latin typeface="Poppins Bold"/>
              </a:rPr>
              <a:t> salah </a:t>
            </a:r>
            <a:r>
              <a:rPr lang="en-US" sz="2000" dirty="0" err="1">
                <a:solidFill>
                  <a:srgbClr val="000000"/>
                </a:solidFill>
                <a:latin typeface="Poppins Bold"/>
              </a:rPr>
              <a:t>satu</a:t>
            </a:r>
            <a:r>
              <a:rPr lang="en-US" sz="2000" dirty="0">
                <a:solidFill>
                  <a:srgbClr val="000000"/>
                </a:solidFill>
                <a:latin typeface="Poppins Bold"/>
              </a:rPr>
              <a:t> </a:t>
            </a:r>
            <a:r>
              <a:rPr lang="en-US" sz="2000" dirty="0" err="1">
                <a:solidFill>
                  <a:srgbClr val="000000"/>
                </a:solidFill>
                <a:latin typeface="Poppins Bold"/>
              </a:rPr>
              <a:t>upaya</a:t>
            </a:r>
            <a:r>
              <a:rPr lang="en-US" sz="2000" dirty="0">
                <a:solidFill>
                  <a:srgbClr val="000000"/>
                </a:solidFill>
                <a:latin typeface="Poppins Bold"/>
              </a:rPr>
              <a:t> yang </a:t>
            </a:r>
            <a:r>
              <a:rPr lang="en-US" sz="2000" dirty="0" err="1">
                <a:solidFill>
                  <a:srgbClr val="000000"/>
                </a:solidFill>
                <a:latin typeface="Poppins Bold"/>
              </a:rPr>
              <a:t>diarahkan</a:t>
            </a:r>
            <a:r>
              <a:rPr lang="en-US" sz="2000" dirty="0">
                <a:solidFill>
                  <a:srgbClr val="000000"/>
                </a:solidFill>
                <a:latin typeface="Poppins Bold"/>
              </a:rPr>
              <a:t> </a:t>
            </a:r>
            <a:r>
              <a:rPr lang="en-US" sz="2000" dirty="0" err="1">
                <a:solidFill>
                  <a:srgbClr val="000000"/>
                </a:solidFill>
                <a:latin typeface="Poppins Bold"/>
              </a:rPr>
              <a:t>untuk</a:t>
            </a:r>
            <a:r>
              <a:rPr lang="en-US" sz="2000" dirty="0">
                <a:solidFill>
                  <a:srgbClr val="000000"/>
                </a:solidFill>
                <a:latin typeface="Poppins Bold"/>
              </a:rPr>
              <a:t> </a:t>
            </a:r>
            <a:r>
              <a:rPr lang="en-US" sz="2000" dirty="0" err="1">
                <a:solidFill>
                  <a:srgbClr val="000000"/>
                </a:solidFill>
                <a:latin typeface="Poppins Bold"/>
              </a:rPr>
              <a:t>mencapai</a:t>
            </a:r>
            <a:r>
              <a:rPr lang="en-US" sz="2000" dirty="0">
                <a:solidFill>
                  <a:srgbClr val="000000"/>
                </a:solidFill>
                <a:latin typeface="Poppins Bold"/>
              </a:rPr>
              <a:t> </a:t>
            </a:r>
            <a:r>
              <a:rPr lang="en-US" sz="2000" dirty="0" err="1">
                <a:solidFill>
                  <a:srgbClr val="000000"/>
                </a:solidFill>
                <a:latin typeface="Poppins Bold"/>
              </a:rPr>
              <a:t>kondisi</a:t>
            </a:r>
            <a:r>
              <a:rPr lang="en-US" sz="2000" dirty="0">
                <a:solidFill>
                  <a:srgbClr val="000000"/>
                </a:solidFill>
                <a:latin typeface="Poppins Bold"/>
              </a:rPr>
              <a:t> dan </a:t>
            </a:r>
            <a:r>
              <a:rPr lang="en-US" sz="2000" dirty="0" err="1">
                <a:solidFill>
                  <a:srgbClr val="000000"/>
                </a:solidFill>
                <a:latin typeface="Poppins Bold"/>
              </a:rPr>
              <a:t>kualitas</a:t>
            </a:r>
            <a:r>
              <a:rPr lang="en-US" sz="2000" dirty="0">
                <a:solidFill>
                  <a:srgbClr val="000000"/>
                </a:solidFill>
                <a:latin typeface="Poppins Bold"/>
              </a:rPr>
              <a:t> </a:t>
            </a:r>
            <a:r>
              <a:rPr lang="en-US" sz="2000" dirty="0" err="1">
                <a:solidFill>
                  <a:srgbClr val="000000"/>
                </a:solidFill>
                <a:latin typeface="Poppins Bold"/>
              </a:rPr>
              <a:t>kehidupan</a:t>
            </a:r>
            <a:r>
              <a:rPr lang="en-US" sz="2000" dirty="0">
                <a:solidFill>
                  <a:srgbClr val="000000"/>
                </a:solidFill>
                <a:latin typeface="Poppins Bold"/>
              </a:rPr>
              <a:t> </a:t>
            </a:r>
            <a:r>
              <a:rPr lang="en-US" sz="2000" dirty="0" err="1">
                <a:solidFill>
                  <a:srgbClr val="000000"/>
                </a:solidFill>
                <a:latin typeface="Poppins Bold"/>
              </a:rPr>
              <a:t>sosial</a:t>
            </a:r>
            <a:r>
              <a:rPr lang="en-US" sz="2000" dirty="0">
                <a:solidFill>
                  <a:srgbClr val="000000"/>
                </a:solidFill>
                <a:latin typeface="Poppins Bold"/>
              </a:rPr>
              <a:t> </a:t>
            </a:r>
            <a:r>
              <a:rPr lang="en-US" sz="2000" dirty="0" err="1">
                <a:solidFill>
                  <a:srgbClr val="000000"/>
                </a:solidFill>
                <a:latin typeface="Poppins Bold"/>
              </a:rPr>
              <a:t>ekonomi</a:t>
            </a:r>
            <a:r>
              <a:rPr lang="en-US" sz="2000" dirty="0">
                <a:solidFill>
                  <a:srgbClr val="000000"/>
                </a:solidFill>
                <a:latin typeface="Poppins Bold"/>
              </a:rPr>
              <a:t> yang </a:t>
            </a:r>
            <a:r>
              <a:rPr lang="en-US" sz="2000" dirty="0" err="1">
                <a:solidFill>
                  <a:srgbClr val="000000"/>
                </a:solidFill>
                <a:latin typeface="Poppins Bold"/>
              </a:rPr>
              <a:t>lebih</a:t>
            </a:r>
            <a:r>
              <a:rPr lang="en-US" sz="2000" dirty="0">
                <a:solidFill>
                  <a:srgbClr val="000000"/>
                </a:solidFill>
                <a:latin typeface="Poppins Bold"/>
              </a:rPr>
              <a:t> </a:t>
            </a:r>
            <a:r>
              <a:rPr lang="en-US" sz="2000" dirty="0" err="1">
                <a:solidFill>
                  <a:srgbClr val="000000"/>
                </a:solidFill>
                <a:latin typeface="Poppins Bold"/>
              </a:rPr>
              <a:t>baik</a:t>
            </a:r>
            <a:r>
              <a:rPr lang="en-US" sz="2000" dirty="0">
                <a:solidFill>
                  <a:srgbClr val="000000"/>
                </a:solidFill>
                <a:latin typeface="Poppins Bold"/>
              </a:rPr>
              <a:t>, </a:t>
            </a:r>
            <a:r>
              <a:rPr lang="en-US" sz="2000" dirty="0" err="1">
                <a:solidFill>
                  <a:srgbClr val="000000"/>
                </a:solidFill>
                <a:latin typeface="Poppins Bold"/>
              </a:rPr>
              <a:t>meliputi</a:t>
            </a:r>
            <a:r>
              <a:rPr lang="en-US" sz="2000" dirty="0">
                <a:solidFill>
                  <a:srgbClr val="000000"/>
                </a:solidFill>
                <a:latin typeface="Poppins Bold"/>
              </a:rPr>
              <a:t> community relation (</a:t>
            </a:r>
            <a:r>
              <a:rPr lang="en-US" sz="2000" dirty="0" err="1">
                <a:solidFill>
                  <a:srgbClr val="000000"/>
                </a:solidFill>
                <a:latin typeface="Poppins Bold"/>
              </a:rPr>
              <a:t>hubungan</a:t>
            </a:r>
            <a:r>
              <a:rPr lang="en-US" sz="2000" dirty="0">
                <a:solidFill>
                  <a:srgbClr val="000000"/>
                </a:solidFill>
                <a:latin typeface="Poppins Bold"/>
              </a:rPr>
              <a:t> </a:t>
            </a:r>
            <a:r>
              <a:rPr lang="en-US" sz="2000" dirty="0" err="1">
                <a:solidFill>
                  <a:srgbClr val="000000"/>
                </a:solidFill>
                <a:latin typeface="Poppins Bold"/>
              </a:rPr>
              <a:t>masyarakat</a:t>
            </a:r>
            <a:r>
              <a:rPr lang="en-US" sz="2000" dirty="0">
                <a:solidFill>
                  <a:srgbClr val="000000"/>
                </a:solidFill>
                <a:latin typeface="Poppins Bold"/>
              </a:rPr>
              <a:t>), community services (</a:t>
            </a:r>
            <a:r>
              <a:rPr lang="en-US" sz="2000" dirty="0" err="1">
                <a:solidFill>
                  <a:srgbClr val="000000"/>
                </a:solidFill>
                <a:latin typeface="Poppins Bold"/>
              </a:rPr>
              <a:t>pelayanan</a:t>
            </a:r>
            <a:r>
              <a:rPr lang="en-US" sz="2000" dirty="0">
                <a:solidFill>
                  <a:srgbClr val="000000"/>
                </a:solidFill>
                <a:latin typeface="Poppins Bold"/>
              </a:rPr>
              <a:t> </a:t>
            </a:r>
            <a:r>
              <a:rPr lang="en-US" sz="2000" dirty="0" err="1">
                <a:solidFill>
                  <a:srgbClr val="000000"/>
                </a:solidFill>
                <a:latin typeface="Poppins Bold"/>
              </a:rPr>
              <a:t>kepada</a:t>
            </a:r>
            <a:r>
              <a:rPr lang="en-US" sz="2000" dirty="0">
                <a:solidFill>
                  <a:srgbClr val="000000"/>
                </a:solidFill>
                <a:latin typeface="Poppins Bold"/>
              </a:rPr>
              <a:t> </a:t>
            </a:r>
            <a:r>
              <a:rPr lang="en-US" sz="2000" dirty="0" err="1">
                <a:solidFill>
                  <a:srgbClr val="000000"/>
                </a:solidFill>
                <a:latin typeface="Poppins Bold"/>
              </a:rPr>
              <a:t>masyarakat</a:t>
            </a:r>
            <a:r>
              <a:rPr lang="en-US" sz="2000" dirty="0">
                <a:solidFill>
                  <a:srgbClr val="000000"/>
                </a:solidFill>
                <a:latin typeface="Poppins Bold"/>
              </a:rPr>
              <a:t>), community empowerment (</a:t>
            </a:r>
            <a:r>
              <a:rPr lang="en-US" sz="2000" dirty="0" err="1">
                <a:solidFill>
                  <a:srgbClr val="000000"/>
                </a:solidFill>
                <a:latin typeface="Poppins Bold"/>
              </a:rPr>
              <a:t>pemberdayaan</a:t>
            </a:r>
            <a:r>
              <a:rPr lang="en-US" sz="2000" dirty="0">
                <a:solidFill>
                  <a:srgbClr val="000000"/>
                </a:solidFill>
                <a:latin typeface="Poppins Bold"/>
              </a:rPr>
              <a:t> </a:t>
            </a:r>
            <a:r>
              <a:rPr lang="en-US" sz="2000" dirty="0" err="1">
                <a:solidFill>
                  <a:srgbClr val="000000"/>
                </a:solidFill>
                <a:latin typeface="Poppins Bold"/>
              </a:rPr>
              <a:t>masyarakat</a:t>
            </a:r>
            <a:r>
              <a:rPr lang="en-US" sz="2000" dirty="0">
                <a:solidFill>
                  <a:srgbClr val="000000"/>
                </a:solidFill>
                <a:latin typeface="Poppins Bold"/>
              </a:rPr>
              <a:t>) dan community development (</a:t>
            </a:r>
            <a:r>
              <a:rPr lang="en-US" sz="2000" dirty="0" err="1">
                <a:solidFill>
                  <a:srgbClr val="000000"/>
                </a:solidFill>
                <a:latin typeface="Poppins Bold"/>
              </a:rPr>
              <a:t>pengembangan</a:t>
            </a:r>
            <a:r>
              <a:rPr lang="en-US" sz="2000" dirty="0">
                <a:solidFill>
                  <a:srgbClr val="000000"/>
                </a:solidFill>
                <a:latin typeface="Poppins Bold"/>
              </a:rPr>
              <a:t> </a:t>
            </a:r>
            <a:r>
              <a:rPr lang="en-US" sz="2000" dirty="0" err="1">
                <a:solidFill>
                  <a:srgbClr val="000000"/>
                </a:solidFill>
                <a:latin typeface="Poppins Bold"/>
              </a:rPr>
              <a:t>masyarakat</a:t>
            </a:r>
            <a:r>
              <a:rPr lang="en-US" sz="2000" dirty="0">
                <a:solidFill>
                  <a:srgbClr val="000000"/>
                </a:solidFill>
                <a:latin typeface="Poppins Bold"/>
              </a:rPr>
              <a:t>). </a:t>
            </a:r>
          </a:p>
        </p:txBody>
      </p:sp>
      <p:sp>
        <p:nvSpPr>
          <p:cNvPr id="21" name="TextBox 21"/>
          <p:cNvSpPr txBox="1"/>
          <p:nvPr/>
        </p:nvSpPr>
        <p:spPr>
          <a:xfrm>
            <a:off x="708759" y="4916365"/>
            <a:ext cx="10807441" cy="2936875"/>
          </a:xfrm>
          <a:prstGeom prst="rect">
            <a:avLst/>
          </a:prstGeom>
        </p:spPr>
        <p:txBody>
          <a:bodyPr lIns="0" tIns="0" rIns="0" bIns="0" rtlCol="0" anchor="t">
            <a:spAutoFit/>
          </a:bodyPr>
          <a:lstStyle/>
          <a:p>
            <a:pPr algn="just">
              <a:lnSpc>
                <a:spcPts val="2600"/>
              </a:lnSpc>
            </a:pPr>
            <a:r>
              <a:rPr lang="en-US" sz="2000" dirty="0">
                <a:solidFill>
                  <a:srgbClr val="FFFFFF"/>
                </a:solidFill>
                <a:latin typeface="Poppins Bold"/>
              </a:rPr>
              <a:t>Program </a:t>
            </a:r>
            <a:r>
              <a:rPr lang="en-US" sz="2000" dirty="0" err="1">
                <a:solidFill>
                  <a:srgbClr val="FFFFFF"/>
                </a:solidFill>
                <a:latin typeface="Poppins Bold"/>
              </a:rPr>
              <a:t>pemberdayaan</a:t>
            </a:r>
            <a:r>
              <a:rPr lang="en-US" sz="2000" dirty="0">
                <a:solidFill>
                  <a:srgbClr val="FFFFFF"/>
                </a:solidFill>
                <a:latin typeface="Poppins Bold"/>
              </a:rPr>
              <a:t> yang </a:t>
            </a:r>
            <a:r>
              <a:rPr lang="en-US" sz="2000" dirty="0" err="1">
                <a:solidFill>
                  <a:srgbClr val="FFFFFF"/>
                </a:solidFill>
                <a:latin typeface="Poppins Bold"/>
              </a:rPr>
              <a:t>dilakukan</a:t>
            </a:r>
            <a:r>
              <a:rPr lang="en-US" sz="2000" dirty="0">
                <a:solidFill>
                  <a:srgbClr val="FFFFFF"/>
                </a:solidFill>
                <a:latin typeface="Poppins Bold"/>
              </a:rPr>
              <a:t> oleh </a:t>
            </a:r>
            <a:r>
              <a:rPr lang="en-US" sz="2000" dirty="0" err="1">
                <a:solidFill>
                  <a:srgbClr val="FFFFFF"/>
                </a:solidFill>
                <a:latin typeface="Poppins Bold"/>
              </a:rPr>
              <a:t>perusahaan</a:t>
            </a:r>
            <a:r>
              <a:rPr lang="en-US" sz="2000" dirty="0">
                <a:solidFill>
                  <a:srgbClr val="FFFFFF"/>
                </a:solidFill>
                <a:latin typeface="Poppins Bold"/>
              </a:rPr>
              <a:t> </a:t>
            </a:r>
            <a:r>
              <a:rPr lang="en-US" sz="2000" dirty="0" err="1">
                <a:solidFill>
                  <a:srgbClr val="FFFFFF"/>
                </a:solidFill>
                <a:latin typeface="Poppins Bold"/>
              </a:rPr>
              <a:t>pertambangan</a:t>
            </a:r>
            <a:r>
              <a:rPr lang="en-US" sz="2000" dirty="0">
                <a:solidFill>
                  <a:srgbClr val="FFFFFF"/>
                </a:solidFill>
                <a:latin typeface="Poppins Bold"/>
              </a:rPr>
              <a:t> </a:t>
            </a:r>
            <a:r>
              <a:rPr lang="en-US" sz="2000" dirty="0" err="1">
                <a:solidFill>
                  <a:srgbClr val="FFFFFF"/>
                </a:solidFill>
                <a:latin typeface="Poppins Bold"/>
              </a:rPr>
              <a:t>bukanlah</a:t>
            </a:r>
            <a:r>
              <a:rPr lang="en-US" sz="2000" dirty="0">
                <a:solidFill>
                  <a:srgbClr val="FFFFFF"/>
                </a:solidFill>
                <a:latin typeface="Poppins Bold"/>
              </a:rPr>
              <a:t> </a:t>
            </a:r>
            <a:r>
              <a:rPr lang="en-US" sz="2000" dirty="0" err="1">
                <a:solidFill>
                  <a:srgbClr val="FFFFFF"/>
                </a:solidFill>
                <a:latin typeface="Poppins Bold"/>
              </a:rPr>
              <a:t>mengambilalih</a:t>
            </a:r>
            <a:r>
              <a:rPr lang="en-US" sz="2000" dirty="0">
                <a:solidFill>
                  <a:srgbClr val="FFFFFF"/>
                </a:solidFill>
                <a:latin typeface="Poppins Bold"/>
              </a:rPr>
              <a:t> </a:t>
            </a:r>
            <a:r>
              <a:rPr lang="en-US" sz="2000" dirty="0" err="1">
                <a:solidFill>
                  <a:srgbClr val="FFFFFF"/>
                </a:solidFill>
                <a:latin typeface="Poppins Bold"/>
              </a:rPr>
              <a:t>tanggung</a:t>
            </a:r>
            <a:r>
              <a:rPr lang="en-US" sz="2000" dirty="0">
                <a:solidFill>
                  <a:srgbClr val="FFFFFF"/>
                </a:solidFill>
                <a:latin typeface="Poppins Bold"/>
              </a:rPr>
              <a:t> </a:t>
            </a:r>
            <a:r>
              <a:rPr lang="en-US" sz="2000" dirty="0" err="1">
                <a:solidFill>
                  <a:srgbClr val="FFFFFF"/>
                </a:solidFill>
                <a:latin typeface="Poppins Bold"/>
              </a:rPr>
              <a:t>jawab</a:t>
            </a:r>
            <a:r>
              <a:rPr lang="en-US" sz="2000" dirty="0">
                <a:solidFill>
                  <a:srgbClr val="FFFFFF"/>
                </a:solidFill>
                <a:latin typeface="Poppins Bold"/>
              </a:rPr>
              <a:t> </a:t>
            </a:r>
            <a:r>
              <a:rPr lang="en-US" sz="2000" dirty="0" err="1">
                <a:solidFill>
                  <a:srgbClr val="FFFFFF"/>
                </a:solidFill>
                <a:latin typeface="Poppins Bold"/>
              </a:rPr>
              <a:t>pemerintah</a:t>
            </a:r>
            <a:r>
              <a:rPr lang="en-US" sz="2000" dirty="0">
                <a:solidFill>
                  <a:srgbClr val="FFFFFF"/>
                </a:solidFill>
                <a:latin typeface="Poppins Bold"/>
              </a:rPr>
              <a:t> </a:t>
            </a:r>
            <a:r>
              <a:rPr lang="en-US" sz="2000" dirty="0" err="1">
                <a:solidFill>
                  <a:srgbClr val="FFFFFF"/>
                </a:solidFill>
                <a:latin typeface="Poppins Bold"/>
              </a:rPr>
              <a:t>dalam</a:t>
            </a:r>
            <a:r>
              <a:rPr lang="en-US" sz="2000" dirty="0">
                <a:solidFill>
                  <a:srgbClr val="FFFFFF"/>
                </a:solidFill>
                <a:latin typeface="Poppins Bold"/>
              </a:rPr>
              <a:t> </a:t>
            </a:r>
            <a:r>
              <a:rPr lang="en-US" sz="2000" dirty="0" err="1">
                <a:solidFill>
                  <a:srgbClr val="FFFFFF"/>
                </a:solidFill>
                <a:latin typeface="Poppins Bold"/>
              </a:rPr>
              <a:t>pembangunan</a:t>
            </a:r>
            <a:r>
              <a:rPr lang="en-US" sz="2000" dirty="0">
                <a:solidFill>
                  <a:srgbClr val="FFFFFF"/>
                </a:solidFill>
                <a:latin typeface="Poppins Bold"/>
              </a:rPr>
              <a:t>, </a:t>
            </a:r>
            <a:r>
              <a:rPr lang="en-US" sz="2000" dirty="0" err="1">
                <a:solidFill>
                  <a:srgbClr val="FFFFFF"/>
                </a:solidFill>
                <a:latin typeface="Poppins Bold"/>
              </a:rPr>
              <a:t>pengembangan</a:t>
            </a:r>
            <a:r>
              <a:rPr lang="en-US" sz="2000" dirty="0">
                <a:solidFill>
                  <a:srgbClr val="FFFFFF"/>
                </a:solidFill>
                <a:latin typeface="Poppins Bold"/>
              </a:rPr>
              <a:t> dan </a:t>
            </a:r>
            <a:r>
              <a:rPr lang="en-US" sz="2000" dirty="0" err="1">
                <a:solidFill>
                  <a:srgbClr val="FFFFFF"/>
                </a:solidFill>
                <a:latin typeface="Poppins Bold"/>
              </a:rPr>
              <a:t>pemberdayaan</a:t>
            </a:r>
            <a:r>
              <a:rPr lang="en-US" sz="2000" dirty="0">
                <a:solidFill>
                  <a:srgbClr val="FFFFFF"/>
                </a:solidFill>
                <a:latin typeface="Poppins Bold"/>
              </a:rPr>
              <a:t> </a:t>
            </a:r>
            <a:r>
              <a:rPr lang="en-US" sz="2000" dirty="0" err="1">
                <a:solidFill>
                  <a:srgbClr val="FFFFFF"/>
                </a:solidFill>
                <a:latin typeface="Poppins Bold"/>
              </a:rPr>
              <a:t>masyarakat</a:t>
            </a:r>
            <a:r>
              <a:rPr lang="en-US" sz="2000" dirty="0">
                <a:solidFill>
                  <a:srgbClr val="FFFFFF"/>
                </a:solidFill>
                <a:latin typeface="Poppins Bold"/>
              </a:rPr>
              <a:t> (PPM), </a:t>
            </a:r>
            <a:r>
              <a:rPr lang="en-US" sz="2000" dirty="0" err="1">
                <a:solidFill>
                  <a:srgbClr val="FFFFFF"/>
                </a:solidFill>
                <a:latin typeface="Poppins Bold"/>
              </a:rPr>
              <a:t>melainkan</a:t>
            </a:r>
            <a:r>
              <a:rPr lang="en-US" sz="2000" dirty="0">
                <a:solidFill>
                  <a:srgbClr val="FFFFFF"/>
                </a:solidFill>
                <a:latin typeface="Poppins Bold"/>
              </a:rPr>
              <a:t> </a:t>
            </a:r>
            <a:r>
              <a:rPr lang="en-US" sz="2000" dirty="0" err="1">
                <a:solidFill>
                  <a:srgbClr val="FFFFFF"/>
                </a:solidFill>
                <a:latin typeface="Poppins Bold"/>
              </a:rPr>
              <a:t>lebih</a:t>
            </a:r>
            <a:r>
              <a:rPr lang="en-US" sz="2000" dirty="0">
                <a:solidFill>
                  <a:srgbClr val="FFFFFF"/>
                </a:solidFill>
                <a:latin typeface="Poppins Bold"/>
              </a:rPr>
              <a:t> </a:t>
            </a:r>
            <a:r>
              <a:rPr lang="en-US" sz="2000" dirty="0" err="1">
                <a:solidFill>
                  <a:srgbClr val="FFFFFF"/>
                </a:solidFill>
                <a:latin typeface="Poppins Bold"/>
              </a:rPr>
              <a:t>memperkuat</a:t>
            </a:r>
            <a:r>
              <a:rPr lang="en-US" sz="2000" dirty="0">
                <a:solidFill>
                  <a:srgbClr val="FFFFFF"/>
                </a:solidFill>
                <a:latin typeface="Poppins Bold"/>
              </a:rPr>
              <a:t> strategi </a:t>
            </a:r>
            <a:r>
              <a:rPr lang="en-US" sz="2000" dirty="0" err="1">
                <a:solidFill>
                  <a:srgbClr val="FFFFFF"/>
                </a:solidFill>
                <a:latin typeface="Poppins Bold"/>
              </a:rPr>
              <a:t>kebijakan</a:t>
            </a:r>
            <a:r>
              <a:rPr lang="en-US" sz="2000" dirty="0">
                <a:solidFill>
                  <a:srgbClr val="FFFFFF"/>
                </a:solidFill>
                <a:latin typeface="Poppins Bold"/>
              </a:rPr>
              <a:t> </a:t>
            </a:r>
            <a:r>
              <a:rPr lang="en-US" sz="2000" dirty="0" err="1">
                <a:solidFill>
                  <a:srgbClr val="FFFFFF"/>
                </a:solidFill>
                <a:latin typeface="Poppins Bold"/>
              </a:rPr>
              <a:t>pembangunan</a:t>
            </a:r>
            <a:r>
              <a:rPr lang="en-US" sz="2000" dirty="0">
                <a:solidFill>
                  <a:srgbClr val="FFFFFF"/>
                </a:solidFill>
                <a:latin typeface="Poppins Bold"/>
              </a:rPr>
              <a:t> yang </a:t>
            </a:r>
            <a:r>
              <a:rPr lang="en-US" sz="2000" dirty="0" err="1">
                <a:solidFill>
                  <a:srgbClr val="FFFFFF"/>
                </a:solidFill>
                <a:latin typeface="Poppins Bold"/>
              </a:rPr>
              <a:t>sudah</a:t>
            </a:r>
            <a:r>
              <a:rPr lang="en-US" sz="2000" dirty="0">
                <a:solidFill>
                  <a:srgbClr val="FFFFFF"/>
                </a:solidFill>
                <a:latin typeface="Poppins Bold"/>
              </a:rPr>
              <a:t> </a:t>
            </a:r>
            <a:r>
              <a:rPr lang="en-US" sz="2000" dirty="0" err="1">
                <a:solidFill>
                  <a:srgbClr val="FFFFFF"/>
                </a:solidFill>
                <a:latin typeface="Poppins Bold"/>
              </a:rPr>
              <a:t>ditetapkan</a:t>
            </a:r>
            <a:r>
              <a:rPr lang="en-US" sz="2000" dirty="0">
                <a:solidFill>
                  <a:srgbClr val="FFFFFF"/>
                </a:solidFill>
                <a:latin typeface="Poppins Bold"/>
              </a:rPr>
              <a:t> oleh </a:t>
            </a:r>
            <a:r>
              <a:rPr lang="en-US" sz="2000" dirty="0" err="1">
                <a:solidFill>
                  <a:srgbClr val="FFFFFF"/>
                </a:solidFill>
                <a:latin typeface="Poppins Bold"/>
              </a:rPr>
              <a:t>pemerintah</a:t>
            </a:r>
            <a:r>
              <a:rPr lang="en-US" sz="2000" dirty="0">
                <a:solidFill>
                  <a:srgbClr val="FFFFFF"/>
                </a:solidFill>
                <a:latin typeface="Poppins Bold"/>
              </a:rPr>
              <a:t>. </a:t>
            </a:r>
            <a:r>
              <a:rPr lang="en-US" sz="2000" dirty="0" err="1">
                <a:solidFill>
                  <a:srgbClr val="FFFFFF"/>
                </a:solidFill>
                <a:latin typeface="Poppins Bold"/>
              </a:rPr>
              <a:t>Diterbitkannya</a:t>
            </a:r>
            <a:r>
              <a:rPr lang="en-US" sz="2000" dirty="0">
                <a:solidFill>
                  <a:srgbClr val="FFFFFF"/>
                </a:solidFill>
                <a:latin typeface="Poppins Bold"/>
              </a:rPr>
              <a:t> </a:t>
            </a:r>
            <a:r>
              <a:rPr lang="en-US" sz="2000" dirty="0" err="1">
                <a:solidFill>
                  <a:srgbClr val="FFFFFF"/>
                </a:solidFill>
                <a:latin typeface="Poppins Bold"/>
              </a:rPr>
              <a:t>keputusan</a:t>
            </a:r>
            <a:r>
              <a:rPr lang="en-US" sz="2000" dirty="0">
                <a:solidFill>
                  <a:srgbClr val="FFFFFF"/>
                </a:solidFill>
                <a:latin typeface="Poppins Bold"/>
              </a:rPr>
              <a:t> Menteri </a:t>
            </a:r>
            <a:r>
              <a:rPr lang="en-US" sz="2000" dirty="0" err="1">
                <a:solidFill>
                  <a:srgbClr val="FFFFFF"/>
                </a:solidFill>
                <a:latin typeface="Poppins Bold"/>
              </a:rPr>
              <a:t>ESDM</a:t>
            </a:r>
            <a:r>
              <a:rPr lang="en-US" sz="2000" dirty="0">
                <a:solidFill>
                  <a:srgbClr val="FFFFFF"/>
                </a:solidFill>
                <a:latin typeface="Poppins Bold"/>
              </a:rPr>
              <a:t> </a:t>
            </a:r>
            <a:r>
              <a:rPr lang="en-US" sz="2000" dirty="0" err="1">
                <a:solidFill>
                  <a:srgbClr val="FFFFFF"/>
                </a:solidFill>
                <a:latin typeface="Poppins Bold"/>
              </a:rPr>
              <a:t>Nomor</a:t>
            </a:r>
            <a:r>
              <a:rPr lang="en-US" sz="2000" dirty="0">
                <a:solidFill>
                  <a:srgbClr val="FFFFFF"/>
                </a:solidFill>
                <a:latin typeface="Poppins Bold"/>
              </a:rPr>
              <a:t> 1824 </a:t>
            </a:r>
            <a:r>
              <a:rPr lang="en-US" sz="2000" dirty="0" err="1">
                <a:solidFill>
                  <a:srgbClr val="FFFFFF"/>
                </a:solidFill>
                <a:latin typeface="Poppins Bold"/>
              </a:rPr>
              <a:t>Tahun</a:t>
            </a:r>
            <a:r>
              <a:rPr lang="en-US" sz="2000" dirty="0">
                <a:solidFill>
                  <a:srgbClr val="FFFFFF"/>
                </a:solidFill>
                <a:latin typeface="Poppins Bold"/>
              </a:rPr>
              <a:t> 2018 </a:t>
            </a:r>
            <a:r>
              <a:rPr lang="en-US" sz="2000" dirty="0" err="1">
                <a:solidFill>
                  <a:srgbClr val="FFFFFF"/>
                </a:solidFill>
                <a:latin typeface="Poppins Bold"/>
              </a:rPr>
              <a:t>tentang</a:t>
            </a:r>
            <a:r>
              <a:rPr lang="en-US" sz="2000" dirty="0">
                <a:solidFill>
                  <a:srgbClr val="FFFFFF"/>
                </a:solidFill>
                <a:latin typeface="Poppins Bold"/>
              </a:rPr>
              <a:t> </a:t>
            </a:r>
            <a:r>
              <a:rPr lang="en-US" sz="2000" dirty="0" err="1">
                <a:solidFill>
                  <a:srgbClr val="FFFFFF"/>
                </a:solidFill>
                <a:latin typeface="Poppins Bold"/>
              </a:rPr>
              <a:t>Pengembangan</a:t>
            </a:r>
            <a:r>
              <a:rPr lang="en-US" sz="2000" dirty="0">
                <a:solidFill>
                  <a:srgbClr val="FFFFFF"/>
                </a:solidFill>
                <a:latin typeface="Poppins Bold"/>
              </a:rPr>
              <a:t> dan </a:t>
            </a:r>
            <a:r>
              <a:rPr lang="en-US" sz="2000" dirty="0" err="1">
                <a:solidFill>
                  <a:srgbClr val="FFFFFF"/>
                </a:solidFill>
                <a:latin typeface="Poppins Bold"/>
              </a:rPr>
              <a:t>Pemberdayaan</a:t>
            </a:r>
            <a:r>
              <a:rPr lang="en-US" sz="2000" dirty="0">
                <a:solidFill>
                  <a:srgbClr val="FFFFFF"/>
                </a:solidFill>
                <a:latin typeface="Poppins Bold"/>
              </a:rPr>
              <a:t> Masyarakat pada </a:t>
            </a:r>
            <a:r>
              <a:rPr lang="en-US" sz="2000" dirty="0" err="1">
                <a:solidFill>
                  <a:srgbClr val="FFFFFF"/>
                </a:solidFill>
                <a:latin typeface="Poppins Bold"/>
              </a:rPr>
              <a:t>Kegiatan</a:t>
            </a:r>
            <a:r>
              <a:rPr lang="en-US" sz="2000" dirty="0">
                <a:solidFill>
                  <a:srgbClr val="FFFFFF"/>
                </a:solidFill>
                <a:latin typeface="Poppins Bold"/>
              </a:rPr>
              <a:t> Usaha </a:t>
            </a:r>
            <a:r>
              <a:rPr lang="en-US" sz="2000" dirty="0" err="1">
                <a:solidFill>
                  <a:srgbClr val="FFFFFF"/>
                </a:solidFill>
                <a:latin typeface="Poppins Bold"/>
              </a:rPr>
              <a:t>Pertambangan</a:t>
            </a:r>
            <a:r>
              <a:rPr lang="en-US" sz="2000" dirty="0">
                <a:solidFill>
                  <a:srgbClr val="FFFFFF"/>
                </a:solidFill>
                <a:latin typeface="Poppins Bold"/>
              </a:rPr>
              <a:t> Mineral dan Batubara, </a:t>
            </a:r>
            <a:r>
              <a:rPr lang="en-US" sz="2000" dirty="0" err="1">
                <a:solidFill>
                  <a:srgbClr val="FFFFFF"/>
                </a:solidFill>
                <a:latin typeface="Poppins Bold"/>
              </a:rPr>
              <a:t>menjadi</a:t>
            </a:r>
            <a:r>
              <a:rPr lang="en-US" sz="2000" dirty="0">
                <a:solidFill>
                  <a:srgbClr val="FFFFFF"/>
                </a:solidFill>
                <a:latin typeface="Poppins Bold"/>
              </a:rPr>
              <a:t> </a:t>
            </a:r>
            <a:r>
              <a:rPr lang="en-US" sz="2000" dirty="0" err="1">
                <a:solidFill>
                  <a:srgbClr val="FFFFFF"/>
                </a:solidFill>
                <a:latin typeface="Poppins Bold"/>
              </a:rPr>
              <a:t>dasar</a:t>
            </a:r>
            <a:r>
              <a:rPr lang="en-US" sz="2000" dirty="0">
                <a:solidFill>
                  <a:srgbClr val="FFFFFF"/>
                </a:solidFill>
                <a:latin typeface="Poppins Bold"/>
              </a:rPr>
              <a:t> </a:t>
            </a:r>
            <a:r>
              <a:rPr lang="en-US" sz="2000" dirty="0" err="1">
                <a:solidFill>
                  <a:srgbClr val="FFFFFF"/>
                </a:solidFill>
                <a:latin typeface="Poppins Bold"/>
              </a:rPr>
              <a:t>perlunya</a:t>
            </a:r>
            <a:r>
              <a:rPr lang="en-US" sz="2000" dirty="0">
                <a:solidFill>
                  <a:srgbClr val="FFFFFF"/>
                </a:solidFill>
                <a:latin typeface="Poppins Bold"/>
              </a:rPr>
              <a:t> </a:t>
            </a:r>
            <a:r>
              <a:rPr lang="en-US" sz="2000" dirty="0" err="1">
                <a:solidFill>
                  <a:srgbClr val="FFFFFF"/>
                </a:solidFill>
                <a:latin typeface="Poppins Bold"/>
              </a:rPr>
              <a:t>disusun</a:t>
            </a:r>
            <a:r>
              <a:rPr lang="en-US" sz="2000" dirty="0">
                <a:solidFill>
                  <a:srgbClr val="FFFFFF"/>
                </a:solidFill>
                <a:latin typeface="Poppins Bold"/>
              </a:rPr>
              <a:t> </a:t>
            </a:r>
            <a:r>
              <a:rPr lang="en-US" sz="2000" dirty="0" err="1">
                <a:solidFill>
                  <a:srgbClr val="FFFFFF"/>
                </a:solidFill>
                <a:latin typeface="Poppins Bold"/>
              </a:rPr>
              <a:t>dokumen</a:t>
            </a:r>
            <a:r>
              <a:rPr lang="en-US" sz="2000" dirty="0">
                <a:solidFill>
                  <a:srgbClr val="FFFFFF"/>
                </a:solidFill>
                <a:latin typeface="Poppins Bold"/>
              </a:rPr>
              <a:t> </a:t>
            </a:r>
            <a:r>
              <a:rPr lang="en-US" sz="2000" dirty="0" err="1">
                <a:solidFill>
                  <a:srgbClr val="FFFFFF"/>
                </a:solidFill>
                <a:latin typeface="Poppins Bold"/>
              </a:rPr>
              <a:t>cetak</a:t>
            </a:r>
            <a:r>
              <a:rPr lang="en-US" sz="2000" dirty="0">
                <a:solidFill>
                  <a:srgbClr val="FFFFFF"/>
                </a:solidFill>
                <a:latin typeface="Poppins Bold"/>
              </a:rPr>
              <a:t> </a:t>
            </a:r>
            <a:r>
              <a:rPr lang="en-US" sz="2000" dirty="0" err="1">
                <a:solidFill>
                  <a:srgbClr val="FFFFFF"/>
                </a:solidFill>
                <a:latin typeface="Poppins Bold"/>
              </a:rPr>
              <a:t>biru</a:t>
            </a:r>
            <a:r>
              <a:rPr lang="en-US" sz="2000" dirty="0">
                <a:solidFill>
                  <a:srgbClr val="FFFFFF"/>
                </a:solidFill>
                <a:latin typeface="Poppins Bold"/>
              </a:rPr>
              <a:t> (Blue Print) </a:t>
            </a:r>
            <a:r>
              <a:rPr lang="en-US" sz="2000" dirty="0" err="1">
                <a:solidFill>
                  <a:srgbClr val="FFFFFF"/>
                </a:solidFill>
                <a:latin typeface="Poppins Bold"/>
              </a:rPr>
              <a:t>sebagai</a:t>
            </a:r>
            <a:r>
              <a:rPr lang="en-US" sz="2000" dirty="0">
                <a:solidFill>
                  <a:srgbClr val="FFFFFF"/>
                </a:solidFill>
                <a:latin typeface="Poppins Bold"/>
              </a:rPr>
              <a:t> </a:t>
            </a:r>
            <a:r>
              <a:rPr lang="en-US" sz="2000" dirty="0" err="1">
                <a:solidFill>
                  <a:srgbClr val="FFFFFF"/>
                </a:solidFill>
                <a:latin typeface="Poppins Bold"/>
              </a:rPr>
              <a:t>pedoman</a:t>
            </a:r>
            <a:r>
              <a:rPr lang="en-US" sz="2000" dirty="0">
                <a:solidFill>
                  <a:srgbClr val="FFFFFF"/>
                </a:solidFill>
                <a:latin typeface="Poppins Bold"/>
              </a:rPr>
              <a:t> </a:t>
            </a:r>
            <a:r>
              <a:rPr lang="en-US" sz="2000" dirty="0" err="1">
                <a:solidFill>
                  <a:srgbClr val="FFFFFF"/>
                </a:solidFill>
                <a:latin typeface="Poppins Bold"/>
              </a:rPr>
              <a:t>bagi</a:t>
            </a:r>
            <a:r>
              <a:rPr lang="en-US" sz="2000" dirty="0">
                <a:solidFill>
                  <a:srgbClr val="FFFFFF"/>
                </a:solidFill>
                <a:latin typeface="Poppins Bold"/>
              </a:rPr>
              <a:t> badan </a:t>
            </a:r>
            <a:r>
              <a:rPr lang="en-US" sz="2000" dirty="0" err="1">
                <a:solidFill>
                  <a:srgbClr val="FFFFFF"/>
                </a:solidFill>
                <a:latin typeface="Poppins Bold"/>
              </a:rPr>
              <a:t>usaha</a:t>
            </a:r>
            <a:r>
              <a:rPr lang="en-US" sz="2000" dirty="0">
                <a:solidFill>
                  <a:srgbClr val="FFFFFF"/>
                </a:solidFill>
                <a:latin typeface="Poppins Bold"/>
              </a:rPr>
              <a:t> </a:t>
            </a:r>
            <a:r>
              <a:rPr lang="en-US" sz="2000" dirty="0" err="1">
                <a:solidFill>
                  <a:srgbClr val="FFFFFF"/>
                </a:solidFill>
                <a:latin typeface="Poppins Bold"/>
              </a:rPr>
              <a:t>pertambangan</a:t>
            </a:r>
            <a:r>
              <a:rPr lang="en-US" sz="2000" dirty="0">
                <a:solidFill>
                  <a:srgbClr val="FFFFFF"/>
                </a:solidFill>
                <a:latin typeface="Poppins Bold"/>
              </a:rPr>
              <a:t> mineral dan </a:t>
            </a:r>
            <a:r>
              <a:rPr lang="en-US" sz="2000" dirty="0" err="1">
                <a:solidFill>
                  <a:srgbClr val="FFFFFF"/>
                </a:solidFill>
                <a:latin typeface="Poppins Bold"/>
              </a:rPr>
              <a:t>batubara</a:t>
            </a:r>
            <a:r>
              <a:rPr lang="en-US" sz="2000" dirty="0">
                <a:solidFill>
                  <a:srgbClr val="FFFFFF"/>
                </a:solidFill>
                <a:latin typeface="Poppins Bold"/>
              </a:rPr>
              <a:t> </a:t>
            </a:r>
            <a:r>
              <a:rPr lang="en-US" sz="2000" dirty="0" err="1">
                <a:solidFill>
                  <a:srgbClr val="FFFFFF"/>
                </a:solidFill>
                <a:latin typeface="Poppins Bold"/>
              </a:rPr>
              <a:t>dalam</a:t>
            </a:r>
            <a:r>
              <a:rPr lang="en-US" sz="2000" dirty="0">
                <a:solidFill>
                  <a:srgbClr val="FFFFFF"/>
                </a:solidFill>
                <a:latin typeface="Poppins Bold"/>
              </a:rPr>
              <a:t> </a:t>
            </a:r>
            <a:r>
              <a:rPr lang="en-US" sz="2000" dirty="0" err="1">
                <a:solidFill>
                  <a:srgbClr val="FFFFFF"/>
                </a:solidFill>
                <a:latin typeface="Poppins Bold"/>
              </a:rPr>
              <a:t>penyusunan</a:t>
            </a:r>
            <a:r>
              <a:rPr lang="en-US" sz="2000" dirty="0">
                <a:solidFill>
                  <a:srgbClr val="FFFFFF"/>
                </a:solidFill>
                <a:latin typeface="Poppins Bold"/>
              </a:rPr>
              <a:t> </a:t>
            </a:r>
            <a:r>
              <a:rPr lang="en-US" sz="2000" dirty="0" err="1">
                <a:solidFill>
                  <a:srgbClr val="FFFFFF"/>
                </a:solidFill>
                <a:latin typeface="Poppins Bold"/>
              </a:rPr>
              <a:t>Rencana</a:t>
            </a:r>
            <a:r>
              <a:rPr lang="en-US" sz="2000" dirty="0">
                <a:solidFill>
                  <a:srgbClr val="FFFFFF"/>
                </a:solidFill>
                <a:latin typeface="Poppins Bold"/>
              </a:rPr>
              <a:t> </a:t>
            </a:r>
            <a:r>
              <a:rPr lang="en-US" sz="2000" dirty="0" err="1">
                <a:solidFill>
                  <a:srgbClr val="FFFFFF"/>
                </a:solidFill>
                <a:latin typeface="Poppins Bold"/>
              </a:rPr>
              <a:t>Induk</a:t>
            </a:r>
            <a:r>
              <a:rPr lang="en-US" sz="2000" dirty="0">
                <a:solidFill>
                  <a:srgbClr val="FFFFFF"/>
                </a:solidFill>
                <a:latin typeface="Poppins Bold"/>
              </a:rPr>
              <a:t> PPM. </a:t>
            </a:r>
          </a:p>
        </p:txBody>
      </p:sp>
      <p:sp>
        <p:nvSpPr>
          <p:cNvPr id="22" name="TextBox 22"/>
          <p:cNvSpPr txBox="1"/>
          <p:nvPr/>
        </p:nvSpPr>
        <p:spPr>
          <a:xfrm>
            <a:off x="708759" y="8151690"/>
            <a:ext cx="10807441" cy="1641475"/>
          </a:xfrm>
          <a:prstGeom prst="rect">
            <a:avLst/>
          </a:prstGeom>
        </p:spPr>
        <p:txBody>
          <a:bodyPr lIns="0" tIns="0" rIns="0" bIns="0" rtlCol="0" anchor="t">
            <a:spAutoFit/>
          </a:bodyPr>
          <a:lstStyle/>
          <a:p>
            <a:pPr algn="just">
              <a:lnSpc>
                <a:spcPts val="2600"/>
              </a:lnSpc>
            </a:pPr>
            <a:r>
              <a:rPr lang="en-US" sz="2000" dirty="0">
                <a:solidFill>
                  <a:srgbClr val="FFFFFF"/>
                </a:solidFill>
                <a:latin typeface="Poppins Bold"/>
              </a:rPr>
              <a:t>Program 8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Pengembangan</a:t>
            </a:r>
            <a:r>
              <a:rPr lang="en-US" sz="2000" dirty="0">
                <a:solidFill>
                  <a:srgbClr val="FFFFFF"/>
                </a:solidFill>
                <a:latin typeface="Poppins Bold"/>
              </a:rPr>
              <a:t> dan </a:t>
            </a:r>
            <a:r>
              <a:rPr lang="en-US" sz="2000" dirty="0" err="1">
                <a:solidFill>
                  <a:srgbClr val="FFFFFF"/>
                </a:solidFill>
                <a:latin typeface="Poppins Bold"/>
              </a:rPr>
              <a:t>Pemberdayaan</a:t>
            </a:r>
            <a:r>
              <a:rPr lang="en-US" sz="2000" dirty="0">
                <a:solidFill>
                  <a:srgbClr val="FFFFFF"/>
                </a:solidFill>
                <a:latin typeface="Poppins Bold"/>
              </a:rPr>
              <a:t> Masyarakat </a:t>
            </a:r>
            <a:r>
              <a:rPr lang="en-US" sz="2000" dirty="0" err="1">
                <a:solidFill>
                  <a:srgbClr val="FFFFFF"/>
                </a:solidFill>
                <a:latin typeface="Poppins Bold"/>
              </a:rPr>
              <a:t>perusahaan</a:t>
            </a:r>
            <a:r>
              <a:rPr lang="en-US" sz="2000" dirty="0">
                <a:solidFill>
                  <a:srgbClr val="FFFFFF"/>
                </a:solidFill>
                <a:latin typeface="Poppins Bold"/>
              </a:rPr>
              <a:t> </a:t>
            </a:r>
            <a:r>
              <a:rPr lang="en-US" sz="2000" dirty="0" err="1">
                <a:solidFill>
                  <a:srgbClr val="FFFFFF"/>
                </a:solidFill>
                <a:latin typeface="Poppins Bold"/>
              </a:rPr>
              <a:t>pertambangan</a:t>
            </a:r>
            <a:r>
              <a:rPr lang="en-US" sz="2000" dirty="0">
                <a:solidFill>
                  <a:srgbClr val="FFFFFF"/>
                </a:solidFill>
                <a:latin typeface="Poppins Bold"/>
              </a:rPr>
              <a:t> </a:t>
            </a:r>
            <a:r>
              <a:rPr lang="en-US" sz="2000" dirty="0" err="1">
                <a:solidFill>
                  <a:srgbClr val="FFFFFF"/>
                </a:solidFill>
                <a:latin typeface="Poppins Bold"/>
              </a:rPr>
              <a:t>meliputi</a:t>
            </a:r>
            <a:r>
              <a:rPr lang="en-US" sz="2000" dirty="0">
                <a:solidFill>
                  <a:srgbClr val="FFFFFF"/>
                </a:solidFill>
                <a:latin typeface="Poppins Bold"/>
              </a:rPr>
              <a:t> : 1)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pendidikan</a:t>
            </a:r>
            <a:r>
              <a:rPr lang="en-US" sz="2000" dirty="0">
                <a:solidFill>
                  <a:srgbClr val="FFFFFF"/>
                </a:solidFill>
                <a:latin typeface="Poppins Bold"/>
              </a:rPr>
              <a:t>, 2)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sosial</a:t>
            </a:r>
            <a:r>
              <a:rPr lang="en-US" sz="2000" dirty="0">
                <a:solidFill>
                  <a:srgbClr val="FFFFFF"/>
                </a:solidFill>
                <a:latin typeface="Poppins Bold"/>
              </a:rPr>
              <a:t> </a:t>
            </a:r>
            <a:r>
              <a:rPr lang="en-US" sz="2000" dirty="0" err="1">
                <a:solidFill>
                  <a:srgbClr val="FFFFFF"/>
                </a:solidFill>
                <a:latin typeface="Poppins Bold"/>
              </a:rPr>
              <a:t>budaya</a:t>
            </a:r>
            <a:r>
              <a:rPr lang="en-US" sz="2000" dirty="0">
                <a:solidFill>
                  <a:srgbClr val="FFFFFF"/>
                </a:solidFill>
                <a:latin typeface="Poppins Bold"/>
              </a:rPr>
              <a:t>, 3)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kesehatan</a:t>
            </a:r>
            <a:r>
              <a:rPr lang="en-US" sz="2000" dirty="0">
                <a:solidFill>
                  <a:srgbClr val="FFFFFF"/>
                </a:solidFill>
                <a:latin typeface="Poppins Bold"/>
              </a:rPr>
              <a:t>, 4)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lingkungan</a:t>
            </a:r>
            <a:r>
              <a:rPr lang="en-US" sz="2000" dirty="0">
                <a:solidFill>
                  <a:srgbClr val="FFFFFF"/>
                </a:solidFill>
                <a:latin typeface="Poppins Bold"/>
              </a:rPr>
              <a:t>, 5)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tingkat</a:t>
            </a:r>
            <a:r>
              <a:rPr lang="en-US" sz="2000" dirty="0">
                <a:solidFill>
                  <a:srgbClr val="FFFFFF"/>
                </a:solidFill>
                <a:latin typeface="Poppins Bold"/>
              </a:rPr>
              <a:t> </a:t>
            </a:r>
            <a:r>
              <a:rPr lang="en-US" sz="2000" dirty="0" err="1">
                <a:solidFill>
                  <a:srgbClr val="FFFFFF"/>
                </a:solidFill>
                <a:latin typeface="Poppins Bold"/>
              </a:rPr>
              <a:t>pendapatan</a:t>
            </a:r>
            <a:r>
              <a:rPr lang="en-US" sz="2000" dirty="0">
                <a:solidFill>
                  <a:srgbClr val="FFFFFF"/>
                </a:solidFill>
                <a:latin typeface="Poppins Bold"/>
              </a:rPr>
              <a:t> rill </a:t>
            </a:r>
            <a:r>
              <a:rPr lang="en-US" sz="2000" dirty="0" err="1">
                <a:solidFill>
                  <a:srgbClr val="FFFFFF"/>
                </a:solidFill>
                <a:latin typeface="Poppins Bold"/>
              </a:rPr>
              <a:t>atau</a:t>
            </a:r>
            <a:r>
              <a:rPr lang="en-US" sz="2000" dirty="0">
                <a:solidFill>
                  <a:srgbClr val="FFFFFF"/>
                </a:solidFill>
                <a:latin typeface="Poppins Bold"/>
              </a:rPr>
              <a:t> </a:t>
            </a:r>
            <a:r>
              <a:rPr lang="en-US" sz="2000" dirty="0" err="1">
                <a:solidFill>
                  <a:srgbClr val="FFFFFF"/>
                </a:solidFill>
                <a:latin typeface="Poppins Bold"/>
              </a:rPr>
              <a:t>pekerjaan</a:t>
            </a:r>
            <a:r>
              <a:rPr lang="en-US" sz="2000" dirty="0">
                <a:solidFill>
                  <a:srgbClr val="FFFFFF"/>
                </a:solidFill>
                <a:latin typeface="Poppins Bold"/>
              </a:rPr>
              <a:t>, 6)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kemandirian</a:t>
            </a:r>
            <a:r>
              <a:rPr lang="en-US" sz="2000" dirty="0">
                <a:solidFill>
                  <a:srgbClr val="FFFFFF"/>
                </a:solidFill>
                <a:latin typeface="Poppins Bold"/>
              </a:rPr>
              <a:t> </a:t>
            </a:r>
            <a:r>
              <a:rPr lang="en-US" sz="2000" dirty="0" err="1">
                <a:solidFill>
                  <a:srgbClr val="FFFFFF"/>
                </a:solidFill>
                <a:latin typeface="Poppins Bold"/>
              </a:rPr>
              <a:t>ekonomi</a:t>
            </a:r>
            <a:r>
              <a:rPr lang="en-US" sz="2000" dirty="0">
                <a:solidFill>
                  <a:srgbClr val="FFFFFF"/>
                </a:solidFill>
                <a:latin typeface="Poppins Bold"/>
              </a:rPr>
              <a:t>, 7)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kelembagaan</a:t>
            </a:r>
            <a:r>
              <a:rPr lang="en-US" sz="2000" dirty="0">
                <a:solidFill>
                  <a:srgbClr val="FFFFFF"/>
                </a:solidFill>
                <a:latin typeface="Poppins Bold"/>
              </a:rPr>
              <a:t> </a:t>
            </a:r>
            <a:r>
              <a:rPr lang="en-US" sz="2000" dirty="0" err="1">
                <a:solidFill>
                  <a:srgbClr val="FFFFFF"/>
                </a:solidFill>
                <a:latin typeface="Poppins Bold"/>
              </a:rPr>
              <a:t>komunitas</a:t>
            </a:r>
            <a:r>
              <a:rPr lang="en-US" sz="2000" dirty="0">
                <a:solidFill>
                  <a:srgbClr val="FFFFFF"/>
                </a:solidFill>
                <a:latin typeface="Poppins Bold"/>
              </a:rPr>
              <a:t> dan 8) </a:t>
            </a:r>
            <a:r>
              <a:rPr lang="en-US" sz="2000" dirty="0" err="1">
                <a:solidFill>
                  <a:srgbClr val="FFFFFF"/>
                </a:solidFill>
                <a:latin typeface="Poppins Bold"/>
              </a:rPr>
              <a:t>Aspek</a:t>
            </a:r>
            <a:r>
              <a:rPr lang="en-US" sz="2000" dirty="0">
                <a:solidFill>
                  <a:srgbClr val="FFFFFF"/>
                </a:solidFill>
                <a:latin typeface="Poppins Bold"/>
              </a:rPr>
              <a:t> </a:t>
            </a:r>
            <a:r>
              <a:rPr lang="en-US" sz="2000" dirty="0" err="1">
                <a:solidFill>
                  <a:srgbClr val="FFFFFF"/>
                </a:solidFill>
                <a:latin typeface="Poppins Bold"/>
              </a:rPr>
              <a:t>infrastruktur</a:t>
            </a:r>
            <a:r>
              <a:rPr lang="en-US" sz="2000" dirty="0">
                <a:solidFill>
                  <a:srgbClr val="FFFFFF"/>
                </a:solidFill>
                <a:latin typeface="Poppins Bold"/>
              </a:rPr>
              <a:t>.</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90">
                                          <p:stCondLst>
                                            <p:cond delay="0"/>
                                          </p:stCondLst>
                                        </p:cTn>
                                        <p:tgtEl>
                                          <p:spTgt spid="19"/>
                                        </p:tgtEl>
                                      </p:cBhvr>
                                    </p:animEffect>
                                    <p:anim calcmode="lin" valueType="num">
                                      <p:cBhvr>
                                        <p:cTn id="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 dur="13">
                                          <p:stCondLst>
                                            <p:cond delay="325"/>
                                          </p:stCondLst>
                                        </p:cTn>
                                        <p:tgtEl>
                                          <p:spTgt spid="19"/>
                                        </p:tgtEl>
                                      </p:cBhvr>
                                      <p:to x="100000" y="60000"/>
                                    </p:animScale>
                                    <p:animScale>
                                      <p:cBhvr>
                                        <p:cTn id="14" dur="83" decel="50000">
                                          <p:stCondLst>
                                            <p:cond delay="338"/>
                                          </p:stCondLst>
                                        </p:cTn>
                                        <p:tgtEl>
                                          <p:spTgt spid="19"/>
                                        </p:tgtEl>
                                      </p:cBhvr>
                                      <p:to x="100000" y="100000"/>
                                    </p:animScale>
                                    <p:animScale>
                                      <p:cBhvr>
                                        <p:cTn id="15" dur="13">
                                          <p:stCondLst>
                                            <p:cond delay="656"/>
                                          </p:stCondLst>
                                        </p:cTn>
                                        <p:tgtEl>
                                          <p:spTgt spid="19"/>
                                        </p:tgtEl>
                                      </p:cBhvr>
                                      <p:to x="100000" y="80000"/>
                                    </p:animScale>
                                    <p:animScale>
                                      <p:cBhvr>
                                        <p:cTn id="16" dur="83" decel="50000">
                                          <p:stCondLst>
                                            <p:cond delay="669"/>
                                          </p:stCondLst>
                                        </p:cTn>
                                        <p:tgtEl>
                                          <p:spTgt spid="19"/>
                                        </p:tgtEl>
                                      </p:cBhvr>
                                      <p:to x="100000" y="100000"/>
                                    </p:animScale>
                                    <p:animScale>
                                      <p:cBhvr>
                                        <p:cTn id="17" dur="13">
                                          <p:stCondLst>
                                            <p:cond delay="821"/>
                                          </p:stCondLst>
                                        </p:cTn>
                                        <p:tgtEl>
                                          <p:spTgt spid="19"/>
                                        </p:tgtEl>
                                      </p:cBhvr>
                                      <p:to x="100000" y="90000"/>
                                    </p:animScale>
                                    <p:animScale>
                                      <p:cBhvr>
                                        <p:cTn id="18" dur="83" decel="50000">
                                          <p:stCondLst>
                                            <p:cond delay="834"/>
                                          </p:stCondLst>
                                        </p:cTn>
                                        <p:tgtEl>
                                          <p:spTgt spid="19"/>
                                        </p:tgtEl>
                                      </p:cBhvr>
                                      <p:to x="100000" y="100000"/>
                                    </p:animScale>
                                    <p:animScale>
                                      <p:cBhvr>
                                        <p:cTn id="19" dur="13">
                                          <p:stCondLst>
                                            <p:cond delay="904"/>
                                          </p:stCondLst>
                                        </p:cTn>
                                        <p:tgtEl>
                                          <p:spTgt spid="19"/>
                                        </p:tgtEl>
                                      </p:cBhvr>
                                      <p:to x="100000" y="95000"/>
                                    </p:animScale>
                                    <p:animScale>
                                      <p:cBhvr>
                                        <p:cTn id="20" dur="83" decel="50000">
                                          <p:stCondLst>
                                            <p:cond delay="917"/>
                                          </p:stCondLst>
                                        </p:cTn>
                                        <p:tgtEl>
                                          <p:spTgt spid="19"/>
                                        </p:tgtEl>
                                      </p:cBhvr>
                                      <p:to x="100000" y="100000"/>
                                    </p:animScale>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anim calcmode="lin" valueType="num">
                                      <p:cBhvr>
                                        <p:cTn id="25" dur="2000" fill="hold"/>
                                        <p:tgtEl>
                                          <p:spTgt spid="18"/>
                                        </p:tgtEl>
                                        <p:attrNameLst>
                                          <p:attrName>ppt_x</p:attrName>
                                        </p:attrNameLst>
                                      </p:cBhvr>
                                      <p:tavLst>
                                        <p:tav tm="0">
                                          <p:val>
                                            <p:strVal val="#ppt_x"/>
                                          </p:val>
                                        </p:tav>
                                        <p:tav tm="100000">
                                          <p:val>
                                            <p:strVal val="#ppt_x"/>
                                          </p:val>
                                        </p:tav>
                                      </p:tavLst>
                                    </p:anim>
                                    <p:anim calcmode="lin" valueType="num">
                                      <p:cBhvr>
                                        <p:cTn id="26" dur="2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anim calcmode="lin" valueType="num">
                                      <p:cBhvr>
                                        <p:cTn id="31" dur="2000" fill="hold"/>
                                        <p:tgtEl>
                                          <p:spTgt spid="20"/>
                                        </p:tgtEl>
                                        <p:attrNameLst>
                                          <p:attrName>ppt_x</p:attrName>
                                        </p:attrNameLst>
                                      </p:cBhvr>
                                      <p:tavLst>
                                        <p:tav tm="0">
                                          <p:val>
                                            <p:strVal val="#ppt_x"/>
                                          </p:val>
                                        </p:tav>
                                        <p:tav tm="100000">
                                          <p:val>
                                            <p:strVal val="#ppt_x"/>
                                          </p:val>
                                        </p:tav>
                                      </p:tavLst>
                                    </p:anim>
                                    <p:anim calcmode="lin" valueType="num">
                                      <p:cBhvr>
                                        <p:cTn id="32" dur="2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2000"/>
                                        <p:tgtEl>
                                          <p:spTgt spid="21"/>
                                        </p:tgtEl>
                                      </p:cBhvr>
                                    </p:animEffect>
                                    <p:anim calcmode="lin" valueType="num">
                                      <p:cBhvr>
                                        <p:cTn id="37" dur="2000" fill="hold"/>
                                        <p:tgtEl>
                                          <p:spTgt spid="21"/>
                                        </p:tgtEl>
                                        <p:attrNameLst>
                                          <p:attrName>ppt_x</p:attrName>
                                        </p:attrNameLst>
                                      </p:cBhvr>
                                      <p:tavLst>
                                        <p:tav tm="0">
                                          <p:val>
                                            <p:strVal val="#ppt_x"/>
                                          </p:val>
                                        </p:tav>
                                        <p:tav tm="100000">
                                          <p:val>
                                            <p:strVal val="#ppt_x"/>
                                          </p:val>
                                        </p:tav>
                                      </p:tavLst>
                                    </p:anim>
                                    <p:anim calcmode="lin" valueType="num">
                                      <p:cBhvr>
                                        <p:cTn id="38" dur="2000" fill="hold"/>
                                        <p:tgtEl>
                                          <p:spTgt spid="21"/>
                                        </p:tgtEl>
                                        <p:attrNameLst>
                                          <p:attrName>ppt_y</p:attrName>
                                        </p:attrNameLst>
                                      </p:cBhvr>
                                      <p:tavLst>
                                        <p:tav tm="0">
                                          <p:val>
                                            <p:strVal val="#ppt_y+.1"/>
                                          </p:val>
                                        </p:tav>
                                        <p:tav tm="100000">
                                          <p:val>
                                            <p:strVal val="#ppt_y"/>
                                          </p:val>
                                        </p:tav>
                                      </p:tavLst>
                                    </p:anim>
                                  </p:childTnLst>
                                </p:cTn>
                              </p:par>
                            </p:childTnLst>
                          </p:cTn>
                        </p:par>
                        <p:par>
                          <p:cTn id="39" fill="hold">
                            <p:stCondLst>
                              <p:cond delay="7000"/>
                            </p:stCondLst>
                            <p:childTnLst>
                              <p:par>
                                <p:cTn id="40" presetID="42" presetClass="entr" presetSubtype="0" fill="hold" nodeType="after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2000"/>
                                        <p:tgtEl>
                                          <p:spTgt spid="22">
                                            <p:txEl>
                                              <p:pRg st="0" end="0"/>
                                            </p:txEl>
                                          </p:spTgt>
                                        </p:tgtEl>
                                      </p:cBhvr>
                                    </p:animEffect>
                                    <p:anim calcmode="lin" valueType="num">
                                      <p:cBhvr>
                                        <p:cTn id="43" dur="2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4" dur="2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D"/>
          </a:p>
        </p:txBody>
      </p:sp>
      <p:grpSp>
        <p:nvGrpSpPr>
          <p:cNvPr id="3" name="Group 3"/>
          <p:cNvGrpSpPr/>
          <p:nvPr/>
        </p:nvGrpSpPr>
        <p:grpSpPr>
          <a:xfrm>
            <a:off x="-425532" y="4836990"/>
            <a:ext cx="13546115" cy="3114675"/>
            <a:chOff x="0" y="0"/>
            <a:chExt cx="3567701" cy="820326"/>
          </a:xfrm>
        </p:grpSpPr>
        <p:sp>
          <p:nvSpPr>
            <p:cNvPr id="4" name="Freeform 4"/>
            <p:cNvSpPr/>
            <p:nvPr/>
          </p:nvSpPr>
          <p:spPr>
            <a:xfrm>
              <a:off x="0" y="0"/>
              <a:ext cx="3567701" cy="820326"/>
            </a:xfrm>
            <a:custGeom>
              <a:avLst/>
              <a:gdLst/>
              <a:ahLst/>
              <a:cxnLst/>
              <a:rect l="l" t="t" r="r" b="b"/>
              <a:pathLst>
                <a:path w="3567701" h="820326">
                  <a:moveTo>
                    <a:pt x="29148" y="0"/>
                  </a:moveTo>
                  <a:lnTo>
                    <a:pt x="3538553" y="0"/>
                  </a:lnTo>
                  <a:cubicBezTo>
                    <a:pt x="3546284" y="0"/>
                    <a:pt x="3553698" y="3071"/>
                    <a:pt x="3559164" y="8537"/>
                  </a:cubicBezTo>
                  <a:cubicBezTo>
                    <a:pt x="3564630" y="14003"/>
                    <a:pt x="3567701" y="21417"/>
                    <a:pt x="3567701" y="29148"/>
                  </a:cubicBezTo>
                  <a:lnTo>
                    <a:pt x="3567701" y="791178"/>
                  </a:lnTo>
                  <a:cubicBezTo>
                    <a:pt x="3567701" y="798909"/>
                    <a:pt x="3564630" y="806322"/>
                    <a:pt x="3559164" y="811789"/>
                  </a:cubicBezTo>
                  <a:cubicBezTo>
                    <a:pt x="3553698" y="817255"/>
                    <a:pt x="3546284" y="820326"/>
                    <a:pt x="3538553" y="820326"/>
                  </a:cubicBezTo>
                  <a:lnTo>
                    <a:pt x="29148" y="820326"/>
                  </a:lnTo>
                  <a:cubicBezTo>
                    <a:pt x="21417" y="820326"/>
                    <a:pt x="14003" y="817255"/>
                    <a:pt x="8537" y="811789"/>
                  </a:cubicBezTo>
                  <a:cubicBezTo>
                    <a:pt x="3071" y="806322"/>
                    <a:pt x="0" y="798909"/>
                    <a:pt x="0" y="791178"/>
                  </a:cubicBezTo>
                  <a:lnTo>
                    <a:pt x="0" y="29148"/>
                  </a:lnTo>
                  <a:cubicBezTo>
                    <a:pt x="0" y="21417"/>
                    <a:pt x="3071" y="14003"/>
                    <a:pt x="8537" y="8537"/>
                  </a:cubicBezTo>
                  <a:cubicBezTo>
                    <a:pt x="14003" y="3071"/>
                    <a:pt x="21417" y="0"/>
                    <a:pt x="29148" y="0"/>
                  </a:cubicBezTo>
                  <a:close/>
                </a:path>
              </a:pathLst>
            </a:custGeom>
            <a:gradFill rotWithShape="1">
              <a:gsLst>
                <a:gs pos="0">
                  <a:srgbClr val="004AAD">
                    <a:alpha val="72000"/>
                  </a:srgbClr>
                </a:gs>
                <a:gs pos="100000">
                  <a:srgbClr val="CB6CE6">
                    <a:alpha val="72000"/>
                  </a:srgbClr>
                </a:gs>
              </a:gsLst>
              <a:lin ang="0"/>
            </a:gra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252882" y="7951665"/>
            <a:ext cx="13546115" cy="2335335"/>
            <a:chOff x="0" y="0"/>
            <a:chExt cx="3567701" cy="615068"/>
          </a:xfrm>
        </p:grpSpPr>
        <p:sp>
          <p:nvSpPr>
            <p:cNvPr id="7" name="Freeform 7"/>
            <p:cNvSpPr/>
            <p:nvPr/>
          </p:nvSpPr>
          <p:spPr>
            <a:xfrm>
              <a:off x="0" y="0"/>
              <a:ext cx="3567701" cy="615068"/>
            </a:xfrm>
            <a:custGeom>
              <a:avLst/>
              <a:gdLst/>
              <a:ahLst/>
              <a:cxnLst/>
              <a:rect l="l" t="t" r="r" b="b"/>
              <a:pathLst>
                <a:path w="3567701" h="615068">
                  <a:moveTo>
                    <a:pt x="29148" y="0"/>
                  </a:moveTo>
                  <a:lnTo>
                    <a:pt x="3538553" y="0"/>
                  </a:lnTo>
                  <a:cubicBezTo>
                    <a:pt x="3546284" y="0"/>
                    <a:pt x="3553698" y="3071"/>
                    <a:pt x="3559164" y="8537"/>
                  </a:cubicBezTo>
                  <a:cubicBezTo>
                    <a:pt x="3564630" y="14003"/>
                    <a:pt x="3567701" y="21417"/>
                    <a:pt x="3567701" y="29148"/>
                  </a:cubicBezTo>
                  <a:lnTo>
                    <a:pt x="3567701" y="585920"/>
                  </a:lnTo>
                  <a:cubicBezTo>
                    <a:pt x="3567701" y="593650"/>
                    <a:pt x="3564630" y="601064"/>
                    <a:pt x="3559164" y="606530"/>
                  </a:cubicBezTo>
                  <a:cubicBezTo>
                    <a:pt x="3553698" y="611997"/>
                    <a:pt x="3546284" y="615068"/>
                    <a:pt x="3538553" y="615068"/>
                  </a:cubicBezTo>
                  <a:lnTo>
                    <a:pt x="29148" y="615068"/>
                  </a:lnTo>
                  <a:cubicBezTo>
                    <a:pt x="21417" y="615068"/>
                    <a:pt x="14003" y="611997"/>
                    <a:pt x="8537" y="606530"/>
                  </a:cubicBezTo>
                  <a:cubicBezTo>
                    <a:pt x="3071" y="601064"/>
                    <a:pt x="0" y="593650"/>
                    <a:pt x="0" y="585920"/>
                  </a:cubicBezTo>
                  <a:lnTo>
                    <a:pt x="0" y="29148"/>
                  </a:lnTo>
                  <a:cubicBezTo>
                    <a:pt x="0" y="21417"/>
                    <a:pt x="3071" y="14003"/>
                    <a:pt x="8537" y="8537"/>
                  </a:cubicBezTo>
                  <a:cubicBezTo>
                    <a:pt x="14003" y="3071"/>
                    <a:pt x="21417" y="0"/>
                    <a:pt x="29148" y="0"/>
                  </a:cubicBezTo>
                  <a:close/>
                </a:path>
              </a:pathLst>
            </a:custGeom>
            <a:gradFill rotWithShape="1">
              <a:gsLst>
                <a:gs pos="0">
                  <a:srgbClr val="FF3131">
                    <a:alpha val="72000"/>
                  </a:srgbClr>
                </a:gs>
                <a:gs pos="100000">
                  <a:srgbClr val="FF914D">
                    <a:alpha val="72000"/>
                  </a:srgbClr>
                </a:gs>
              </a:gsLst>
              <a:lin ang="0"/>
            </a:gradFill>
          </p:spPr>
          <p:txBody>
            <a:bodyPr/>
            <a:lstStyle/>
            <a:p>
              <a:endParaRPr lang="en-ID"/>
            </a:p>
          </p:txBody>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9" name="Group 9"/>
          <p:cNvGrpSpPr/>
          <p:nvPr/>
        </p:nvGrpSpPr>
        <p:grpSpPr>
          <a:xfrm>
            <a:off x="-425532" y="0"/>
            <a:ext cx="17148425" cy="4836990"/>
            <a:chOff x="0" y="0"/>
            <a:chExt cx="4516458" cy="1273940"/>
          </a:xfrm>
        </p:grpSpPr>
        <p:sp>
          <p:nvSpPr>
            <p:cNvPr id="10" name="Freeform 10"/>
            <p:cNvSpPr/>
            <p:nvPr/>
          </p:nvSpPr>
          <p:spPr>
            <a:xfrm>
              <a:off x="0" y="0"/>
              <a:ext cx="4516458" cy="1273940"/>
            </a:xfrm>
            <a:custGeom>
              <a:avLst/>
              <a:gdLst/>
              <a:ahLst/>
              <a:cxnLst/>
              <a:rect l="l" t="t" r="r" b="b"/>
              <a:pathLst>
                <a:path w="4516458" h="1273940">
                  <a:moveTo>
                    <a:pt x="23025" y="0"/>
                  </a:moveTo>
                  <a:lnTo>
                    <a:pt x="4493433" y="0"/>
                  </a:lnTo>
                  <a:cubicBezTo>
                    <a:pt x="4506149" y="0"/>
                    <a:pt x="4516458" y="10309"/>
                    <a:pt x="4516458" y="23025"/>
                  </a:cubicBezTo>
                  <a:lnTo>
                    <a:pt x="4516458" y="1250915"/>
                  </a:lnTo>
                  <a:cubicBezTo>
                    <a:pt x="4516458" y="1257022"/>
                    <a:pt x="4514032" y="1262878"/>
                    <a:pt x="4509714" y="1267196"/>
                  </a:cubicBezTo>
                  <a:cubicBezTo>
                    <a:pt x="4505396" y="1271514"/>
                    <a:pt x="4499539" y="1273940"/>
                    <a:pt x="4493433" y="1273940"/>
                  </a:cubicBezTo>
                  <a:lnTo>
                    <a:pt x="23025" y="1273940"/>
                  </a:lnTo>
                  <a:cubicBezTo>
                    <a:pt x="16918" y="1273940"/>
                    <a:pt x="11062" y="1271514"/>
                    <a:pt x="6744" y="1267196"/>
                  </a:cubicBezTo>
                  <a:cubicBezTo>
                    <a:pt x="2426" y="1262878"/>
                    <a:pt x="0" y="1257022"/>
                    <a:pt x="0" y="1250915"/>
                  </a:cubicBezTo>
                  <a:lnTo>
                    <a:pt x="0" y="23025"/>
                  </a:lnTo>
                  <a:cubicBezTo>
                    <a:pt x="0" y="10309"/>
                    <a:pt x="10309" y="0"/>
                    <a:pt x="23025" y="0"/>
                  </a:cubicBezTo>
                  <a:close/>
                </a:path>
              </a:pathLst>
            </a:custGeom>
            <a:gradFill rotWithShape="1">
              <a:gsLst>
                <a:gs pos="0">
                  <a:srgbClr val="0CC0DF">
                    <a:alpha val="64000"/>
                  </a:srgbClr>
                </a:gs>
                <a:gs pos="100000">
                  <a:srgbClr val="FFDE59">
                    <a:alpha val="64000"/>
                  </a:srgbClr>
                </a:gs>
              </a:gsLst>
              <a:lin ang="0"/>
            </a:gradFill>
          </p:spPr>
          <p:txBody>
            <a:bodyPr/>
            <a:lstStyle/>
            <a:p>
              <a:endParaRPr lang="en-ID"/>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12" name="Group 12"/>
          <p:cNvGrpSpPr/>
          <p:nvPr/>
        </p:nvGrpSpPr>
        <p:grpSpPr>
          <a:xfrm>
            <a:off x="37153" y="1637812"/>
            <a:ext cx="3053234" cy="4268140"/>
            <a:chOff x="0" y="0"/>
            <a:chExt cx="4070979" cy="5690853"/>
          </a:xfrm>
        </p:grpSpPr>
        <p:grpSp>
          <p:nvGrpSpPr>
            <p:cNvPr id="13" name="Group 13"/>
            <p:cNvGrpSpPr/>
            <p:nvPr/>
          </p:nvGrpSpPr>
          <p:grpSpPr>
            <a:xfrm>
              <a:off x="104032" y="575864"/>
              <a:ext cx="3893748" cy="5114989"/>
              <a:chOff x="0" y="0"/>
              <a:chExt cx="1060221" cy="1392750"/>
            </a:xfrm>
          </p:grpSpPr>
          <p:sp>
            <p:nvSpPr>
              <p:cNvPr id="14" name="Freeform 14"/>
              <p:cNvSpPr/>
              <p:nvPr/>
            </p:nvSpPr>
            <p:spPr>
              <a:xfrm>
                <a:off x="0" y="0"/>
                <a:ext cx="1060221" cy="1392750"/>
              </a:xfrm>
              <a:custGeom>
                <a:avLst/>
                <a:gdLst/>
                <a:ahLst/>
                <a:cxnLst/>
                <a:rect l="l" t="t" r="r" b="b"/>
                <a:pathLst>
                  <a:path w="1060221" h="1392750">
                    <a:moveTo>
                      <a:pt x="143157" y="0"/>
                    </a:moveTo>
                    <a:lnTo>
                      <a:pt x="917064" y="0"/>
                    </a:lnTo>
                    <a:cubicBezTo>
                      <a:pt x="996127" y="0"/>
                      <a:pt x="1060221" y="64094"/>
                      <a:pt x="1060221" y="143157"/>
                    </a:cubicBezTo>
                    <a:lnTo>
                      <a:pt x="1060221" y="1249593"/>
                    </a:lnTo>
                    <a:cubicBezTo>
                      <a:pt x="1060221" y="1328656"/>
                      <a:pt x="996127" y="1392750"/>
                      <a:pt x="917064" y="1392750"/>
                    </a:cubicBezTo>
                    <a:lnTo>
                      <a:pt x="143157" y="1392750"/>
                    </a:lnTo>
                    <a:cubicBezTo>
                      <a:pt x="64094" y="1392750"/>
                      <a:pt x="0" y="1328656"/>
                      <a:pt x="0" y="1249593"/>
                    </a:cubicBezTo>
                    <a:lnTo>
                      <a:pt x="0" y="143157"/>
                    </a:lnTo>
                    <a:cubicBezTo>
                      <a:pt x="0" y="64094"/>
                      <a:pt x="64094" y="0"/>
                      <a:pt x="143157"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ID"/>
              </a:p>
            </p:txBody>
          </p:sp>
          <p:sp>
            <p:nvSpPr>
              <p:cNvPr id="15" name="TextBox 15"/>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357615" y="0"/>
              <a:ext cx="1151728" cy="1151728"/>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1612341" y="-51591"/>
              <a:ext cx="642278" cy="1121560"/>
            </a:xfrm>
            <a:prstGeom prst="rect">
              <a:avLst/>
            </a:prstGeom>
          </p:spPr>
          <p:txBody>
            <a:bodyPr lIns="0" tIns="0" rIns="0" bIns="0" rtlCol="0" anchor="t">
              <a:spAutoFit/>
            </a:bodyPr>
            <a:lstStyle/>
            <a:p>
              <a:pPr algn="ctr">
                <a:lnSpc>
                  <a:spcPts val="6832"/>
                </a:lnSpc>
                <a:spcBef>
                  <a:spcPct val="0"/>
                </a:spcBef>
              </a:pPr>
              <a:r>
                <a:rPr lang="en-US" sz="4880">
                  <a:solidFill>
                    <a:srgbClr val="FFFFFF"/>
                  </a:solidFill>
                  <a:latin typeface="Poppins Bold"/>
                </a:rPr>
                <a:t>1</a:t>
              </a:r>
            </a:p>
          </p:txBody>
        </p:sp>
        <p:sp>
          <p:nvSpPr>
            <p:cNvPr id="20" name="TextBox 20"/>
            <p:cNvSpPr txBox="1"/>
            <p:nvPr/>
          </p:nvSpPr>
          <p:spPr>
            <a:xfrm>
              <a:off x="139396" y="1197359"/>
              <a:ext cx="3588168" cy="1024637"/>
            </a:xfrm>
            <a:prstGeom prst="rect">
              <a:avLst/>
            </a:prstGeom>
          </p:spPr>
          <p:txBody>
            <a:bodyPr lIns="0" tIns="0" rIns="0" bIns="0" rtlCol="0" anchor="t">
              <a:spAutoFit/>
            </a:bodyPr>
            <a:lstStyle/>
            <a:p>
              <a:pPr algn="ctr">
                <a:lnSpc>
                  <a:spcPts val="1485"/>
                </a:lnSpc>
              </a:pPr>
              <a:r>
                <a:rPr lang="en-US" sz="1471" spc="-102">
                  <a:solidFill>
                    <a:srgbClr val="000000"/>
                  </a:solidFill>
                  <a:latin typeface="Poppins Bold"/>
                </a:rPr>
                <a:t>PENINGKATAN AKSES DAN KUALITAS LAYANAN KESEHATAN BAGI MASYARAKAT DI SEKITAR TAMBANG</a:t>
              </a:r>
            </a:p>
          </p:txBody>
        </p:sp>
        <p:sp>
          <p:nvSpPr>
            <p:cNvPr id="21" name="TextBox 21"/>
            <p:cNvSpPr txBox="1"/>
            <p:nvPr/>
          </p:nvSpPr>
          <p:spPr>
            <a:xfrm>
              <a:off x="31915" y="2281311"/>
              <a:ext cx="3965864"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Peningkatan Akses dan Mutu Pelayanan Kesehatan</a:t>
              </a:r>
            </a:p>
          </p:txBody>
        </p:sp>
        <p:sp>
          <p:nvSpPr>
            <p:cNvPr id="22" name="TextBox 22"/>
            <p:cNvSpPr txBox="1"/>
            <p:nvPr/>
          </p:nvSpPr>
          <p:spPr>
            <a:xfrm>
              <a:off x="31915" y="2837818"/>
              <a:ext cx="4039063"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Pencegahan dan Pengendalian Penyakit</a:t>
              </a:r>
            </a:p>
          </p:txBody>
        </p:sp>
        <p:sp>
          <p:nvSpPr>
            <p:cNvPr id="23" name="TextBox 23"/>
            <p:cNvSpPr txBox="1"/>
            <p:nvPr/>
          </p:nvSpPr>
          <p:spPr>
            <a:xfrm>
              <a:off x="31915" y="3394324"/>
              <a:ext cx="4039063"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Standarisasi dan Inovasi Pelayanan Kesehatan</a:t>
              </a:r>
            </a:p>
          </p:txBody>
        </p:sp>
        <p:sp>
          <p:nvSpPr>
            <p:cNvPr id="24" name="TextBox 24"/>
            <p:cNvSpPr txBox="1"/>
            <p:nvPr/>
          </p:nvSpPr>
          <p:spPr>
            <a:xfrm>
              <a:off x="0" y="3950831"/>
              <a:ext cx="4039063" cy="721642"/>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000000"/>
                  </a:solidFill>
                  <a:latin typeface="Poppins"/>
                </a:rPr>
                <a:t>Program </a:t>
              </a:r>
              <a:r>
                <a:rPr lang="en-US" sz="1300" spc="-41" dirty="0" err="1">
                  <a:solidFill>
                    <a:srgbClr val="000000"/>
                  </a:solidFill>
                  <a:latin typeface="Poppins"/>
                </a:rPr>
                <a:t>Peningkatan</a:t>
              </a:r>
              <a:r>
                <a:rPr lang="en-US" sz="1300" spc="-41" dirty="0">
                  <a:solidFill>
                    <a:srgbClr val="000000"/>
                  </a:solidFill>
                  <a:latin typeface="Poppins"/>
                </a:rPr>
                <a:t> dan </a:t>
              </a:r>
              <a:r>
                <a:rPr lang="en-US" sz="1300" spc="-41" dirty="0" err="1">
                  <a:solidFill>
                    <a:srgbClr val="000000"/>
                  </a:solidFill>
                  <a:latin typeface="Poppins"/>
                </a:rPr>
                <a:t>Pengembangan</a:t>
              </a:r>
              <a:r>
                <a:rPr lang="en-US" sz="1300" spc="-41" dirty="0">
                  <a:solidFill>
                    <a:srgbClr val="000000"/>
                  </a:solidFill>
                  <a:latin typeface="Poppins"/>
                </a:rPr>
                <a:t> </a:t>
              </a:r>
              <a:r>
                <a:rPr lang="en-US" sz="1300" spc="-41" dirty="0" err="1">
                  <a:solidFill>
                    <a:srgbClr val="000000"/>
                  </a:solidFill>
                  <a:latin typeface="Poppins"/>
                </a:rPr>
                <a:t>Sumber</a:t>
              </a:r>
              <a:r>
                <a:rPr lang="en-US" sz="1300" spc="-41" dirty="0">
                  <a:solidFill>
                    <a:srgbClr val="000000"/>
                  </a:solidFill>
                  <a:latin typeface="Poppins"/>
                </a:rPr>
                <a:t> Daya Kesehatan</a:t>
              </a:r>
            </a:p>
          </p:txBody>
        </p:sp>
      </p:grpSp>
      <p:grpSp>
        <p:nvGrpSpPr>
          <p:cNvPr id="25" name="Group 25"/>
          <p:cNvGrpSpPr/>
          <p:nvPr/>
        </p:nvGrpSpPr>
        <p:grpSpPr>
          <a:xfrm>
            <a:off x="3050097" y="1637812"/>
            <a:ext cx="3036798" cy="4268140"/>
            <a:chOff x="0" y="0"/>
            <a:chExt cx="4049065" cy="5690853"/>
          </a:xfrm>
        </p:grpSpPr>
        <p:grpSp>
          <p:nvGrpSpPr>
            <p:cNvPr id="26" name="Group 26"/>
            <p:cNvGrpSpPr/>
            <p:nvPr/>
          </p:nvGrpSpPr>
          <p:grpSpPr>
            <a:xfrm>
              <a:off x="72116" y="575864"/>
              <a:ext cx="3893748" cy="5114989"/>
              <a:chOff x="0" y="0"/>
              <a:chExt cx="1060221" cy="1392750"/>
            </a:xfrm>
          </p:grpSpPr>
          <p:sp>
            <p:nvSpPr>
              <p:cNvPr id="27" name="Freeform 27"/>
              <p:cNvSpPr/>
              <p:nvPr/>
            </p:nvSpPr>
            <p:spPr>
              <a:xfrm>
                <a:off x="0" y="0"/>
                <a:ext cx="1060221" cy="1392750"/>
              </a:xfrm>
              <a:custGeom>
                <a:avLst/>
                <a:gdLst/>
                <a:ahLst/>
                <a:cxnLst/>
                <a:rect l="l" t="t" r="r" b="b"/>
                <a:pathLst>
                  <a:path w="1060221" h="1392750">
                    <a:moveTo>
                      <a:pt x="143157" y="0"/>
                    </a:moveTo>
                    <a:lnTo>
                      <a:pt x="917064" y="0"/>
                    </a:lnTo>
                    <a:cubicBezTo>
                      <a:pt x="996127" y="0"/>
                      <a:pt x="1060221" y="64094"/>
                      <a:pt x="1060221" y="143157"/>
                    </a:cubicBezTo>
                    <a:lnTo>
                      <a:pt x="1060221" y="1249593"/>
                    </a:lnTo>
                    <a:cubicBezTo>
                      <a:pt x="1060221" y="1328656"/>
                      <a:pt x="996127" y="1392750"/>
                      <a:pt x="917064" y="1392750"/>
                    </a:cubicBezTo>
                    <a:lnTo>
                      <a:pt x="143157" y="1392750"/>
                    </a:lnTo>
                    <a:cubicBezTo>
                      <a:pt x="64094" y="1392750"/>
                      <a:pt x="0" y="1328656"/>
                      <a:pt x="0" y="1249593"/>
                    </a:cubicBezTo>
                    <a:lnTo>
                      <a:pt x="0" y="143157"/>
                    </a:lnTo>
                    <a:cubicBezTo>
                      <a:pt x="0" y="64094"/>
                      <a:pt x="64094" y="0"/>
                      <a:pt x="143157" y="0"/>
                    </a:cubicBez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325700" y="0"/>
              <a:ext cx="1151728" cy="1151728"/>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31" name="TextBox 3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580425" y="-51591"/>
              <a:ext cx="642278" cy="1121560"/>
            </a:xfrm>
            <a:prstGeom prst="rect">
              <a:avLst/>
            </a:prstGeom>
          </p:spPr>
          <p:txBody>
            <a:bodyPr lIns="0" tIns="0" rIns="0" bIns="0" rtlCol="0" anchor="t">
              <a:spAutoFit/>
            </a:bodyPr>
            <a:lstStyle/>
            <a:p>
              <a:pPr algn="ctr">
                <a:lnSpc>
                  <a:spcPts val="6832"/>
                </a:lnSpc>
                <a:spcBef>
                  <a:spcPct val="0"/>
                </a:spcBef>
              </a:pPr>
              <a:r>
                <a:rPr lang="en-US" sz="4880">
                  <a:solidFill>
                    <a:srgbClr val="FFFFFF"/>
                  </a:solidFill>
                  <a:latin typeface="Poppins Bold"/>
                </a:rPr>
                <a:t>2</a:t>
              </a:r>
            </a:p>
          </p:txBody>
        </p:sp>
        <p:sp>
          <p:nvSpPr>
            <p:cNvPr id="33" name="TextBox 33"/>
            <p:cNvSpPr txBox="1"/>
            <p:nvPr/>
          </p:nvSpPr>
          <p:spPr>
            <a:xfrm>
              <a:off x="107480" y="1197359"/>
              <a:ext cx="3588168" cy="1024637"/>
            </a:xfrm>
            <a:prstGeom prst="rect">
              <a:avLst/>
            </a:prstGeom>
          </p:spPr>
          <p:txBody>
            <a:bodyPr lIns="0" tIns="0" rIns="0" bIns="0" rtlCol="0" anchor="t">
              <a:spAutoFit/>
            </a:bodyPr>
            <a:lstStyle/>
            <a:p>
              <a:pPr algn="ctr">
                <a:lnSpc>
                  <a:spcPts val="1485"/>
                </a:lnSpc>
              </a:pPr>
              <a:r>
                <a:rPr lang="en-US" sz="1471" spc="-102" dirty="0" err="1">
                  <a:solidFill>
                    <a:srgbClr val="000000"/>
                  </a:solidFill>
                  <a:latin typeface="Poppins Bold"/>
                </a:rPr>
                <a:t>PENINGKATAN</a:t>
              </a:r>
              <a:r>
                <a:rPr lang="en-US" sz="1471" spc="-102" dirty="0">
                  <a:solidFill>
                    <a:srgbClr val="000000"/>
                  </a:solidFill>
                  <a:latin typeface="Poppins Bold"/>
                </a:rPr>
                <a:t> </a:t>
              </a:r>
              <a:r>
                <a:rPr lang="en-US" sz="1471" spc="-102" dirty="0" err="1">
                  <a:solidFill>
                    <a:srgbClr val="000000"/>
                  </a:solidFill>
                  <a:latin typeface="Poppins Bold"/>
                </a:rPr>
                <a:t>AKSES</a:t>
              </a:r>
              <a:r>
                <a:rPr lang="en-US" sz="1471" spc="-102" dirty="0">
                  <a:solidFill>
                    <a:srgbClr val="000000"/>
                  </a:solidFill>
                  <a:latin typeface="Poppins Bold"/>
                </a:rPr>
                <a:t> DAN </a:t>
              </a:r>
              <a:r>
                <a:rPr lang="en-US" sz="1471" spc="-102" dirty="0" err="1">
                  <a:solidFill>
                    <a:srgbClr val="000000"/>
                  </a:solidFill>
                  <a:latin typeface="Poppins Bold"/>
                </a:rPr>
                <a:t>KUALITAS</a:t>
              </a:r>
              <a:r>
                <a:rPr lang="en-US" sz="1471" spc="-102" dirty="0">
                  <a:solidFill>
                    <a:srgbClr val="000000"/>
                  </a:solidFill>
                  <a:latin typeface="Poppins Bold"/>
                </a:rPr>
                <a:t> </a:t>
              </a:r>
              <a:r>
                <a:rPr lang="en-US" sz="1471" spc="-102" dirty="0" err="1">
                  <a:solidFill>
                    <a:srgbClr val="000000"/>
                  </a:solidFill>
                  <a:latin typeface="Poppins Bold"/>
                </a:rPr>
                <a:t>LAYANAN</a:t>
              </a:r>
              <a:r>
                <a:rPr lang="en-US" sz="1471" spc="-102" dirty="0">
                  <a:solidFill>
                    <a:srgbClr val="000000"/>
                  </a:solidFill>
                  <a:latin typeface="Poppins Bold"/>
                </a:rPr>
                <a:t> PENDIDIKAN </a:t>
              </a:r>
              <a:r>
                <a:rPr lang="en-US" sz="1471" spc="-102" dirty="0" err="1">
                  <a:solidFill>
                    <a:srgbClr val="000000"/>
                  </a:solidFill>
                  <a:latin typeface="Poppins Bold"/>
                </a:rPr>
                <a:t>BAGI</a:t>
              </a:r>
              <a:r>
                <a:rPr lang="en-US" sz="1471" spc="-102" dirty="0">
                  <a:solidFill>
                    <a:srgbClr val="000000"/>
                  </a:solidFill>
                  <a:latin typeface="Poppins Bold"/>
                </a:rPr>
                <a:t> MASYARAKAT DI </a:t>
              </a:r>
              <a:r>
                <a:rPr lang="en-US" sz="1471" spc="-102" dirty="0" err="1">
                  <a:solidFill>
                    <a:srgbClr val="000000"/>
                  </a:solidFill>
                  <a:latin typeface="Poppins Bold"/>
                </a:rPr>
                <a:t>SEKITAR</a:t>
              </a:r>
              <a:r>
                <a:rPr lang="en-US" sz="1471" spc="-102" dirty="0">
                  <a:solidFill>
                    <a:srgbClr val="000000"/>
                  </a:solidFill>
                  <a:latin typeface="Poppins Bold"/>
                </a:rPr>
                <a:t> TAMBANG</a:t>
              </a:r>
            </a:p>
          </p:txBody>
        </p:sp>
        <p:sp>
          <p:nvSpPr>
            <p:cNvPr id="34" name="TextBox 34"/>
            <p:cNvSpPr txBox="1"/>
            <p:nvPr/>
          </p:nvSpPr>
          <p:spPr>
            <a:xfrm>
              <a:off x="0" y="2281311"/>
              <a:ext cx="3965864" cy="955584"/>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Pembinaan dan Pengembangan Pendidik &amp; Tenaga Kependidikan Dasar 9 (Sembilan) Tahun</a:t>
              </a:r>
            </a:p>
          </p:txBody>
        </p:sp>
        <p:sp>
          <p:nvSpPr>
            <p:cNvPr id="35" name="TextBox 35"/>
            <p:cNvSpPr txBox="1"/>
            <p:nvPr/>
          </p:nvSpPr>
          <p:spPr>
            <a:xfrm>
              <a:off x="0" y="3300395"/>
              <a:ext cx="4039063"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Optimalisasi Manajemen Layanan Pendidikan</a:t>
              </a:r>
            </a:p>
          </p:txBody>
        </p:sp>
        <p:sp>
          <p:nvSpPr>
            <p:cNvPr id="36" name="TextBox 36"/>
            <p:cNvSpPr txBox="1"/>
            <p:nvPr/>
          </p:nvSpPr>
          <p:spPr>
            <a:xfrm>
              <a:off x="10001" y="3851596"/>
              <a:ext cx="4039063" cy="72164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Peningkatan dan Pengembangan Literasi Masyarakat</a:t>
              </a:r>
            </a:p>
          </p:txBody>
        </p:sp>
      </p:grpSp>
      <p:sp>
        <p:nvSpPr>
          <p:cNvPr id="37" name="Freeform 37"/>
          <p:cNvSpPr/>
          <p:nvPr/>
        </p:nvSpPr>
        <p:spPr>
          <a:xfrm rot="-4773720">
            <a:off x="7437981" y="2626486"/>
            <a:ext cx="12676724" cy="4421008"/>
          </a:xfrm>
          <a:custGeom>
            <a:avLst/>
            <a:gdLst/>
            <a:ahLst/>
            <a:cxnLst/>
            <a:rect l="l" t="t" r="r" b="b"/>
            <a:pathLst>
              <a:path w="12676724" h="4421008">
                <a:moveTo>
                  <a:pt x="0" y="0"/>
                </a:moveTo>
                <a:lnTo>
                  <a:pt x="12676724" y="0"/>
                </a:lnTo>
                <a:lnTo>
                  <a:pt x="12676724" y="4421008"/>
                </a:lnTo>
                <a:lnTo>
                  <a:pt x="0" y="4421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8" name="Freeform 38"/>
          <p:cNvSpPr/>
          <p:nvPr/>
        </p:nvSpPr>
        <p:spPr>
          <a:xfrm rot="-3740604">
            <a:off x="8454059" y="2279528"/>
            <a:ext cx="11299222" cy="8229600"/>
          </a:xfrm>
          <a:custGeom>
            <a:avLst/>
            <a:gdLst/>
            <a:ahLst/>
            <a:cxnLst/>
            <a:rect l="l" t="t" r="r" b="b"/>
            <a:pathLst>
              <a:path w="11299222" h="8229600">
                <a:moveTo>
                  <a:pt x="0" y="0"/>
                </a:moveTo>
                <a:lnTo>
                  <a:pt x="11299222" y="0"/>
                </a:lnTo>
                <a:lnTo>
                  <a:pt x="11299222" y="8229600"/>
                </a:lnTo>
                <a:lnTo>
                  <a:pt x="0" y="8229600"/>
                </a:lnTo>
                <a:lnTo>
                  <a:pt x="0" y="0"/>
                </a:lnTo>
                <a:close/>
              </a:path>
            </a:pathLst>
          </a:custGeom>
          <a:blipFill>
            <a:blip r:embed="rId5"/>
            <a:stretch>
              <a:fillRect/>
            </a:stretch>
          </a:blipFill>
        </p:spPr>
        <p:txBody>
          <a:bodyPr/>
          <a:lstStyle/>
          <a:p>
            <a:endParaRPr lang="en-ID"/>
          </a:p>
        </p:txBody>
      </p:sp>
      <p:grpSp>
        <p:nvGrpSpPr>
          <p:cNvPr id="39" name="Group 39"/>
          <p:cNvGrpSpPr>
            <a:grpSpLocks noChangeAspect="1"/>
          </p:cNvGrpSpPr>
          <p:nvPr/>
        </p:nvGrpSpPr>
        <p:grpSpPr>
          <a:xfrm>
            <a:off x="12973495" y="0"/>
            <a:ext cx="7172629" cy="10284335"/>
            <a:chOff x="0" y="0"/>
            <a:chExt cx="20508404" cy="29405580"/>
          </a:xfrm>
        </p:grpSpPr>
        <p:sp>
          <p:nvSpPr>
            <p:cNvPr id="40" name="Freeform 40"/>
            <p:cNvSpPr/>
            <p:nvPr/>
          </p:nvSpPr>
          <p:spPr>
            <a:xfrm>
              <a:off x="0" y="0"/>
              <a:ext cx="20508340" cy="29405582"/>
            </a:xfrm>
            <a:custGeom>
              <a:avLst/>
              <a:gdLst/>
              <a:ahLst/>
              <a:cxnLst/>
              <a:rect l="l" t="t" r="r" b="b"/>
              <a:pathLst>
                <a:path w="20508340" h="29405582">
                  <a:moveTo>
                    <a:pt x="9683242" y="0"/>
                  </a:moveTo>
                  <a:cubicBezTo>
                    <a:pt x="9719437" y="5416550"/>
                    <a:pt x="8407908" y="9588373"/>
                    <a:pt x="4155313" y="16175737"/>
                  </a:cubicBezTo>
                  <a:cubicBezTo>
                    <a:pt x="343281" y="22080474"/>
                    <a:pt x="1397" y="27222577"/>
                    <a:pt x="0" y="28861513"/>
                  </a:cubicBezTo>
                  <a:lnTo>
                    <a:pt x="0" y="28881071"/>
                  </a:lnTo>
                  <a:cubicBezTo>
                    <a:pt x="254" y="29222067"/>
                    <a:pt x="15240" y="29405582"/>
                    <a:pt x="15240" y="29405582"/>
                  </a:cubicBezTo>
                  <a:lnTo>
                    <a:pt x="20508340" y="29405582"/>
                  </a:lnTo>
                  <a:lnTo>
                    <a:pt x="20508340" y="0"/>
                  </a:lnTo>
                  <a:close/>
                </a:path>
              </a:pathLst>
            </a:custGeom>
            <a:blipFill>
              <a:blip r:embed="rId6"/>
              <a:stretch>
                <a:fillRect l="-57537" r="-57537"/>
              </a:stretch>
            </a:blipFill>
          </p:spPr>
          <p:txBody>
            <a:bodyPr/>
            <a:lstStyle/>
            <a:p>
              <a:endParaRPr lang="en-ID"/>
            </a:p>
          </p:txBody>
        </p:sp>
      </p:grpSp>
      <p:sp>
        <p:nvSpPr>
          <p:cNvPr id="41" name="Freeform 41"/>
          <p:cNvSpPr/>
          <p:nvPr/>
        </p:nvSpPr>
        <p:spPr>
          <a:xfrm rot="-2967198" flipH="1">
            <a:off x="13287997" y="6433664"/>
            <a:ext cx="10665551" cy="3626287"/>
          </a:xfrm>
          <a:custGeom>
            <a:avLst/>
            <a:gdLst/>
            <a:ahLst/>
            <a:cxnLst/>
            <a:rect l="l" t="t" r="r" b="b"/>
            <a:pathLst>
              <a:path w="10665551" h="3626287">
                <a:moveTo>
                  <a:pt x="10665551" y="0"/>
                </a:moveTo>
                <a:lnTo>
                  <a:pt x="0" y="0"/>
                </a:lnTo>
                <a:lnTo>
                  <a:pt x="0" y="3626288"/>
                </a:lnTo>
                <a:lnTo>
                  <a:pt x="10665551" y="3626288"/>
                </a:lnTo>
                <a:lnTo>
                  <a:pt x="10665551" y="0"/>
                </a:lnTo>
                <a:close/>
              </a:path>
            </a:pathLst>
          </a:custGeom>
          <a:blipFill>
            <a:blip r:embed="rId7">
              <a:alphaModFix amt="77000"/>
              <a:extLst>
                <a:ext uri="{96DAC541-7B7A-43D3-8B79-37D633B846F1}">
                  <asvg:svgBlip xmlns:asvg="http://schemas.microsoft.com/office/drawing/2016/SVG/main" r:embed="rId8"/>
                </a:ext>
              </a:extLst>
            </a:blip>
            <a:stretch>
              <a:fillRect/>
            </a:stretch>
          </a:blipFill>
        </p:spPr>
        <p:txBody>
          <a:bodyPr/>
          <a:lstStyle/>
          <a:p>
            <a:endParaRPr lang="en-ID"/>
          </a:p>
        </p:txBody>
      </p:sp>
      <p:pic>
        <p:nvPicPr>
          <p:cNvPr id="42" name="Picture 42"/>
          <p:cNvPicPr>
            <a:picLocks noChangeAspect="1"/>
          </p:cNvPicPr>
          <p:nvPr/>
        </p:nvPicPr>
        <p:blipFill>
          <a:blip r:embed="rId9"/>
          <a:srcRect b="35123"/>
          <a:stretch>
            <a:fillRect/>
          </a:stretch>
        </p:blipFill>
        <p:spPr>
          <a:xfrm>
            <a:off x="-130581" y="334823"/>
            <a:ext cx="7967200" cy="1179620"/>
          </a:xfrm>
          <a:prstGeom prst="rect">
            <a:avLst/>
          </a:prstGeom>
        </p:spPr>
      </p:pic>
      <p:sp>
        <p:nvSpPr>
          <p:cNvPr id="43" name="TextBox 43"/>
          <p:cNvSpPr txBox="1"/>
          <p:nvPr/>
        </p:nvSpPr>
        <p:spPr>
          <a:xfrm>
            <a:off x="593363" y="475039"/>
            <a:ext cx="7538208" cy="948978"/>
          </a:xfrm>
          <a:prstGeom prst="rect">
            <a:avLst/>
          </a:prstGeom>
        </p:spPr>
        <p:txBody>
          <a:bodyPr wrap="square" lIns="0" tIns="0" rIns="0" bIns="0" rtlCol="0" anchor="t">
            <a:spAutoFit/>
          </a:bodyPr>
          <a:lstStyle/>
          <a:p>
            <a:pPr>
              <a:lnSpc>
                <a:spcPts val="3724"/>
              </a:lnSpc>
            </a:pPr>
            <a:r>
              <a:rPr lang="en-US" sz="3295" spc="-98" dirty="0" err="1">
                <a:solidFill>
                  <a:srgbClr val="000000"/>
                </a:solidFill>
                <a:latin typeface="Poppins Bold"/>
              </a:rPr>
              <a:t>DELAPAN</a:t>
            </a:r>
            <a:r>
              <a:rPr lang="en-US" sz="3295" spc="-98" dirty="0">
                <a:solidFill>
                  <a:srgbClr val="000000"/>
                </a:solidFill>
                <a:latin typeface="Poppins Bold"/>
              </a:rPr>
              <a:t> </a:t>
            </a:r>
            <a:r>
              <a:rPr lang="en-US" sz="3295" spc="-98" dirty="0" err="1">
                <a:solidFill>
                  <a:srgbClr val="000000"/>
                </a:solidFill>
                <a:latin typeface="Poppins Bold"/>
              </a:rPr>
              <a:t>ASPEK</a:t>
            </a:r>
            <a:r>
              <a:rPr lang="en-US" sz="3295" spc="-98" dirty="0">
                <a:solidFill>
                  <a:srgbClr val="000000"/>
                </a:solidFill>
                <a:latin typeface="Poppins Bold"/>
              </a:rPr>
              <a:t> PROGRAM UTAMA </a:t>
            </a:r>
            <a:r>
              <a:rPr lang="en-US" sz="3295" spc="-98" dirty="0" err="1">
                <a:solidFill>
                  <a:srgbClr val="000000"/>
                </a:solidFill>
                <a:latin typeface="Poppins Bold"/>
              </a:rPr>
              <a:t>PEMBERDAYAAN</a:t>
            </a:r>
            <a:r>
              <a:rPr lang="en-US" sz="3295" spc="-98" dirty="0">
                <a:solidFill>
                  <a:srgbClr val="000000"/>
                </a:solidFill>
                <a:latin typeface="Poppins Bold"/>
              </a:rPr>
              <a:t> MASYARAKAT </a:t>
            </a:r>
          </a:p>
        </p:txBody>
      </p:sp>
      <p:grpSp>
        <p:nvGrpSpPr>
          <p:cNvPr id="44" name="Group 44"/>
          <p:cNvGrpSpPr/>
          <p:nvPr/>
        </p:nvGrpSpPr>
        <p:grpSpPr>
          <a:xfrm>
            <a:off x="6024089" y="1637812"/>
            <a:ext cx="3039229" cy="4268140"/>
            <a:chOff x="0" y="0"/>
            <a:chExt cx="4052305" cy="5690853"/>
          </a:xfrm>
        </p:grpSpPr>
        <p:grpSp>
          <p:nvGrpSpPr>
            <p:cNvPr id="45" name="Group 45"/>
            <p:cNvGrpSpPr/>
            <p:nvPr/>
          </p:nvGrpSpPr>
          <p:grpSpPr>
            <a:xfrm>
              <a:off x="72658" y="575864"/>
              <a:ext cx="3893748" cy="5114989"/>
              <a:chOff x="0" y="0"/>
              <a:chExt cx="1060221" cy="1392750"/>
            </a:xfrm>
          </p:grpSpPr>
          <p:sp>
            <p:nvSpPr>
              <p:cNvPr id="46" name="Freeform 46"/>
              <p:cNvSpPr/>
              <p:nvPr/>
            </p:nvSpPr>
            <p:spPr>
              <a:xfrm>
                <a:off x="0" y="0"/>
                <a:ext cx="1060221" cy="1392750"/>
              </a:xfrm>
              <a:custGeom>
                <a:avLst/>
                <a:gdLst/>
                <a:ahLst/>
                <a:cxnLst/>
                <a:rect l="l" t="t" r="r" b="b"/>
                <a:pathLst>
                  <a:path w="1060221" h="1392750">
                    <a:moveTo>
                      <a:pt x="143157" y="0"/>
                    </a:moveTo>
                    <a:lnTo>
                      <a:pt x="917064" y="0"/>
                    </a:lnTo>
                    <a:cubicBezTo>
                      <a:pt x="996127" y="0"/>
                      <a:pt x="1060221" y="64094"/>
                      <a:pt x="1060221" y="143157"/>
                    </a:cubicBezTo>
                    <a:lnTo>
                      <a:pt x="1060221" y="1249593"/>
                    </a:lnTo>
                    <a:cubicBezTo>
                      <a:pt x="1060221" y="1328656"/>
                      <a:pt x="996127" y="1392750"/>
                      <a:pt x="917064" y="1392750"/>
                    </a:cubicBezTo>
                    <a:lnTo>
                      <a:pt x="143157" y="1392750"/>
                    </a:lnTo>
                    <a:cubicBezTo>
                      <a:pt x="64094" y="1392750"/>
                      <a:pt x="0" y="1328656"/>
                      <a:pt x="0" y="1249593"/>
                    </a:cubicBezTo>
                    <a:lnTo>
                      <a:pt x="0" y="143157"/>
                    </a:lnTo>
                    <a:cubicBezTo>
                      <a:pt x="0" y="64094"/>
                      <a:pt x="64094" y="0"/>
                      <a:pt x="143157"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ID"/>
              </a:p>
            </p:txBody>
          </p:sp>
          <p:sp>
            <p:nvSpPr>
              <p:cNvPr id="47" name="TextBox 47"/>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a:off x="1326242" y="0"/>
              <a:ext cx="1151728" cy="115172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50" name="TextBox 50"/>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51" name="TextBox 51"/>
            <p:cNvSpPr txBox="1"/>
            <p:nvPr/>
          </p:nvSpPr>
          <p:spPr>
            <a:xfrm>
              <a:off x="1580967" y="-51591"/>
              <a:ext cx="642278" cy="1121560"/>
            </a:xfrm>
            <a:prstGeom prst="rect">
              <a:avLst/>
            </a:prstGeom>
          </p:spPr>
          <p:txBody>
            <a:bodyPr lIns="0" tIns="0" rIns="0" bIns="0" rtlCol="0" anchor="t">
              <a:spAutoFit/>
            </a:bodyPr>
            <a:lstStyle/>
            <a:p>
              <a:pPr algn="ctr">
                <a:lnSpc>
                  <a:spcPts val="6832"/>
                </a:lnSpc>
                <a:spcBef>
                  <a:spcPct val="0"/>
                </a:spcBef>
              </a:pPr>
              <a:r>
                <a:rPr lang="en-US" sz="4880">
                  <a:solidFill>
                    <a:srgbClr val="FFFFFF"/>
                  </a:solidFill>
                  <a:latin typeface="Poppins Bold"/>
                </a:rPr>
                <a:t>3</a:t>
              </a:r>
            </a:p>
          </p:txBody>
        </p:sp>
        <p:sp>
          <p:nvSpPr>
            <p:cNvPr id="52" name="TextBox 52"/>
            <p:cNvSpPr txBox="1"/>
            <p:nvPr/>
          </p:nvSpPr>
          <p:spPr>
            <a:xfrm>
              <a:off x="108022" y="1197359"/>
              <a:ext cx="3886911" cy="775547"/>
            </a:xfrm>
            <a:prstGeom prst="rect">
              <a:avLst/>
            </a:prstGeom>
          </p:spPr>
          <p:txBody>
            <a:bodyPr lIns="0" tIns="0" rIns="0" bIns="0" rtlCol="0" anchor="t">
              <a:spAutoFit/>
            </a:bodyPr>
            <a:lstStyle/>
            <a:p>
              <a:pPr algn="ctr">
                <a:lnSpc>
                  <a:spcPts val="1485"/>
                </a:lnSpc>
              </a:pPr>
              <a:r>
                <a:rPr lang="en-US" sz="1471" spc="-102" dirty="0" err="1">
                  <a:solidFill>
                    <a:srgbClr val="000000"/>
                  </a:solidFill>
                  <a:latin typeface="Poppins Bold"/>
                </a:rPr>
                <a:t>PENINGKATAN</a:t>
              </a:r>
              <a:r>
                <a:rPr lang="en-US" sz="1471" spc="-102" dirty="0">
                  <a:solidFill>
                    <a:srgbClr val="000000"/>
                  </a:solidFill>
                  <a:latin typeface="Poppins Bold"/>
                </a:rPr>
                <a:t> DAYA </a:t>
              </a:r>
              <a:r>
                <a:rPr lang="en-US" sz="1471" spc="-102" dirty="0" err="1">
                  <a:solidFill>
                    <a:srgbClr val="000000"/>
                  </a:solidFill>
                  <a:latin typeface="Poppins Bold"/>
                </a:rPr>
                <a:t>BELI</a:t>
              </a:r>
              <a:r>
                <a:rPr lang="en-US" sz="1471" spc="-102" dirty="0">
                  <a:solidFill>
                    <a:srgbClr val="000000"/>
                  </a:solidFill>
                  <a:latin typeface="Poppins Bold"/>
                </a:rPr>
                <a:t> MASYARAKAT </a:t>
              </a:r>
              <a:r>
                <a:rPr lang="en-US" sz="1471" spc="-102" dirty="0" err="1">
                  <a:solidFill>
                    <a:srgbClr val="000000"/>
                  </a:solidFill>
                  <a:latin typeface="Poppins Bold"/>
                </a:rPr>
                <a:t>SEKITAR</a:t>
              </a:r>
              <a:r>
                <a:rPr lang="en-US" sz="1471" spc="-102" dirty="0">
                  <a:solidFill>
                    <a:srgbClr val="000000"/>
                  </a:solidFill>
                  <a:latin typeface="Poppins Bold"/>
                </a:rPr>
                <a:t> TAMBANG (</a:t>
              </a:r>
              <a:r>
                <a:rPr lang="en-US" sz="1471" spc="-102" dirty="0" err="1">
                  <a:solidFill>
                    <a:srgbClr val="000000"/>
                  </a:solidFill>
                  <a:latin typeface="Poppins Bold"/>
                </a:rPr>
                <a:t>PENINGKATAN</a:t>
              </a:r>
              <a:r>
                <a:rPr lang="en-US" sz="1471" spc="-102" dirty="0">
                  <a:solidFill>
                    <a:srgbClr val="000000"/>
                  </a:solidFill>
                  <a:latin typeface="Poppins Bold"/>
                </a:rPr>
                <a:t> </a:t>
              </a:r>
              <a:r>
                <a:rPr lang="en-US" sz="1471" spc="-102" dirty="0" err="1">
                  <a:solidFill>
                    <a:srgbClr val="000000"/>
                  </a:solidFill>
                  <a:latin typeface="Poppins Bold"/>
                </a:rPr>
                <a:t>PENDAPATAN</a:t>
              </a:r>
              <a:r>
                <a:rPr lang="en-US" sz="1471" spc="-102" dirty="0">
                  <a:solidFill>
                    <a:srgbClr val="000000"/>
                  </a:solidFill>
                  <a:latin typeface="Poppins Bold"/>
                </a:rPr>
                <a:t> </a:t>
              </a:r>
              <a:r>
                <a:rPr lang="en-US" sz="1471" spc="-102" dirty="0" err="1">
                  <a:solidFill>
                    <a:srgbClr val="000000"/>
                  </a:solidFill>
                  <a:latin typeface="Poppins Bold"/>
                </a:rPr>
                <a:t>RIIL</a:t>
              </a:r>
              <a:r>
                <a:rPr lang="en-US" sz="1471" spc="-102" dirty="0">
                  <a:solidFill>
                    <a:srgbClr val="000000"/>
                  </a:solidFill>
                  <a:latin typeface="Poppins Bold"/>
                </a:rPr>
                <a:t>)</a:t>
              </a:r>
            </a:p>
          </p:txBody>
        </p:sp>
        <p:sp>
          <p:nvSpPr>
            <p:cNvPr id="53" name="TextBox 53"/>
            <p:cNvSpPr txBox="1"/>
            <p:nvPr/>
          </p:nvSpPr>
          <p:spPr>
            <a:xfrm>
              <a:off x="542" y="2076208"/>
              <a:ext cx="3965864" cy="72164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Pelatihan dan Peningkatan Produktivitas Tenaga Kerja.</a:t>
              </a:r>
            </a:p>
          </p:txBody>
        </p:sp>
        <p:sp>
          <p:nvSpPr>
            <p:cNvPr id="54" name="TextBox 54"/>
            <p:cNvSpPr txBox="1"/>
            <p:nvPr/>
          </p:nvSpPr>
          <p:spPr>
            <a:xfrm>
              <a:off x="0" y="2876565"/>
              <a:ext cx="4039063"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Peningkatan Penyerapan Tenaga Kerja</a:t>
              </a:r>
            </a:p>
          </p:txBody>
        </p:sp>
        <p:sp>
          <p:nvSpPr>
            <p:cNvPr id="55" name="TextBox 55"/>
            <p:cNvSpPr txBox="1"/>
            <p:nvPr/>
          </p:nvSpPr>
          <p:spPr>
            <a:xfrm>
              <a:off x="13242" y="3427765"/>
              <a:ext cx="4039063"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000000"/>
                  </a:solidFill>
                  <a:latin typeface="Poppins"/>
                </a:rPr>
                <a:t>Program </a:t>
              </a:r>
              <a:r>
                <a:rPr lang="en-US" sz="1300" spc="-41" dirty="0" err="1">
                  <a:solidFill>
                    <a:srgbClr val="000000"/>
                  </a:solidFill>
                  <a:latin typeface="Poppins"/>
                </a:rPr>
                <a:t>Penyuluhan</a:t>
              </a:r>
              <a:r>
                <a:rPr lang="en-US" sz="1300" spc="-41" dirty="0">
                  <a:solidFill>
                    <a:srgbClr val="000000"/>
                  </a:solidFill>
                  <a:latin typeface="Poppins"/>
                </a:rPr>
                <a:t>, </a:t>
              </a:r>
              <a:r>
                <a:rPr lang="en-US" sz="1300" spc="-41" dirty="0" err="1">
                  <a:solidFill>
                    <a:srgbClr val="000000"/>
                  </a:solidFill>
                  <a:latin typeface="Poppins"/>
                </a:rPr>
                <a:t>Pelatihan</a:t>
              </a:r>
              <a:r>
                <a:rPr lang="en-US" sz="1300" spc="-41" dirty="0">
                  <a:solidFill>
                    <a:srgbClr val="000000"/>
                  </a:solidFill>
                  <a:latin typeface="Poppins"/>
                </a:rPr>
                <a:t>, dan </a:t>
              </a:r>
              <a:r>
                <a:rPr lang="en-US" sz="1300" spc="-41" dirty="0" err="1">
                  <a:solidFill>
                    <a:srgbClr val="000000"/>
                  </a:solidFill>
                  <a:latin typeface="Poppins"/>
                </a:rPr>
                <a:t>Pendampingan</a:t>
              </a:r>
              <a:endParaRPr lang="en-US" sz="1300" spc="-41" dirty="0">
                <a:solidFill>
                  <a:srgbClr val="000000"/>
                </a:solidFill>
                <a:latin typeface="Poppins"/>
              </a:endParaRPr>
            </a:p>
          </p:txBody>
        </p:sp>
        <p:sp>
          <p:nvSpPr>
            <p:cNvPr id="56" name="TextBox 56"/>
            <p:cNvSpPr txBox="1"/>
            <p:nvPr/>
          </p:nvSpPr>
          <p:spPr>
            <a:xfrm>
              <a:off x="13242" y="3978966"/>
              <a:ext cx="4039063" cy="72164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Peningkatan Produksi Pertanian, Peternakan dan Perikanan</a:t>
              </a:r>
            </a:p>
          </p:txBody>
        </p:sp>
        <p:sp>
          <p:nvSpPr>
            <p:cNvPr id="57" name="TextBox 57"/>
            <p:cNvSpPr txBox="1"/>
            <p:nvPr/>
          </p:nvSpPr>
          <p:spPr>
            <a:xfrm>
              <a:off x="13242" y="4764108"/>
              <a:ext cx="4039063" cy="72164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Pengolahan dan Pemasaran Hasil Pertanian, Peternakan, dan Perikanan</a:t>
              </a:r>
            </a:p>
          </p:txBody>
        </p:sp>
      </p:grpSp>
      <p:grpSp>
        <p:nvGrpSpPr>
          <p:cNvPr id="58" name="Group 58"/>
          <p:cNvGrpSpPr/>
          <p:nvPr/>
        </p:nvGrpSpPr>
        <p:grpSpPr>
          <a:xfrm>
            <a:off x="9008418" y="1624886"/>
            <a:ext cx="2974398" cy="4281066"/>
            <a:chOff x="0" y="0"/>
            <a:chExt cx="3965864" cy="5708088"/>
          </a:xfrm>
        </p:grpSpPr>
        <p:grpSp>
          <p:nvGrpSpPr>
            <p:cNvPr id="59" name="Group 59"/>
            <p:cNvGrpSpPr/>
            <p:nvPr/>
          </p:nvGrpSpPr>
          <p:grpSpPr>
            <a:xfrm>
              <a:off x="59958" y="575864"/>
              <a:ext cx="3893748" cy="5132224"/>
              <a:chOff x="0" y="0"/>
              <a:chExt cx="1060221" cy="1397443"/>
            </a:xfrm>
          </p:grpSpPr>
          <p:sp>
            <p:nvSpPr>
              <p:cNvPr id="60" name="Freeform 60"/>
              <p:cNvSpPr/>
              <p:nvPr/>
            </p:nvSpPr>
            <p:spPr>
              <a:xfrm>
                <a:off x="0" y="0"/>
                <a:ext cx="1060221" cy="1397443"/>
              </a:xfrm>
              <a:custGeom>
                <a:avLst/>
                <a:gdLst/>
                <a:ahLst/>
                <a:cxnLst/>
                <a:rect l="l" t="t" r="r" b="b"/>
                <a:pathLst>
                  <a:path w="1060221" h="1397443">
                    <a:moveTo>
                      <a:pt x="143157" y="0"/>
                    </a:moveTo>
                    <a:lnTo>
                      <a:pt x="917064" y="0"/>
                    </a:lnTo>
                    <a:cubicBezTo>
                      <a:pt x="996127" y="0"/>
                      <a:pt x="1060221" y="64094"/>
                      <a:pt x="1060221" y="143157"/>
                    </a:cubicBezTo>
                    <a:lnTo>
                      <a:pt x="1060221" y="1254286"/>
                    </a:lnTo>
                    <a:cubicBezTo>
                      <a:pt x="1060221" y="1333349"/>
                      <a:pt x="996127" y="1397443"/>
                      <a:pt x="917064" y="1397443"/>
                    </a:cubicBezTo>
                    <a:lnTo>
                      <a:pt x="143157" y="1397443"/>
                    </a:lnTo>
                    <a:cubicBezTo>
                      <a:pt x="64094" y="1397443"/>
                      <a:pt x="0" y="1333349"/>
                      <a:pt x="0" y="1254286"/>
                    </a:cubicBezTo>
                    <a:lnTo>
                      <a:pt x="0" y="143157"/>
                    </a:lnTo>
                    <a:cubicBezTo>
                      <a:pt x="0" y="64094"/>
                      <a:pt x="64094" y="0"/>
                      <a:pt x="143157" y="0"/>
                    </a:cubicBezTo>
                    <a:close/>
                  </a:path>
                </a:pathLst>
              </a:custGeom>
              <a:gradFill rotWithShape="1">
                <a:gsLst>
                  <a:gs pos="0">
                    <a:srgbClr val="0CC0DF">
                      <a:alpha val="100000"/>
                    </a:srgbClr>
                  </a:gs>
                  <a:gs pos="100000">
                    <a:srgbClr val="FFDE59">
                      <a:alpha val="100000"/>
                    </a:srgbClr>
                  </a:gs>
                </a:gsLst>
                <a:lin ang="0"/>
              </a:gradFill>
            </p:spPr>
            <p:txBody>
              <a:bodyPr/>
              <a:lstStyle/>
              <a:p>
                <a:endParaRPr lang="en-ID"/>
              </a:p>
            </p:txBody>
          </p:sp>
          <p:sp>
            <p:nvSpPr>
              <p:cNvPr id="61" name="TextBox 61"/>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313542" y="0"/>
              <a:ext cx="1151728" cy="1151728"/>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64" name="TextBox 6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65" name="TextBox 65"/>
            <p:cNvSpPr txBox="1"/>
            <p:nvPr/>
          </p:nvSpPr>
          <p:spPr>
            <a:xfrm>
              <a:off x="1568267" y="-51591"/>
              <a:ext cx="642278" cy="1121560"/>
            </a:xfrm>
            <a:prstGeom prst="rect">
              <a:avLst/>
            </a:prstGeom>
          </p:spPr>
          <p:txBody>
            <a:bodyPr lIns="0" tIns="0" rIns="0" bIns="0" rtlCol="0" anchor="t">
              <a:spAutoFit/>
            </a:bodyPr>
            <a:lstStyle/>
            <a:p>
              <a:pPr algn="ctr">
                <a:lnSpc>
                  <a:spcPts val="6832"/>
                </a:lnSpc>
                <a:spcBef>
                  <a:spcPct val="0"/>
                </a:spcBef>
              </a:pPr>
              <a:r>
                <a:rPr lang="en-US" sz="4880">
                  <a:solidFill>
                    <a:srgbClr val="FFFFFF"/>
                  </a:solidFill>
                  <a:latin typeface="Poppins Bold"/>
                </a:rPr>
                <a:t>4</a:t>
              </a:r>
            </a:p>
          </p:txBody>
        </p:sp>
        <p:sp>
          <p:nvSpPr>
            <p:cNvPr id="66" name="TextBox 66"/>
            <p:cNvSpPr txBox="1"/>
            <p:nvPr/>
          </p:nvSpPr>
          <p:spPr>
            <a:xfrm>
              <a:off x="212748" y="1214594"/>
              <a:ext cx="3588168" cy="775547"/>
            </a:xfrm>
            <a:prstGeom prst="rect">
              <a:avLst/>
            </a:prstGeom>
          </p:spPr>
          <p:txBody>
            <a:bodyPr lIns="0" tIns="0" rIns="0" bIns="0" rtlCol="0" anchor="t">
              <a:spAutoFit/>
            </a:bodyPr>
            <a:lstStyle/>
            <a:p>
              <a:pPr algn="ctr">
                <a:lnSpc>
                  <a:spcPts val="1485"/>
                </a:lnSpc>
              </a:pPr>
              <a:r>
                <a:rPr lang="en-US" sz="1471" spc="-102" dirty="0" err="1">
                  <a:solidFill>
                    <a:srgbClr val="000000"/>
                  </a:solidFill>
                  <a:latin typeface="Poppins Bold"/>
                </a:rPr>
                <a:t>PENINGKATAN</a:t>
              </a:r>
              <a:r>
                <a:rPr lang="en-US" sz="1471" spc="-102" dirty="0">
                  <a:solidFill>
                    <a:srgbClr val="000000"/>
                  </a:solidFill>
                  <a:latin typeface="Poppins Bold"/>
                </a:rPr>
                <a:t> </a:t>
              </a:r>
              <a:r>
                <a:rPr lang="en-US" sz="1471" spc="-102" dirty="0" err="1">
                  <a:solidFill>
                    <a:srgbClr val="000000"/>
                  </a:solidFill>
                  <a:latin typeface="Poppins Bold"/>
                </a:rPr>
                <a:t>KEMANDIRIAN</a:t>
              </a:r>
              <a:r>
                <a:rPr lang="en-US" sz="1471" spc="-102" dirty="0">
                  <a:solidFill>
                    <a:srgbClr val="000000"/>
                  </a:solidFill>
                  <a:latin typeface="Poppins Bold"/>
                </a:rPr>
                <a:t> EKONOMI MASYARAKAT </a:t>
              </a:r>
              <a:r>
                <a:rPr lang="en-US" sz="1471" spc="-102" dirty="0" err="1">
                  <a:solidFill>
                    <a:srgbClr val="000000"/>
                  </a:solidFill>
                  <a:latin typeface="Poppins Bold"/>
                </a:rPr>
                <a:t>SEKITAR</a:t>
              </a:r>
              <a:r>
                <a:rPr lang="en-US" sz="1471" spc="-102" dirty="0">
                  <a:solidFill>
                    <a:srgbClr val="000000"/>
                  </a:solidFill>
                  <a:latin typeface="Poppins Bold"/>
                </a:rPr>
                <a:t> TAMBANG</a:t>
              </a:r>
            </a:p>
          </p:txBody>
        </p:sp>
        <p:sp>
          <p:nvSpPr>
            <p:cNvPr id="67" name="TextBox 67"/>
            <p:cNvSpPr txBox="1"/>
            <p:nvPr/>
          </p:nvSpPr>
          <p:spPr>
            <a:xfrm>
              <a:off x="0" y="2239231"/>
              <a:ext cx="3965864" cy="487700"/>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000000"/>
                  </a:solidFill>
                  <a:latin typeface="Poppins"/>
                </a:rPr>
                <a:t>Program </a:t>
              </a:r>
              <a:r>
                <a:rPr lang="en-US" sz="1300" spc="-41" dirty="0" err="1">
                  <a:solidFill>
                    <a:srgbClr val="000000"/>
                  </a:solidFill>
                  <a:latin typeface="Poppins"/>
                </a:rPr>
                <a:t>Pengembangan</a:t>
              </a:r>
              <a:r>
                <a:rPr lang="en-US" sz="1300" spc="-41" dirty="0">
                  <a:solidFill>
                    <a:srgbClr val="000000"/>
                  </a:solidFill>
                  <a:latin typeface="Poppins"/>
                </a:rPr>
                <a:t> </a:t>
              </a:r>
              <a:r>
                <a:rPr lang="en-US" sz="1300" spc="-41" dirty="0" err="1">
                  <a:solidFill>
                    <a:srgbClr val="000000"/>
                  </a:solidFill>
                  <a:latin typeface="Poppins"/>
                </a:rPr>
                <a:t>Industri</a:t>
              </a:r>
              <a:r>
                <a:rPr lang="en-US" sz="1300" spc="-41" dirty="0">
                  <a:solidFill>
                    <a:srgbClr val="000000"/>
                  </a:solidFill>
                  <a:latin typeface="Poppins"/>
                </a:rPr>
                <a:t> </a:t>
              </a:r>
              <a:r>
                <a:rPr lang="en-US" sz="1300" spc="-41" dirty="0" err="1">
                  <a:solidFill>
                    <a:srgbClr val="000000"/>
                  </a:solidFill>
                  <a:latin typeface="Poppins"/>
                </a:rPr>
                <a:t>Kreatif</a:t>
              </a:r>
              <a:r>
                <a:rPr lang="en-US" sz="1300" spc="-41" dirty="0">
                  <a:solidFill>
                    <a:srgbClr val="000000"/>
                  </a:solidFill>
                  <a:latin typeface="Poppins"/>
                </a:rPr>
                <a:t> </a:t>
              </a:r>
              <a:r>
                <a:rPr lang="en-US" sz="1300" spc="-41" dirty="0" err="1">
                  <a:solidFill>
                    <a:srgbClr val="000000"/>
                  </a:solidFill>
                  <a:latin typeface="Poppins"/>
                </a:rPr>
                <a:t>kecil</a:t>
              </a:r>
              <a:r>
                <a:rPr lang="en-US" sz="1300" spc="-41" dirty="0">
                  <a:solidFill>
                    <a:srgbClr val="000000"/>
                  </a:solidFill>
                  <a:latin typeface="Poppins"/>
                </a:rPr>
                <a:t> dan </a:t>
              </a:r>
              <a:r>
                <a:rPr lang="en-US" sz="1300" spc="-41" dirty="0" err="1">
                  <a:solidFill>
                    <a:srgbClr val="000000"/>
                  </a:solidFill>
                  <a:latin typeface="Poppins"/>
                </a:rPr>
                <a:t>Menengah</a:t>
              </a:r>
              <a:endParaRPr lang="en-US" sz="1300" spc="-41" dirty="0">
                <a:solidFill>
                  <a:srgbClr val="000000"/>
                </a:solidFill>
                <a:latin typeface="Poppins"/>
              </a:endParaRPr>
            </a:p>
          </p:txBody>
        </p:sp>
        <p:sp>
          <p:nvSpPr>
            <p:cNvPr id="68" name="TextBox 68"/>
            <p:cNvSpPr txBox="1"/>
            <p:nvPr/>
          </p:nvSpPr>
          <p:spPr>
            <a:xfrm>
              <a:off x="0" y="2829930"/>
              <a:ext cx="3965864" cy="955584"/>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000000"/>
                  </a:solidFill>
                  <a:latin typeface="Poppins"/>
                </a:rPr>
                <a:t>Program Pembangunan Destinasi Wisata berkelanjutan berbasis pemberdayaan komunitas local Masyarakat lingkar Tambang.</a:t>
              </a:r>
            </a:p>
          </p:txBody>
        </p:sp>
      </p:grpSp>
      <p:grpSp>
        <p:nvGrpSpPr>
          <p:cNvPr id="112" name="Group 111">
            <a:extLst>
              <a:ext uri="{FF2B5EF4-FFF2-40B4-BE49-F238E27FC236}">
                <a16:creationId xmlns:a16="http://schemas.microsoft.com/office/drawing/2014/main" id="{07032AEB-4398-FB8F-06D2-4A1F61495B63}"/>
              </a:ext>
            </a:extLst>
          </p:cNvPr>
          <p:cNvGrpSpPr/>
          <p:nvPr/>
        </p:nvGrpSpPr>
        <p:grpSpPr>
          <a:xfrm>
            <a:off x="108684" y="6021163"/>
            <a:ext cx="2974398" cy="4061080"/>
            <a:chOff x="108684" y="6021163"/>
            <a:chExt cx="2974398" cy="4061080"/>
          </a:xfrm>
        </p:grpSpPr>
        <p:grpSp>
          <p:nvGrpSpPr>
            <p:cNvPr id="69" name="Group 69"/>
            <p:cNvGrpSpPr/>
            <p:nvPr/>
          </p:nvGrpSpPr>
          <p:grpSpPr>
            <a:xfrm>
              <a:off x="135728" y="6525091"/>
              <a:ext cx="2920311" cy="3557152"/>
              <a:chOff x="0" y="0"/>
              <a:chExt cx="1060221" cy="1291426"/>
            </a:xfrm>
          </p:grpSpPr>
          <p:sp>
            <p:nvSpPr>
              <p:cNvPr id="70" name="Freeform 70"/>
              <p:cNvSpPr/>
              <p:nvPr/>
            </p:nvSpPr>
            <p:spPr>
              <a:xfrm>
                <a:off x="0" y="0"/>
                <a:ext cx="1060221" cy="1291426"/>
              </a:xfrm>
              <a:custGeom>
                <a:avLst/>
                <a:gdLst/>
                <a:ahLst/>
                <a:cxnLst/>
                <a:rect l="l" t="t" r="r" b="b"/>
                <a:pathLst>
                  <a:path w="1060221" h="1291426">
                    <a:moveTo>
                      <a:pt x="143157" y="0"/>
                    </a:moveTo>
                    <a:lnTo>
                      <a:pt x="917064" y="0"/>
                    </a:lnTo>
                    <a:cubicBezTo>
                      <a:pt x="996127" y="0"/>
                      <a:pt x="1060221" y="64094"/>
                      <a:pt x="1060221" y="143157"/>
                    </a:cubicBezTo>
                    <a:lnTo>
                      <a:pt x="1060221" y="1148269"/>
                    </a:lnTo>
                    <a:cubicBezTo>
                      <a:pt x="1060221" y="1227333"/>
                      <a:pt x="996127" y="1291426"/>
                      <a:pt x="917064" y="1291426"/>
                    </a:cubicBezTo>
                    <a:lnTo>
                      <a:pt x="143157" y="1291426"/>
                    </a:lnTo>
                    <a:cubicBezTo>
                      <a:pt x="64094" y="1291426"/>
                      <a:pt x="0" y="1227333"/>
                      <a:pt x="0" y="1148269"/>
                    </a:cubicBezTo>
                    <a:lnTo>
                      <a:pt x="0" y="143157"/>
                    </a:lnTo>
                    <a:cubicBezTo>
                      <a:pt x="0" y="64094"/>
                      <a:pt x="64094" y="0"/>
                      <a:pt x="143157" y="0"/>
                    </a:cubicBezTo>
                    <a:close/>
                  </a:path>
                </a:pathLst>
              </a:custGeom>
              <a:gradFill rotWithShape="1">
                <a:gsLst>
                  <a:gs pos="0">
                    <a:srgbClr val="004AAD">
                      <a:alpha val="100000"/>
                    </a:srgbClr>
                  </a:gs>
                  <a:gs pos="100000">
                    <a:srgbClr val="CB6CE6">
                      <a:alpha val="100000"/>
                    </a:srgbClr>
                  </a:gs>
                </a:gsLst>
                <a:lin ang="0"/>
              </a:gradFill>
            </p:spPr>
            <p:txBody>
              <a:bodyPr/>
              <a:lstStyle/>
              <a:p>
                <a:endParaRPr lang="en-ID"/>
              </a:p>
            </p:txBody>
          </p:sp>
          <p:sp>
            <p:nvSpPr>
              <p:cNvPr id="71" name="TextBox 71"/>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72" name="Group 72"/>
            <p:cNvGrpSpPr/>
            <p:nvPr/>
          </p:nvGrpSpPr>
          <p:grpSpPr>
            <a:xfrm>
              <a:off x="1075915" y="6093193"/>
              <a:ext cx="863796" cy="863796"/>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74" name="TextBox 74"/>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75" name="TextBox 75"/>
            <p:cNvSpPr txBox="1"/>
            <p:nvPr/>
          </p:nvSpPr>
          <p:spPr>
            <a:xfrm>
              <a:off x="1266959" y="6021163"/>
              <a:ext cx="481709" cy="874507"/>
            </a:xfrm>
            <a:prstGeom prst="rect">
              <a:avLst/>
            </a:prstGeom>
          </p:spPr>
          <p:txBody>
            <a:bodyPr lIns="0" tIns="0" rIns="0" bIns="0" rtlCol="0" anchor="t">
              <a:spAutoFit/>
            </a:bodyPr>
            <a:lstStyle/>
            <a:p>
              <a:pPr algn="ctr">
                <a:lnSpc>
                  <a:spcPts val="6832"/>
                </a:lnSpc>
                <a:spcBef>
                  <a:spcPct val="0"/>
                </a:spcBef>
              </a:pPr>
              <a:r>
                <a:rPr lang="en-US" sz="4880" dirty="0">
                  <a:solidFill>
                    <a:srgbClr val="FFFFFF"/>
                  </a:solidFill>
                  <a:latin typeface="Poppins Bold"/>
                </a:rPr>
                <a:t>5</a:t>
              </a:r>
            </a:p>
          </p:txBody>
        </p:sp>
        <p:sp>
          <p:nvSpPr>
            <p:cNvPr id="76" name="TextBox 76"/>
            <p:cNvSpPr txBox="1"/>
            <p:nvPr/>
          </p:nvSpPr>
          <p:spPr>
            <a:xfrm>
              <a:off x="250320" y="7008901"/>
              <a:ext cx="2691126" cy="576898"/>
            </a:xfrm>
            <a:prstGeom prst="rect">
              <a:avLst/>
            </a:prstGeom>
          </p:spPr>
          <p:txBody>
            <a:bodyPr lIns="0" tIns="0" rIns="0" bIns="0" rtlCol="0" anchor="t">
              <a:spAutoFit/>
            </a:bodyPr>
            <a:lstStyle/>
            <a:p>
              <a:pPr algn="ctr">
                <a:lnSpc>
                  <a:spcPts val="1485"/>
                </a:lnSpc>
              </a:pPr>
              <a:r>
                <a:rPr lang="en-US" sz="1471" spc="-102">
                  <a:solidFill>
                    <a:srgbClr val="000000"/>
                  </a:solidFill>
                  <a:latin typeface="Poppins Bold"/>
                </a:rPr>
                <a:t>PENGUATAN IDENTITAS DAN PENINGKATAN APRESIASI KEBUDAYAAN DAERAH</a:t>
              </a:r>
            </a:p>
          </p:txBody>
        </p:sp>
        <p:sp>
          <p:nvSpPr>
            <p:cNvPr id="77" name="TextBox 77"/>
            <p:cNvSpPr txBox="1"/>
            <p:nvPr/>
          </p:nvSpPr>
          <p:spPr>
            <a:xfrm>
              <a:off x="108684" y="7737655"/>
              <a:ext cx="2974398" cy="365775"/>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F2F4F5"/>
                  </a:solidFill>
                  <a:latin typeface="Poppins"/>
                </a:rPr>
                <a:t>Program </a:t>
              </a:r>
              <a:r>
                <a:rPr lang="en-US" sz="1300" spc="-41" dirty="0" err="1">
                  <a:solidFill>
                    <a:srgbClr val="F2F4F5"/>
                  </a:solidFill>
                  <a:latin typeface="Poppins"/>
                </a:rPr>
                <a:t>Pelestarian</a:t>
              </a:r>
              <a:r>
                <a:rPr lang="en-US" sz="1300" spc="-41" dirty="0">
                  <a:solidFill>
                    <a:srgbClr val="F2F4F5"/>
                  </a:solidFill>
                  <a:latin typeface="Poppins"/>
                </a:rPr>
                <a:t> dan </a:t>
              </a:r>
              <a:r>
                <a:rPr lang="en-US" sz="1300" spc="-41" dirty="0" err="1">
                  <a:solidFill>
                    <a:srgbClr val="F2F4F5"/>
                  </a:solidFill>
                  <a:latin typeface="Poppins"/>
                </a:rPr>
                <a:t>Pengembvangan</a:t>
              </a:r>
              <a:r>
                <a:rPr lang="en-US" sz="1300" spc="-41" dirty="0">
                  <a:solidFill>
                    <a:srgbClr val="F2F4F5"/>
                  </a:solidFill>
                  <a:latin typeface="Poppins"/>
                </a:rPr>
                <a:t> </a:t>
              </a:r>
              <a:r>
                <a:rPr lang="en-US" sz="1300" spc="-41" dirty="0" err="1">
                  <a:solidFill>
                    <a:srgbClr val="F2F4F5"/>
                  </a:solidFill>
                  <a:latin typeface="Poppins"/>
                </a:rPr>
                <a:t>Kebudayaan</a:t>
              </a:r>
              <a:endParaRPr lang="en-US" sz="1300" spc="-41" dirty="0">
                <a:solidFill>
                  <a:srgbClr val="F2F4F5"/>
                </a:solidFill>
                <a:latin typeface="Poppins"/>
              </a:endParaRPr>
            </a:p>
          </p:txBody>
        </p:sp>
        <p:sp>
          <p:nvSpPr>
            <p:cNvPr id="78" name="TextBox 78"/>
            <p:cNvSpPr txBox="1"/>
            <p:nvPr/>
          </p:nvSpPr>
          <p:spPr>
            <a:xfrm>
              <a:off x="108684" y="8180679"/>
              <a:ext cx="2974398" cy="365775"/>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F2F4F5"/>
                  </a:solidFill>
                  <a:latin typeface="Poppins"/>
                </a:rPr>
                <a:t>Program </a:t>
              </a:r>
              <a:r>
                <a:rPr lang="en-US" sz="1300" spc="-41" dirty="0" err="1">
                  <a:solidFill>
                    <a:srgbClr val="F2F4F5"/>
                  </a:solidFill>
                  <a:latin typeface="Poppins"/>
                </a:rPr>
                <a:t>Peningkatan</a:t>
              </a:r>
              <a:r>
                <a:rPr lang="en-US" sz="1300" spc="-41" dirty="0">
                  <a:solidFill>
                    <a:srgbClr val="F2F4F5"/>
                  </a:solidFill>
                  <a:latin typeface="Poppins"/>
                </a:rPr>
                <a:t> </a:t>
              </a:r>
              <a:r>
                <a:rPr lang="en-US" sz="1300" spc="-41" dirty="0" err="1">
                  <a:solidFill>
                    <a:srgbClr val="F2F4F5"/>
                  </a:solidFill>
                  <a:latin typeface="Poppins"/>
                </a:rPr>
                <a:t>Pemberdayaa</a:t>
              </a:r>
              <a:r>
                <a:rPr lang="en-US" sz="1300" spc="-41" dirty="0">
                  <a:solidFill>
                    <a:srgbClr val="F2F4F5"/>
                  </a:solidFill>
                  <a:latin typeface="Poppins"/>
                </a:rPr>
                <a:t> </a:t>
              </a:r>
              <a:r>
                <a:rPr lang="en-US" sz="1300" spc="-41" dirty="0" err="1">
                  <a:solidFill>
                    <a:srgbClr val="F2F4F5"/>
                  </a:solidFill>
                  <a:latin typeface="Poppins"/>
                </a:rPr>
                <a:t>Kepemudaan</a:t>
              </a:r>
              <a:endParaRPr lang="en-US" sz="1300" spc="-41" dirty="0">
                <a:solidFill>
                  <a:srgbClr val="F2F4F5"/>
                </a:solidFill>
                <a:latin typeface="Poppins"/>
              </a:endParaRPr>
            </a:p>
          </p:txBody>
        </p:sp>
        <p:sp>
          <p:nvSpPr>
            <p:cNvPr id="79" name="TextBox 79"/>
            <p:cNvSpPr txBox="1">
              <a:spLocks/>
            </p:cNvSpPr>
            <p:nvPr/>
          </p:nvSpPr>
          <p:spPr>
            <a:xfrm>
              <a:off x="108684" y="8622655"/>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F2F4F5"/>
                  </a:solidFill>
                  <a:latin typeface="Poppins"/>
                </a:rPr>
                <a:t>Program </a:t>
              </a:r>
              <a:r>
                <a:rPr lang="en-US" sz="1300" spc="-41" dirty="0" err="1">
                  <a:solidFill>
                    <a:srgbClr val="F2F4F5"/>
                  </a:solidFill>
                  <a:latin typeface="Poppins"/>
                </a:rPr>
                <a:t>Pemberdayaan</a:t>
              </a:r>
              <a:r>
                <a:rPr lang="en-US" sz="1300" spc="-41" dirty="0">
                  <a:solidFill>
                    <a:srgbClr val="F2F4F5"/>
                  </a:solidFill>
                  <a:latin typeface="Poppins"/>
                </a:rPr>
                <a:t> Perempuan dan </a:t>
              </a:r>
              <a:r>
                <a:rPr lang="en-US" sz="1300" spc="-41" dirty="0" err="1">
                  <a:solidFill>
                    <a:srgbClr val="F2F4F5"/>
                  </a:solidFill>
                  <a:latin typeface="Poppins"/>
                </a:rPr>
                <a:t>Keluarga</a:t>
              </a:r>
              <a:r>
                <a:rPr lang="en-US" sz="1300" spc="-41" dirty="0">
                  <a:solidFill>
                    <a:srgbClr val="F2F4F5"/>
                  </a:solidFill>
                  <a:latin typeface="Poppins"/>
                </a:rPr>
                <a:t> Sejahtera.</a:t>
              </a:r>
            </a:p>
          </p:txBody>
        </p:sp>
      </p:grpSp>
      <p:grpSp>
        <p:nvGrpSpPr>
          <p:cNvPr id="113" name="Group 112">
            <a:extLst>
              <a:ext uri="{FF2B5EF4-FFF2-40B4-BE49-F238E27FC236}">
                <a16:creationId xmlns:a16="http://schemas.microsoft.com/office/drawing/2014/main" id="{C6B5A2DC-574E-57E0-C0A9-FB197CBD0991}"/>
              </a:ext>
            </a:extLst>
          </p:cNvPr>
          <p:cNvGrpSpPr/>
          <p:nvPr/>
        </p:nvGrpSpPr>
        <p:grpSpPr>
          <a:xfrm>
            <a:off x="3130707" y="6021163"/>
            <a:ext cx="2974398" cy="4061080"/>
            <a:chOff x="3130707" y="6021163"/>
            <a:chExt cx="2974398" cy="4061080"/>
          </a:xfrm>
        </p:grpSpPr>
        <p:grpSp>
          <p:nvGrpSpPr>
            <p:cNvPr id="80" name="Group 80"/>
            <p:cNvGrpSpPr/>
            <p:nvPr/>
          </p:nvGrpSpPr>
          <p:grpSpPr>
            <a:xfrm>
              <a:off x="3175675" y="6525091"/>
              <a:ext cx="2920311" cy="3557152"/>
              <a:chOff x="0" y="0"/>
              <a:chExt cx="1060221" cy="1291426"/>
            </a:xfrm>
          </p:grpSpPr>
          <p:sp>
            <p:nvSpPr>
              <p:cNvPr id="81" name="Freeform 81"/>
              <p:cNvSpPr/>
              <p:nvPr/>
            </p:nvSpPr>
            <p:spPr>
              <a:xfrm>
                <a:off x="0" y="0"/>
                <a:ext cx="1060221" cy="1291426"/>
              </a:xfrm>
              <a:custGeom>
                <a:avLst/>
                <a:gdLst/>
                <a:ahLst/>
                <a:cxnLst/>
                <a:rect l="l" t="t" r="r" b="b"/>
                <a:pathLst>
                  <a:path w="1060221" h="1291426">
                    <a:moveTo>
                      <a:pt x="143157" y="0"/>
                    </a:moveTo>
                    <a:lnTo>
                      <a:pt x="917064" y="0"/>
                    </a:lnTo>
                    <a:cubicBezTo>
                      <a:pt x="996127" y="0"/>
                      <a:pt x="1060221" y="64094"/>
                      <a:pt x="1060221" y="143157"/>
                    </a:cubicBezTo>
                    <a:lnTo>
                      <a:pt x="1060221" y="1148269"/>
                    </a:lnTo>
                    <a:cubicBezTo>
                      <a:pt x="1060221" y="1227333"/>
                      <a:pt x="996127" y="1291426"/>
                      <a:pt x="917064" y="1291426"/>
                    </a:cubicBezTo>
                    <a:lnTo>
                      <a:pt x="143157" y="1291426"/>
                    </a:lnTo>
                    <a:cubicBezTo>
                      <a:pt x="64094" y="1291426"/>
                      <a:pt x="0" y="1227333"/>
                      <a:pt x="0" y="1148269"/>
                    </a:cubicBezTo>
                    <a:lnTo>
                      <a:pt x="0" y="143157"/>
                    </a:lnTo>
                    <a:cubicBezTo>
                      <a:pt x="0" y="64094"/>
                      <a:pt x="64094" y="0"/>
                      <a:pt x="143157" y="0"/>
                    </a:cubicBez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sp>
            <p:nvSpPr>
              <p:cNvPr id="82" name="TextBox 82"/>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83" name="Group 83"/>
            <p:cNvGrpSpPr/>
            <p:nvPr/>
          </p:nvGrpSpPr>
          <p:grpSpPr>
            <a:xfrm>
              <a:off x="4115863" y="6093193"/>
              <a:ext cx="863796" cy="863796"/>
              <a:chOff x="0" y="0"/>
              <a:chExt cx="812800" cy="812800"/>
            </a:xfrm>
          </p:grpSpPr>
          <p:sp>
            <p:nvSpPr>
              <p:cNvPr id="84" name="Freeform 8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85" name="TextBox 8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86" name="TextBox 86"/>
            <p:cNvSpPr txBox="1"/>
            <p:nvPr/>
          </p:nvSpPr>
          <p:spPr>
            <a:xfrm>
              <a:off x="4306907" y="6021163"/>
              <a:ext cx="481709" cy="874507"/>
            </a:xfrm>
            <a:prstGeom prst="rect">
              <a:avLst/>
            </a:prstGeom>
          </p:spPr>
          <p:txBody>
            <a:bodyPr lIns="0" tIns="0" rIns="0" bIns="0" rtlCol="0" anchor="t">
              <a:spAutoFit/>
            </a:bodyPr>
            <a:lstStyle/>
            <a:p>
              <a:pPr algn="ctr">
                <a:lnSpc>
                  <a:spcPts val="6832"/>
                </a:lnSpc>
                <a:spcBef>
                  <a:spcPct val="0"/>
                </a:spcBef>
              </a:pPr>
              <a:r>
                <a:rPr lang="en-US" sz="4880" dirty="0">
                  <a:solidFill>
                    <a:srgbClr val="FFFFFF"/>
                  </a:solidFill>
                  <a:latin typeface="Poppins Bold"/>
                </a:rPr>
                <a:t>6</a:t>
              </a:r>
            </a:p>
          </p:txBody>
        </p:sp>
        <p:sp>
          <p:nvSpPr>
            <p:cNvPr id="87" name="TextBox 87"/>
            <p:cNvSpPr txBox="1"/>
            <p:nvPr/>
          </p:nvSpPr>
          <p:spPr>
            <a:xfrm>
              <a:off x="3290268" y="7008901"/>
              <a:ext cx="2691126" cy="576898"/>
            </a:xfrm>
            <a:prstGeom prst="rect">
              <a:avLst/>
            </a:prstGeom>
          </p:spPr>
          <p:txBody>
            <a:bodyPr lIns="0" tIns="0" rIns="0" bIns="0" rtlCol="0" anchor="t">
              <a:spAutoFit/>
            </a:bodyPr>
            <a:lstStyle/>
            <a:p>
              <a:pPr algn="ctr">
                <a:lnSpc>
                  <a:spcPts val="1485"/>
                </a:lnSpc>
              </a:pPr>
              <a:r>
                <a:rPr lang="en-US" sz="1471" spc="-102" dirty="0" err="1">
                  <a:solidFill>
                    <a:srgbClr val="000000"/>
                  </a:solidFill>
                  <a:latin typeface="Poppins Bold"/>
                </a:rPr>
                <a:t>PEMELIHARAAN</a:t>
              </a:r>
              <a:r>
                <a:rPr lang="en-US" sz="1471" spc="-102" dirty="0">
                  <a:solidFill>
                    <a:srgbClr val="000000"/>
                  </a:solidFill>
                  <a:latin typeface="Poppins Bold"/>
                </a:rPr>
                <a:t> DAYA </a:t>
              </a:r>
              <a:r>
                <a:rPr lang="en-US" sz="1471" spc="-102" dirty="0" err="1">
                  <a:solidFill>
                    <a:srgbClr val="000000"/>
                  </a:solidFill>
                  <a:latin typeface="Poppins Bold"/>
                </a:rPr>
                <a:t>DUKUNG</a:t>
              </a:r>
              <a:r>
                <a:rPr lang="en-US" sz="1471" spc="-102" dirty="0">
                  <a:solidFill>
                    <a:srgbClr val="000000"/>
                  </a:solidFill>
                  <a:latin typeface="Poppins Bold"/>
                </a:rPr>
                <a:t> DAN </a:t>
              </a:r>
              <a:r>
                <a:rPr lang="en-US" sz="1471" spc="-102" dirty="0" err="1">
                  <a:solidFill>
                    <a:srgbClr val="000000"/>
                  </a:solidFill>
                  <a:latin typeface="Poppins Bold"/>
                </a:rPr>
                <a:t>FUNGSI</a:t>
              </a:r>
              <a:r>
                <a:rPr lang="en-US" sz="1471" spc="-102" dirty="0">
                  <a:solidFill>
                    <a:srgbClr val="000000"/>
                  </a:solidFill>
                  <a:latin typeface="Poppins Bold"/>
                </a:rPr>
                <a:t> </a:t>
              </a:r>
              <a:r>
                <a:rPr lang="en-US" sz="1471" spc="-102" dirty="0" err="1">
                  <a:solidFill>
                    <a:srgbClr val="000000"/>
                  </a:solidFill>
                  <a:latin typeface="Poppins Bold"/>
                </a:rPr>
                <a:t>LINGKUNGAN</a:t>
              </a:r>
              <a:r>
                <a:rPr lang="en-US" sz="1471" spc="-102" dirty="0">
                  <a:solidFill>
                    <a:srgbClr val="000000"/>
                  </a:solidFill>
                  <a:latin typeface="Poppins Bold"/>
                </a:rPr>
                <a:t> </a:t>
              </a:r>
              <a:r>
                <a:rPr lang="en-US" sz="1471" spc="-102" dirty="0" err="1">
                  <a:solidFill>
                    <a:srgbClr val="000000"/>
                  </a:solidFill>
                  <a:latin typeface="Poppins Bold"/>
                </a:rPr>
                <a:t>HIDUP</a:t>
              </a:r>
              <a:endParaRPr lang="en-US" sz="1471" spc="-102" dirty="0">
                <a:solidFill>
                  <a:srgbClr val="000000"/>
                </a:solidFill>
                <a:latin typeface="Poppins Bold"/>
              </a:endParaRPr>
            </a:p>
          </p:txBody>
        </p:sp>
        <p:sp>
          <p:nvSpPr>
            <p:cNvPr id="88" name="TextBox 88"/>
            <p:cNvSpPr txBox="1"/>
            <p:nvPr/>
          </p:nvSpPr>
          <p:spPr>
            <a:xfrm>
              <a:off x="3130707" y="7737655"/>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Peningkatan Akses Masyarakat Terhadap Lahan Bebas Milik Perusahan</a:t>
              </a:r>
            </a:p>
          </p:txBody>
        </p:sp>
        <p:sp>
          <p:nvSpPr>
            <p:cNvPr id="89" name="TextBox 89"/>
            <p:cNvSpPr txBox="1"/>
            <p:nvPr/>
          </p:nvSpPr>
          <p:spPr>
            <a:xfrm>
              <a:off x="3130707" y="8326512"/>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Pengendalian Pencemaran dan Perusakan Lingkungan</a:t>
              </a:r>
            </a:p>
          </p:txBody>
        </p:sp>
        <p:sp>
          <p:nvSpPr>
            <p:cNvPr id="90" name="TextBox 90"/>
            <p:cNvSpPr txBox="1"/>
            <p:nvPr/>
          </p:nvSpPr>
          <p:spPr>
            <a:xfrm>
              <a:off x="3130707" y="8915369"/>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Pencegahan dan Kesiapsiagaan Penanggulangan Bencana</a:t>
              </a:r>
            </a:p>
          </p:txBody>
        </p:sp>
      </p:grpSp>
      <p:grpSp>
        <p:nvGrpSpPr>
          <p:cNvPr id="115" name="Group 114">
            <a:extLst>
              <a:ext uri="{FF2B5EF4-FFF2-40B4-BE49-F238E27FC236}">
                <a16:creationId xmlns:a16="http://schemas.microsoft.com/office/drawing/2014/main" id="{70951431-3809-80A3-668C-2ABD572A868D}"/>
              </a:ext>
            </a:extLst>
          </p:cNvPr>
          <p:cNvGrpSpPr/>
          <p:nvPr/>
        </p:nvGrpSpPr>
        <p:grpSpPr>
          <a:xfrm>
            <a:off x="9201150" y="5919647"/>
            <a:ext cx="2984329" cy="4061080"/>
            <a:chOff x="9201150" y="5919647"/>
            <a:chExt cx="2984329" cy="4061080"/>
          </a:xfrm>
        </p:grpSpPr>
        <p:grpSp>
          <p:nvGrpSpPr>
            <p:cNvPr id="100" name="Group 100"/>
            <p:cNvGrpSpPr/>
            <p:nvPr/>
          </p:nvGrpSpPr>
          <p:grpSpPr>
            <a:xfrm>
              <a:off x="9246118" y="6423575"/>
              <a:ext cx="2920311" cy="3557152"/>
              <a:chOff x="0" y="0"/>
              <a:chExt cx="1060221" cy="1291426"/>
            </a:xfrm>
          </p:grpSpPr>
          <p:sp>
            <p:nvSpPr>
              <p:cNvPr id="101" name="Freeform 101"/>
              <p:cNvSpPr/>
              <p:nvPr/>
            </p:nvSpPr>
            <p:spPr>
              <a:xfrm>
                <a:off x="0" y="0"/>
                <a:ext cx="1060221" cy="1291426"/>
              </a:xfrm>
              <a:custGeom>
                <a:avLst/>
                <a:gdLst/>
                <a:ahLst/>
                <a:cxnLst/>
                <a:rect l="l" t="t" r="r" b="b"/>
                <a:pathLst>
                  <a:path w="1060221" h="1291426">
                    <a:moveTo>
                      <a:pt x="143157" y="0"/>
                    </a:moveTo>
                    <a:lnTo>
                      <a:pt x="917064" y="0"/>
                    </a:lnTo>
                    <a:cubicBezTo>
                      <a:pt x="996127" y="0"/>
                      <a:pt x="1060221" y="64094"/>
                      <a:pt x="1060221" y="143157"/>
                    </a:cubicBezTo>
                    <a:lnTo>
                      <a:pt x="1060221" y="1148269"/>
                    </a:lnTo>
                    <a:cubicBezTo>
                      <a:pt x="1060221" y="1227333"/>
                      <a:pt x="996127" y="1291426"/>
                      <a:pt x="917064" y="1291426"/>
                    </a:cubicBezTo>
                    <a:lnTo>
                      <a:pt x="143157" y="1291426"/>
                    </a:lnTo>
                    <a:cubicBezTo>
                      <a:pt x="64094" y="1291426"/>
                      <a:pt x="0" y="1227333"/>
                      <a:pt x="0" y="1148269"/>
                    </a:cubicBezTo>
                    <a:lnTo>
                      <a:pt x="0" y="143157"/>
                    </a:lnTo>
                    <a:cubicBezTo>
                      <a:pt x="0" y="64094"/>
                      <a:pt x="64094" y="0"/>
                      <a:pt x="143157" y="0"/>
                    </a:cubicBezTo>
                    <a:close/>
                  </a:path>
                </a:pathLst>
              </a:custGeom>
              <a:gradFill rotWithShape="1">
                <a:gsLst>
                  <a:gs pos="0">
                    <a:srgbClr val="8C52FF">
                      <a:alpha val="100000"/>
                    </a:srgbClr>
                  </a:gs>
                  <a:gs pos="100000">
                    <a:srgbClr val="FF914D">
                      <a:alpha val="100000"/>
                    </a:srgbClr>
                  </a:gs>
                </a:gsLst>
                <a:lin ang="0"/>
              </a:gradFill>
            </p:spPr>
            <p:txBody>
              <a:bodyPr/>
              <a:lstStyle/>
              <a:p>
                <a:endParaRPr lang="en-ID"/>
              </a:p>
            </p:txBody>
          </p:sp>
          <p:sp>
            <p:nvSpPr>
              <p:cNvPr id="102" name="TextBox 102"/>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0186306" y="5991677"/>
              <a:ext cx="863796" cy="863796"/>
              <a:chOff x="0" y="0"/>
              <a:chExt cx="812800" cy="812800"/>
            </a:xfrm>
          </p:grpSpPr>
          <p:sp>
            <p:nvSpPr>
              <p:cNvPr id="104" name="Freeform 10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105" name="TextBox 10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06" name="TextBox 106"/>
            <p:cNvSpPr txBox="1"/>
            <p:nvPr/>
          </p:nvSpPr>
          <p:spPr>
            <a:xfrm>
              <a:off x="10377350" y="5919647"/>
              <a:ext cx="481709" cy="874507"/>
            </a:xfrm>
            <a:prstGeom prst="rect">
              <a:avLst/>
            </a:prstGeom>
          </p:spPr>
          <p:txBody>
            <a:bodyPr lIns="0" tIns="0" rIns="0" bIns="0" rtlCol="0" anchor="t">
              <a:spAutoFit/>
            </a:bodyPr>
            <a:lstStyle/>
            <a:p>
              <a:pPr algn="ctr">
                <a:lnSpc>
                  <a:spcPts val="6832"/>
                </a:lnSpc>
                <a:spcBef>
                  <a:spcPct val="0"/>
                </a:spcBef>
              </a:pPr>
              <a:r>
                <a:rPr lang="en-US" sz="4880" dirty="0">
                  <a:solidFill>
                    <a:srgbClr val="FFFFFF"/>
                  </a:solidFill>
                  <a:latin typeface="Poppins Bold"/>
                </a:rPr>
                <a:t>8</a:t>
              </a:r>
            </a:p>
          </p:txBody>
        </p:sp>
        <p:sp>
          <p:nvSpPr>
            <p:cNvPr id="107" name="TextBox 107"/>
            <p:cNvSpPr txBox="1"/>
            <p:nvPr/>
          </p:nvSpPr>
          <p:spPr>
            <a:xfrm>
              <a:off x="9360711" y="6907385"/>
              <a:ext cx="2691126" cy="763715"/>
            </a:xfrm>
            <a:prstGeom prst="rect">
              <a:avLst/>
            </a:prstGeom>
          </p:spPr>
          <p:txBody>
            <a:bodyPr lIns="0" tIns="0" rIns="0" bIns="0" rtlCol="0" anchor="t">
              <a:spAutoFit/>
            </a:bodyPr>
            <a:lstStyle/>
            <a:p>
              <a:pPr algn="ctr">
                <a:lnSpc>
                  <a:spcPts val="1485"/>
                </a:lnSpc>
              </a:pPr>
              <a:r>
                <a:rPr lang="en-US" sz="1471" spc="-102">
                  <a:solidFill>
                    <a:srgbClr val="000000"/>
                  </a:solidFill>
                  <a:latin typeface="Poppins Bold"/>
                </a:rPr>
                <a:t>PENINGKATAN AKSES INFRASTRUKTUR DASAR DAN LINGKUNGAN HUNIAN YANG LAYAK</a:t>
              </a:r>
            </a:p>
          </p:txBody>
        </p:sp>
        <p:sp>
          <p:nvSpPr>
            <p:cNvPr id="108" name="TextBox 108"/>
            <p:cNvSpPr txBox="1"/>
            <p:nvPr/>
          </p:nvSpPr>
          <p:spPr>
            <a:xfrm>
              <a:off x="9201150" y="7718725"/>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Fasilitasi Pengembangan Infrastruktur Teknologi Informasi dan Komunikasi</a:t>
              </a:r>
            </a:p>
          </p:txBody>
        </p:sp>
        <p:sp>
          <p:nvSpPr>
            <p:cNvPr id="109" name="TextBox 109"/>
            <p:cNvSpPr txBox="1"/>
            <p:nvPr/>
          </p:nvSpPr>
          <p:spPr>
            <a:xfrm>
              <a:off x="9201150" y="8307582"/>
              <a:ext cx="2974398" cy="541232"/>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Pengembangan Kinerja Pengolaan Persampahan dan Limbah</a:t>
              </a:r>
            </a:p>
          </p:txBody>
        </p:sp>
        <p:sp>
          <p:nvSpPr>
            <p:cNvPr id="110" name="TextBox 110"/>
            <p:cNvSpPr txBox="1"/>
            <p:nvPr/>
          </p:nvSpPr>
          <p:spPr>
            <a:xfrm>
              <a:off x="9211081" y="8925014"/>
              <a:ext cx="2974398" cy="365775"/>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Peningkatan Sarana Prasarana dasar ekonomi</a:t>
              </a:r>
            </a:p>
          </p:txBody>
        </p:sp>
      </p:grpSp>
      <p:grpSp>
        <p:nvGrpSpPr>
          <p:cNvPr id="114" name="Group 113">
            <a:extLst>
              <a:ext uri="{FF2B5EF4-FFF2-40B4-BE49-F238E27FC236}">
                <a16:creationId xmlns:a16="http://schemas.microsoft.com/office/drawing/2014/main" id="{915384B5-AFCE-3097-5873-62B233D47256}"/>
              </a:ext>
            </a:extLst>
          </p:cNvPr>
          <p:cNvGrpSpPr/>
          <p:nvPr/>
        </p:nvGrpSpPr>
        <p:grpSpPr>
          <a:xfrm>
            <a:off x="6181305" y="5976677"/>
            <a:ext cx="2974398" cy="4061080"/>
            <a:chOff x="6181305" y="5976677"/>
            <a:chExt cx="2974398" cy="4061080"/>
          </a:xfrm>
        </p:grpSpPr>
        <p:grpSp>
          <p:nvGrpSpPr>
            <p:cNvPr id="91" name="Group 91"/>
            <p:cNvGrpSpPr/>
            <p:nvPr/>
          </p:nvGrpSpPr>
          <p:grpSpPr>
            <a:xfrm>
              <a:off x="6214570" y="6480605"/>
              <a:ext cx="2920311" cy="3557152"/>
              <a:chOff x="0" y="0"/>
              <a:chExt cx="1060221" cy="1291426"/>
            </a:xfrm>
          </p:grpSpPr>
          <p:sp>
            <p:nvSpPr>
              <p:cNvPr id="92" name="Freeform 92"/>
              <p:cNvSpPr/>
              <p:nvPr/>
            </p:nvSpPr>
            <p:spPr>
              <a:xfrm>
                <a:off x="0" y="0"/>
                <a:ext cx="1060221" cy="1291426"/>
              </a:xfrm>
              <a:custGeom>
                <a:avLst/>
                <a:gdLst/>
                <a:ahLst/>
                <a:cxnLst/>
                <a:rect l="l" t="t" r="r" b="b"/>
                <a:pathLst>
                  <a:path w="1060221" h="1291426">
                    <a:moveTo>
                      <a:pt x="143157" y="0"/>
                    </a:moveTo>
                    <a:lnTo>
                      <a:pt x="917064" y="0"/>
                    </a:lnTo>
                    <a:cubicBezTo>
                      <a:pt x="996127" y="0"/>
                      <a:pt x="1060221" y="64094"/>
                      <a:pt x="1060221" y="143157"/>
                    </a:cubicBezTo>
                    <a:lnTo>
                      <a:pt x="1060221" y="1148269"/>
                    </a:lnTo>
                    <a:cubicBezTo>
                      <a:pt x="1060221" y="1227333"/>
                      <a:pt x="996127" y="1291426"/>
                      <a:pt x="917064" y="1291426"/>
                    </a:cubicBezTo>
                    <a:lnTo>
                      <a:pt x="143157" y="1291426"/>
                    </a:lnTo>
                    <a:cubicBezTo>
                      <a:pt x="64094" y="1291426"/>
                      <a:pt x="0" y="1227333"/>
                      <a:pt x="0" y="1148269"/>
                    </a:cubicBezTo>
                    <a:lnTo>
                      <a:pt x="0" y="143157"/>
                    </a:lnTo>
                    <a:cubicBezTo>
                      <a:pt x="0" y="64094"/>
                      <a:pt x="64094" y="0"/>
                      <a:pt x="143157" y="0"/>
                    </a:cubicBezTo>
                    <a:close/>
                  </a:path>
                </a:pathLst>
              </a:custGeom>
              <a:gradFill rotWithShape="1">
                <a:gsLst>
                  <a:gs pos="0">
                    <a:srgbClr val="8C52FF">
                      <a:alpha val="100000"/>
                    </a:srgbClr>
                  </a:gs>
                  <a:gs pos="100000">
                    <a:srgbClr val="5CE1E6">
                      <a:alpha val="100000"/>
                    </a:srgbClr>
                  </a:gs>
                </a:gsLst>
                <a:lin ang="0"/>
              </a:gradFill>
            </p:spPr>
            <p:txBody>
              <a:bodyPr/>
              <a:lstStyle/>
              <a:p>
                <a:endParaRPr lang="en-ID"/>
              </a:p>
            </p:txBody>
          </p:sp>
          <p:sp>
            <p:nvSpPr>
              <p:cNvPr id="93" name="TextBox 93"/>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grpSp>
          <p:nvGrpSpPr>
            <p:cNvPr id="94" name="Group 94"/>
            <p:cNvGrpSpPr/>
            <p:nvPr/>
          </p:nvGrpSpPr>
          <p:grpSpPr>
            <a:xfrm>
              <a:off x="7154758" y="6048707"/>
              <a:ext cx="863796" cy="863796"/>
              <a:chOff x="0" y="0"/>
              <a:chExt cx="812800" cy="812800"/>
            </a:xfrm>
          </p:grpSpPr>
          <p:sp>
            <p:nvSpPr>
              <p:cNvPr id="95" name="Freeform 9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D60"/>
              </a:solidFill>
            </p:spPr>
            <p:txBody>
              <a:bodyPr/>
              <a:lstStyle/>
              <a:p>
                <a:endParaRPr lang="en-ID"/>
              </a:p>
            </p:txBody>
          </p:sp>
          <p:sp>
            <p:nvSpPr>
              <p:cNvPr id="96" name="TextBox 96"/>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97" name="TextBox 97"/>
            <p:cNvSpPr txBox="1"/>
            <p:nvPr/>
          </p:nvSpPr>
          <p:spPr>
            <a:xfrm>
              <a:off x="7345802" y="5976677"/>
              <a:ext cx="481709" cy="874507"/>
            </a:xfrm>
            <a:prstGeom prst="rect">
              <a:avLst/>
            </a:prstGeom>
          </p:spPr>
          <p:txBody>
            <a:bodyPr lIns="0" tIns="0" rIns="0" bIns="0" rtlCol="0" anchor="t">
              <a:spAutoFit/>
            </a:bodyPr>
            <a:lstStyle/>
            <a:p>
              <a:pPr algn="ctr">
                <a:lnSpc>
                  <a:spcPts val="6832"/>
                </a:lnSpc>
                <a:spcBef>
                  <a:spcPct val="0"/>
                </a:spcBef>
              </a:pPr>
              <a:r>
                <a:rPr lang="en-US" sz="4880" dirty="0">
                  <a:solidFill>
                    <a:srgbClr val="FFFFFF"/>
                  </a:solidFill>
                  <a:latin typeface="Poppins Bold"/>
                </a:rPr>
                <a:t>7</a:t>
              </a:r>
            </a:p>
          </p:txBody>
        </p:sp>
        <p:sp>
          <p:nvSpPr>
            <p:cNvPr id="98" name="TextBox 98"/>
            <p:cNvSpPr txBox="1"/>
            <p:nvPr/>
          </p:nvSpPr>
          <p:spPr>
            <a:xfrm>
              <a:off x="6329163" y="6964415"/>
              <a:ext cx="2691126" cy="390080"/>
            </a:xfrm>
            <a:prstGeom prst="rect">
              <a:avLst/>
            </a:prstGeom>
          </p:spPr>
          <p:txBody>
            <a:bodyPr lIns="0" tIns="0" rIns="0" bIns="0" rtlCol="0" anchor="t">
              <a:spAutoFit/>
            </a:bodyPr>
            <a:lstStyle/>
            <a:p>
              <a:pPr algn="ctr">
                <a:lnSpc>
                  <a:spcPts val="1485"/>
                </a:lnSpc>
              </a:pPr>
              <a:r>
                <a:rPr lang="en-US" sz="1471" spc="-102">
                  <a:solidFill>
                    <a:srgbClr val="000000"/>
                  </a:solidFill>
                  <a:latin typeface="Poppins Bold"/>
                </a:rPr>
                <a:t>PENGUATAN KELEMBAGAAN KOMUNITAS</a:t>
              </a:r>
            </a:p>
          </p:txBody>
        </p:sp>
        <p:sp>
          <p:nvSpPr>
            <p:cNvPr id="99" name="TextBox 99"/>
            <p:cNvSpPr txBox="1"/>
            <p:nvPr/>
          </p:nvSpPr>
          <p:spPr>
            <a:xfrm>
              <a:off x="6181305" y="7836376"/>
              <a:ext cx="2974398" cy="365775"/>
            </a:xfrm>
            <a:prstGeom prst="rect">
              <a:avLst/>
            </a:prstGeom>
          </p:spPr>
          <p:txBody>
            <a:bodyPr lIns="0" tIns="0" rIns="0" bIns="0" rtlCol="0" anchor="t">
              <a:spAutoFit/>
            </a:bodyPr>
            <a:lstStyle/>
            <a:p>
              <a:pPr marL="280730" lvl="1" indent="-140365">
                <a:lnSpc>
                  <a:spcPts val="1443"/>
                </a:lnSpc>
                <a:buFont typeface="Arial"/>
                <a:buChar char="•"/>
              </a:pPr>
              <a:r>
                <a:rPr lang="en-US" sz="1300" spc="-41" dirty="0">
                  <a:solidFill>
                    <a:srgbClr val="FFFFFF"/>
                  </a:solidFill>
                  <a:latin typeface="Poppins"/>
                </a:rPr>
                <a:t>Program </a:t>
              </a:r>
              <a:r>
                <a:rPr lang="en-US" sz="1300" spc="-41" dirty="0" err="1">
                  <a:solidFill>
                    <a:srgbClr val="FFFFFF"/>
                  </a:solidFill>
                  <a:latin typeface="Poppins"/>
                </a:rPr>
                <a:t>Penongkatan</a:t>
              </a:r>
              <a:r>
                <a:rPr lang="en-US" sz="1300" spc="-41" dirty="0">
                  <a:solidFill>
                    <a:srgbClr val="FFFFFF"/>
                  </a:solidFill>
                  <a:latin typeface="Poppins"/>
                </a:rPr>
                <a:t> </a:t>
              </a:r>
              <a:r>
                <a:rPr lang="en-US" sz="1300" spc="-41" dirty="0" err="1">
                  <a:solidFill>
                    <a:srgbClr val="FFFFFF"/>
                  </a:solidFill>
                  <a:latin typeface="Poppins"/>
                </a:rPr>
                <a:t>Kulalitas</a:t>
              </a:r>
              <a:r>
                <a:rPr lang="en-US" sz="1300" spc="-41" dirty="0">
                  <a:solidFill>
                    <a:srgbClr val="FFFFFF"/>
                  </a:solidFill>
                  <a:latin typeface="Poppins"/>
                </a:rPr>
                <a:t> </a:t>
              </a:r>
              <a:r>
                <a:rPr lang="en-US" sz="1300" spc="-41" dirty="0" err="1">
                  <a:solidFill>
                    <a:srgbClr val="FFFFFF"/>
                  </a:solidFill>
                  <a:latin typeface="Poppins"/>
                </a:rPr>
                <a:t>Hidup</a:t>
              </a:r>
              <a:r>
                <a:rPr lang="en-US" sz="1300" spc="-41" dirty="0">
                  <a:solidFill>
                    <a:srgbClr val="FFFFFF"/>
                  </a:solidFill>
                  <a:latin typeface="Poppins"/>
                </a:rPr>
                <a:t> Perempuan dan </a:t>
              </a:r>
              <a:r>
                <a:rPr lang="en-US" sz="1300" spc="-41" dirty="0" err="1">
                  <a:solidFill>
                    <a:srgbClr val="FFFFFF"/>
                  </a:solidFill>
                  <a:latin typeface="Poppins"/>
                </a:rPr>
                <a:t>Keluarga</a:t>
              </a:r>
              <a:endParaRPr lang="en-US" sz="1300" spc="-41" dirty="0">
                <a:solidFill>
                  <a:srgbClr val="FFFFFF"/>
                </a:solidFill>
                <a:latin typeface="Poppins"/>
              </a:endParaRPr>
            </a:p>
          </p:txBody>
        </p:sp>
        <p:sp>
          <p:nvSpPr>
            <p:cNvPr id="111" name="TextBox 111"/>
            <p:cNvSpPr txBox="1"/>
            <p:nvPr/>
          </p:nvSpPr>
          <p:spPr>
            <a:xfrm>
              <a:off x="6181305" y="7542983"/>
              <a:ext cx="2974398" cy="190319"/>
            </a:xfrm>
            <a:prstGeom prst="rect">
              <a:avLst/>
            </a:prstGeom>
          </p:spPr>
          <p:txBody>
            <a:bodyPr lIns="0" tIns="0" rIns="0" bIns="0" rtlCol="0" anchor="t">
              <a:spAutoFit/>
            </a:bodyPr>
            <a:lstStyle/>
            <a:p>
              <a:pPr marL="280730" lvl="1" indent="-140365">
                <a:lnSpc>
                  <a:spcPts val="1443"/>
                </a:lnSpc>
                <a:buFont typeface="Arial"/>
                <a:buChar char="•"/>
              </a:pPr>
              <a:r>
                <a:rPr lang="en-US" sz="1300" spc="-41">
                  <a:solidFill>
                    <a:srgbClr val="FFFFFF"/>
                  </a:solidFill>
                  <a:latin typeface="Poppins"/>
                </a:rPr>
                <a:t>Program Peningkatan Kapasitas</a:t>
              </a:r>
            </a:p>
          </p:txBody>
        </p:sp>
      </p:gr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anim calcmode="lin" valueType="num">
                                      <p:cBhvr>
                                        <p:cTn id="8" dur="2000" fill="hold"/>
                                        <p:tgtEl>
                                          <p:spTgt spid="43"/>
                                        </p:tgtEl>
                                        <p:attrNameLst>
                                          <p:attrName>ppt_x</p:attrName>
                                        </p:attrNameLst>
                                      </p:cBhvr>
                                      <p:tavLst>
                                        <p:tav tm="0">
                                          <p:val>
                                            <p:strVal val="#ppt_x"/>
                                          </p:val>
                                        </p:tav>
                                        <p:tav tm="100000">
                                          <p:val>
                                            <p:strVal val="#ppt_x"/>
                                          </p:val>
                                        </p:tav>
                                      </p:tavLst>
                                    </p:anim>
                                    <p:anim calcmode="lin" valueType="num">
                                      <p:cBhvr>
                                        <p:cTn id="9" dur="2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ppt_x</p:attrName>
                                        </p:attrNameLst>
                                      </p:cBhvr>
                                      <p:tavLst>
                                        <p:tav tm="0">
                                          <p:val>
                                            <p:strVal val="#ppt_x"/>
                                          </p:val>
                                        </p:tav>
                                        <p:tav tm="100000">
                                          <p:val>
                                            <p:strVal val="#ppt_x"/>
                                          </p:val>
                                        </p:tav>
                                      </p:tavLst>
                                    </p:anim>
                                    <p:anim calcmode="lin" valueType="num">
                                      <p:cBhvr>
                                        <p:cTn id="15" dur="2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2000"/>
                                        <p:tgtEl>
                                          <p:spTgt spid="25"/>
                                        </p:tgtEl>
                                      </p:cBhvr>
                                    </p:animEffect>
                                    <p:anim calcmode="lin" valueType="num">
                                      <p:cBhvr>
                                        <p:cTn id="20" dur="2000" fill="hold"/>
                                        <p:tgtEl>
                                          <p:spTgt spid="25"/>
                                        </p:tgtEl>
                                        <p:attrNameLst>
                                          <p:attrName>ppt_x</p:attrName>
                                        </p:attrNameLst>
                                      </p:cBhvr>
                                      <p:tavLst>
                                        <p:tav tm="0">
                                          <p:val>
                                            <p:strVal val="#ppt_x"/>
                                          </p:val>
                                        </p:tav>
                                        <p:tav tm="100000">
                                          <p:val>
                                            <p:strVal val="#ppt_x"/>
                                          </p:val>
                                        </p:tav>
                                      </p:tavLst>
                                    </p:anim>
                                    <p:anim calcmode="lin" valueType="num">
                                      <p:cBhvr>
                                        <p:cTn id="21" dur="2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anim calcmode="lin" valueType="num">
                                      <p:cBhvr>
                                        <p:cTn id="26" dur="2000" fill="hold"/>
                                        <p:tgtEl>
                                          <p:spTgt spid="44"/>
                                        </p:tgtEl>
                                        <p:attrNameLst>
                                          <p:attrName>ppt_x</p:attrName>
                                        </p:attrNameLst>
                                      </p:cBhvr>
                                      <p:tavLst>
                                        <p:tav tm="0">
                                          <p:val>
                                            <p:strVal val="#ppt_x"/>
                                          </p:val>
                                        </p:tav>
                                        <p:tav tm="100000">
                                          <p:val>
                                            <p:strVal val="#ppt_x"/>
                                          </p:val>
                                        </p:tav>
                                      </p:tavLst>
                                    </p:anim>
                                    <p:anim calcmode="lin" valueType="num">
                                      <p:cBhvr>
                                        <p:cTn id="27" dur="2000" fill="hold"/>
                                        <p:tgtEl>
                                          <p:spTgt spid="44"/>
                                        </p:tgtEl>
                                        <p:attrNameLst>
                                          <p:attrName>ppt_y</p:attrName>
                                        </p:attrNameLst>
                                      </p:cBhvr>
                                      <p:tavLst>
                                        <p:tav tm="0">
                                          <p:val>
                                            <p:strVal val="#ppt_y+.1"/>
                                          </p:val>
                                        </p:tav>
                                        <p:tav tm="100000">
                                          <p:val>
                                            <p:strVal val="#ppt_y"/>
                                          </p:val>
                                        </p:tav>
                                      </p:tavLst>
                                    </p:anim>
                                  </p:childTnLst>
                                </p:cTn>
                              </p:par>
                            </p:childTnLst>
                          </p:cTn>
                        </p:par>
                        <p:par>
                          <p:cTn id="28" fill="hold">
                            <p:stCondLst>
                              <p:cond delay="8000"/>
                            </p:stCondLst>
                            <p:childTnLst>
                              <p:par>
                                <p:cTn id="29" presetID="42"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2000"/>
                                        <p:tgtEl>
                                          <p:spTgt spid="58"/>
                                        </p:tgtEl>
                                      </p:cBhvr>
                                    </p:animEffect>
                                    <p:anim calcmode="lin" valueType="num">
                                      <p:cBhvr>
                                        <p:cTn id="32" dur="2000" fill="hold"/>
                                        <p:tgtEl>
                                          <p:spTgt spid="58"/>
                                        </p:tgtEl>
                                        <p:attrNameLst>
                                          <p:attrName>ppt_x</p:attrName>
                                        </p:attrNameLst>
                                      </p:cBhvr>
                                      <p:tavLst>
                                        <p:tav tm="0">
                                          <p:val>
                                            <p:strVal val="#ppt_x"/>
                                          </p:val>
                                        </p:tav>
                                        <p:tav tm="100000">
                                          <p:val>
                                            <p:strVal val="#ppt_x"/>
                                          </p:val>
                                        </p:tav>
                                      </p:tavLst>
                                    </p:anim>
                                    <p:anim calcmode="lin" valueType="num">
                                      <p:cBhvr>
                                        <p:cTn id="33" dur="2000" fill="hold"/>
                                        <p:tgtEl>
                                          <p:spTgt spid="58"/>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ntr" presetSubtype="0" fill="hold" nodeType="after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fade">
                                      <p:cBhvr>
                                        <p:cTn id="37" dur="2000"/>
                                        <p:tgtEl>
                                          <p:spTgt spid="112"/>
                                        </p:tgtEl>
                                      </p:cBhvr>
                                    </p:animEffect>
                                    <p:anim calcmode="lin" valueType="num">
                                      <p:cBhvr>
                                        <p:cTn id="38" dur="2000" fill="hold"/>
                                        <p:tgtEl>
                                          <p:spTgt spid="112"/>
                                        </p:tgtEl>
                                        <p:attrNameLst>
                                          <p:attrName>ppt_x</p:attrName>
                                        </p:attrNameLst>
                                      </p:cBhvr>
                                      <p:tavLst>
                                        <p:tav tm="0">
                                          <p:val>
                                            <p:strVal val="#ppt_x"/>
                                          </p:val>
                                        </p:tav>
                                        <p:tav tm="100000">
                                          <p:val>
                                            <p:strVal val="#ppt_x"/>
                                          </p:val>
                                        </p:tav>
                                      </p:tavLst>
                                    </p:anim>
                                    <p:anim calcmode="lin" valueType="num">
                                      <p:cBhvr>
                                        <p:cTn id="39" dur="2000" fill="hold"/>
                                        <p:tgtEl>
                                          <p:spTgt spid="112"/>
                                        </p:tgtEl>
                                        <p:attrNameLst>
                                          <p:attrName>ppt_y</p:attrName>
                                        </p:attrNameLst>
                                      </p:cBhvr>
                                      <p:tavLst>
                                        <p:tav tm="0">
                                          <p:val>
                                            <p:strVal val="#ppt_y+.1"/>
                                          </p:val>
                                        </p:tav>
                                        <p:tav tm="100000">
                                          <p:val>
                                            <p:strVal val="#ppt_y"/>
                                          </p:val>
                                        </p:tav>
                                      </p:tavLst>
                                    </p:anim>
                                  </p:childTnLst>
                                </p:cTn>
                              </p:par>
                            </p:childTnLst>
                          </p:cTn>
                        </p:par>
                        <p:par>
                          <p:cTn id="40" fill="hold">
                            <p:stCondLst>
                              <p:cond delay="12000"/>
                            </p:stCondLst>
                            <p:childTnLst>
                              <p:par>
                                <p:cTn id="41" presetID="42" presetClass="entr" presetSubtype="0" fill="hold"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2000"/>
                                        <p:tgtEl>
                                          <p:spTgt spid="113"/>
                                        </p:tgtEl>
                                      </p:cBhvr>
                                    </p:animEffect>
                                    <p:anim calcmode="lin" valueType="num">
                                      <p:cBhvr>
                                        <p:cTn id="44" dur="2000" fill="hold"/>
                                        <p:tgtEl>
                                          <p:spTgt spid="113"/>
                                        </p:tgtEl>
                                        <p:attrNameLst>
                                          <p:attrName>ppt_x</p:attrName>
                                        </p:attrNameLst>
                                      </p:cBhvr>
                                      <p:tavLst>
                                        <p:tav tm="0">
                                          <p:val>
                                            <p:strVal val="#ppt_x"/>
                                          </p:val>
                                        </p:tav>
                                        <p:tav tm="100000">
                                          <p:val>
                                            <p:strVal val="#ppt_x"/>
                                          </p:val>
                                        </p:tav>
                                      </p:tavLst>
                                    </p:anim>
                                    <p:anim calcmode="lin" valueType="num">
                                      <p:cBhvr>
                                        <p:cTn id="45" dur="2000" fill="hold"/>
                                        <p:tgtEl>
                                          <p:spTgt spid="113"/>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ntr" presetSubtype="0" fill="hold" nodeType="afterEffect">
                                  <p:stCondLst>
                                    <p:cond delay="0"/>
                                  </p:stCondLst>
                                  <p:childTnLst>
                                    <p:set>
                                      <p:cBhvr>
                                        <p:cTn id="48" dur="1" fill="hold">
                                          <p:stCondLst>
                                            <p:cond delay="0"/>
                                          </p:stCondLst>
                                        </p:cTn>
                                        <p:tgtEl>
                                          <p:spTgt spid="114"/>
                                        </p:tgtEl>
                                        <p:attrNameLst>
                                          <p:attrName>style.visibility</p:attrName>
                                        </p:attrNameLst>
                                      </p:cBhvr>
                                      <p:to>
                                        <p:strVal val="visible"/>
                                      </p:to>
                                    </p:set>
                                    <p:animEffect transition="in" filter="fade">
                                      <p:cBhvr>
                                        <p:cTn id="49" dur="2000"/>
                                        <p:tgtEl>
                                          <p:spTgt spid="114"/>
                                        </p:tgtEl>
                                      </p:cBhvr>
                                    </p:animEffect>
                                    <p:anim calcmode="lin" valueType="num">
                                      <p:cBhvr>
                                        <p:cTn id="50" dur="2000" fill="hold"/>
                                        <p:tgtEl>
                                          <p:spTgt spid="114"/>
                                        </p:tgtEl>
                                        <p:attrNameLst>
                                          <p:attrName>ppt_x</p:attrName>
                                        </p:attrNameLst>
                                      </p:cBhvr>
                                      <p:tavLst>
                                        <p:tav tm="0">
                                          <p:val>
                                            <p:strVal val="#ppt_x"/>
                                          </p:val>
                                        </p:tav>
                                        <p:tav tm="100000">
                                          <p:val>
                                            <p:strVal val="#ppt_x"/>
                                          </p:val>
                                        </p:tav>
                                      </p:tavLst>
                                    </p:anim>
                                    <p:anim calcmode="lin" valueType="num">
                                      <p:cBhvr>
                                        <p:cTn id="51" dur="2000" fill="hold"/>
                                        <p:tgtEl>
                                          <p:spTgt spid="114"/>
                                        </p:tgtEl>
                                        <p:attrNameLst>
                                          <p:attrName>ppt_y</p:attrName>
                                        </p:attrNameLst>
                                      </p:cBhvr>
                                      <p:tavLst>
                                        <p:tav tm="0">
                                          <p:val>
                                            <p:strVal val="#ppt_y+.1"/>
                                          </p:val>
                                        </p:tav>
                                        <p:tav tm="100000">
                                          <p:val>
                                            <p:strVal val="#ppt_y"/>
                                          </p:val>
                                        </p:tav>
                                      </p:tavLst>
                                    </p:anim>
                                  </p:childTnLst>
                                </p:cTn>
                              </p:par>
                            </p:childTnLst>
                          </p:cTn>
                        </p:par>
                        <p:par>
                          <p:cTn id="52" fill="hold">
                            <p:stCondLst>
                              <p:cond delay="16000"/>
                            </p:stCondLst>
                            <p:childTnLst>
                              <p:par>
                                <p:cTn id="53" presetID="42" presetClass="entr" presetSubtype="0" fill="hold" nodeType="after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2000"/>
                                        <p:tgtEl>
                                          <p:spTgt spid="115"/>
                                        </p:tgtEl>
                                      </p:cBhvr>
                                    </p:animEffect>
                                    <p:anim calcmode="lin" valueType="num">
                                      <p:cBhvr>
                                        <p:cTn id="56" dur="2000" fill="hold"/>
                                        <p:tgtEl>
                                          <p:spTgt spid="115"/>
                                        </p:tgtEl>
                                        <p:attrNameLst>
                                          <p:attrName>ppt_x</p:attrName>
                                        </p:attrNameLst>
                                      </p:cBhvr>
                                      <p:tavLst>
                                        <p:tav tm="0">
                                          <p:val>
                                            <p:strVal val="#ppt_x"/>
                                          </p:val>
                                        </p:tav>
                                        <p:tav tm="100000">
                                          <p:val>
                                            <p:strVal val="#ppt_x"/>
                                          </p:val>
                                        </p:tav>
                                      </p:tavLst>
                                    </p:anim>
                                    <p:anim calcmode="lin" valueType="num">
                                      <p:cBhvr>
                                        <p:cTn id="57" dur="2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259" b="-9259"/>
            </a:stretch>
          </a:blipFill>
        </p:spPr>
        <p:txBody>
          <a:bodyPr/>
          <a:lstStyle/>
          <a:p>
            <a:endParaRPr lang="en-ID"/>
          </a:p>
        </p:txBody>
      </p:sp>
      <p:sp>
        <p:nvSpPr>
          <p:cNvPr id="3" name="Freeform 3"/>
          <p:cNvSpPr/>
          <p:nvPr/>
        </p:nvSpPr>
        <p:spPr>
          <a:xfrm>
            <a:off x="2156771" y="2867092"/>
            <a:ext cx="19741741" cy="11104729"/>
          </a:xfrm>
          <a:custGeom>
            <a:avLst/>
            <a:gdLst/>
            <a:ahLst/>
            <a:cxnLst/>
            <a:rect l="l" t="t" r="r" b="b"/>
            <a:pathLst>
              <a:path w="19741741" h="11104729">
                <a:moveTo>
                  <a:pt x="0" y="0"/>
                </a:moveTo>
                <a:lnTo>
                  <a:pt x="19741741" y="0"/>
                </a:lnTo>
                <a:lnTo>
                  <a:pt x="19741741" y="11104729"/>
                </a:lnTo>
                <a:lnTo>
                  <a:pt x="0" y="111047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4" name="Group 4"/>
          <p:cNvGrpSpPr/>
          <p:nvPr/>
        </p:nvGrpSpPr>
        <p:grpSpPr>
          <a:xfrm>
            <a:off x="1921946" y="7178237"/>
            <a:ext cx="17841074" cy="3108763"/>
            <a:chOff x="0" y="0"/>
            <a:chExt cx="4698884" cy="818769"/>
          </a:xfrm>
        </p:grpSpPr>
        <p:sp>
          <p:nvSpPr>
            <p:cNvPr id="5" name="Freeform 5"/>
            <p:cNvSpPr/>
            <p:nvPr/>
          </p:nvSpPr>
          <p:spPr>
            <a:xfrm>
              <a:off x="0" y="0"/>
              <a:ext cx="4698884" cy="818769"/>
            </a:xfrm>
            <a:custGeom>
              <a:avLst/>
              <a:gdLst/>
              <a:ahLst/>
              <a:cxnLst/>
              <a:rect l="l" t="t" r="r" b="b"/>
              <a:pathLst>
                <a:path w="4698884" h="818769">
                  <a:moveTo>
                    <a:pt x="22131" y="0"/>
                  </a:moveTo>
                  <a:lnTo>
                    <a:pt x="4676753" y="0"/>
                  </a:lnTo>
                  <a:cubicBezTo>
                    <a:pt x="4682622" y="0"/>
                    <a:pt x="4688251" y="2332"/>
                    <a:pt x="4692402" y="6482"/>
                  </a:cubicBezTo>
                  <a:cubicBezTo>
                    <a:pt x="4696552" y="10632"/>
                    <a:pt x="4698884" y="16261"/>
                    <a:pt x="4698884" y="22131"/>
                  </a:cubicBezTo>
                  <a:lnTo>
                    <a:pt x="4698884" y="796638"/>
                  </a:lnTo>
                  <a:cubicBezTo>
                    <a:pt x="4698884" y="808861"/>
                    <a:pt x="4688975" y="818769"/>
                    <a:pt x="4676753" y="818769"/>
                  </a:cubicBezTo>
                  <a:lnTo>
                    <a:pt x="22131" y="818769"/>
                  </a:lnTo>
                  <a:cubicBezTo>
                    <a:pt x="16261" y="818769"/>
                    <a:pt x="10632" y="816437"/>
                    <a:pt x="6482" y="812287"/>
                  </a:cubicBezTo>
                  <a:cubicBezTo>
                    <a:pt x="2332" y="808137"/>
                    <a:pt x="0" y="802507"/>
                    <a:pt x="0" y="796638"/>
                  </a:cubicBezTo>
                  <a:lnTo>
                    <a:pt x="0" y="22131"/>
                  </a:lnTo>
                  <a:cubicBezTo>
                    <a:pt x="0" y="9908"/>
                    <a:pt x="9908" y="0"/>
                    <a:pt x="22131" y="0"/>
                  </a:cubicBezTo>
                  <a:close/>
                </a:path>
              </a:pathLst>
            </a:custGeom>
            <a:gradFill rotWithShape="1">
              <a:gsLst>
                <a:gs pos="0">
                  <a:srgbClr val="8C52FF">
                    <a:alpha val="71000"/>
                  </a:srgbClr>
                </a:gs>
                <a:gs pos="100000">
                  <a:srgbClr val="FF914D">
                    <a:alpha val="71000"/>
                  </a:srgbClr>
                </a:gs>
              </a:gsLst>
              <a:lin ang="0"/>
            </a:gradFill>
          </p:spPr>
          <p:txBody>
            <a:bodyPr/>
            <a:lstStyle/>
            <a:p>
              <a:endParaRPr lang="en-ID"/>
            </a:p>
          </p:txBody>
        </p:sp>
        <p:sp>
          <p:nvSpPr>
            <p:cNvPr id="6" name="TextBox 6"/>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7" name="Group 7"/>
          <p:cNvGrpSpPr/>
          <p:nvPr/>
        </p:nvGrpSpPr>
        <p:grpSpPr>
          <a:xfrm>
            <a:off x="1921946" y="4767777"/>
            <a:ext cx="17841074" cy="2438853"/>
            <a:chOff x="0" y="0"/>
            <a:chExt cx="4698884" cy="642332"/>
          </a:xfrm>
        </p:grpSpPr>
        <p:sp>
          <p:nvSpPr>
            <p:cNvPr id="8" name="Freeform 8"/>
            <p:cNvSpPr/>
            <p:nvPr/>
          </p:nvSpPr>
          <p:spPr>
            <a:xfrm>
              <a:off x="0" y="0"/>
              <a:ext cx="4698884" cy="642332"/>
            </a:xfrm>
            <a:custGeom>
              <a:avLst/>
              <a:gdLst/>
              <a:ahLst/>
              <a:cxnLst/>
              <a:rect l="l" t="t" r="r" b="b"/>
              <a:pathLst>
                <a:path w="4698884" h="642332">
                  <a:moveTo>
                    <a:pt x="22131" y="0"/>
                  </a:moveTo>
                  <a:lnTo>
                    <a:pt x="4676753" y="0"/>
                  </a:lnTo>
                  <a:cubicBezTo>
                    <a:pt x="4682622" y="0"/>
                    <a:pt x="4688251" y="2332"/>
                    <a:pt x="4692402" y="6482"/>
                  </a:cubicBezTo>
                  <a:cubicBezTo>
                    <a:pt x="4696552" y="10632"/>
                    <a:pt x="4698884" y="16261"/>
                    <a:pt x="4698884" y="22131"/>
                  </a:cubicBezTo>
                  <a:lnTo>
                    <a:pt x="4698884" y="620201"/>
                  </a:lnTo>
                  <a:cubicBezTo>
                    <a:pt x="4698884" y="632423"/>
                    <a:pt x="4688975" y="642332"/>
                    <a:pt x="4676753" y="642332"/>
                  </a:cubicBezTo>
                  <a:lnTo>
                    <a:pt x="22131" y="642332"/>
                  </a:lnTo>
                  <a:cubicBezTo>
                    <a:pt x="9908" y="642332"/>
                    <a:pt x="0" y="632423"/>
                    <a:pt x="0" y="620201"/>
                  </a:cubicBezTo>
                  <a:lnTo>
                    <a:pt x="0" y="22131"/>
                  </a:lnTo>
                  <a:cubicBezTo>
                    <a:pt x="0" y="9908"/>
                    <a:pt x="9908" y="0"/>
                    <a:pt x="22131" y="0"/>
                  </a:cubicBezTo>
                  <a:close/>
                </a:path>
              </a:pathLst>
            </a:custGeom>
            <a:gradFill rotWithShape="1">
              <a:gsLst>
                <a:gs pos="0">
                  <a:srgbClr val="0097B2">
                    <a:alpha val="71000"/>
                  </a:srgbClr>
                </a:gs>
                <a:gs pos="100000">
                  <a:srgbClr val="7ED957">
                    <a:alpha val="71000"/>
                  </a:srgbClr>
                </a:gs>
              </a:gsLst>
              <a:lin ang="0"/>
            </a:gra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10" name="Group 10"/>
          <p:cNvGrpSpPr/>
          <p:nvPr/>
        </p:nvGrpSpPr>
        <p:grpSpPr>
          <a:xfrm>
            <a:off x="3266069" y="2555168"/>
            <a:ext cx="16366054" cy="2231659"/>
            <a:chOff x="0" y="0"/>
            <a:chExt cx="4310401" cy="587762"/>
          </a:xfrm>
        </p:grpSpPr>
        <p:sp>
          <p:nvSpPr>
            <p:cNvPr id="11" name="Freeform 11"/>
            <p:cNvSpPr/>
            <p:nvPr/>
          </p:nvSpPr>
          <p:spPr>
            <a:xfrm>
              <a:off x="0" y="0"/>
              <a:ext cx="4310401" cy="587762"/>
            </a:xfrm>
            <a:custGeom>
              <a:avLst/>
              <a:gdLst/>
              <a:ahLst/>
              <a:cxnLst/>
              <a:rect l="l" t="t" r="r" b="b"/>
              <a:pathLst>
                <a:path w="4310401" h="587762">
                  <a:moveTo>
                    <a:pt x="24125" y="0"/>
                  </a:moveTo>
                  <a:lnTo>
                    <a:pt x="4286276" y="0"/>
                  </a:lnTo>
                  <a:cubicBezTo>
                    <a:pt x="4292674" y="0"/>
                    <a:pt x="4298811" y="2542"/>
                    <a:pt x="4303335" y="7066"/>
                  </a:cubicBezTo>
                  <a:cubicBezTo>
                    <a:pt x="4307860" y="11591"/>
                    <a:pt x="4310401" y="17727"/>
                    <a:pt x="4310401" y="24125"/>
                  </a:cubicBezTo>
                  <a:lnTo>
                    <a:pt x="4310401" y="563637"/>
                  </a:lnTo>
                  <a:cubicBezTo>
                    <a:pt x="4310401" y="570035"/>
                    <a:pt x="4307860" y="576172"/>
                    <a:pt x="4303335" y="580696"/>
                  </a:cubicBezTo>
                  <a:cubicBezTo>
                    <a:pt x="4298811" y="585220"/>
                    <a:pt x="4292674" y="587762"/>
                    <a:pt x="4286276" y="587762"/>
                  </a:cubicBezTo>
                  <a:lnTo>
                    <a:pt x="24125" y="587762"/>
                  </a:lnTo>
                  <a:cubicBezTo>
                    <a:pt x="17727" y="587762"/>
                    <a:pt x="11591" y="585220"/>
                    <a:pt x="7066" y="580696"/>
                  </a:cubicBezTo>
                  <a:cubicBezTo>
                    <a:pt x="2542" y="576172"/>
                    <a:pt x="0" y="570035"/>
                    <a:pt x="0" y="563637"/>
                  </a:cubicBezTo>
                  <a:lnTo>
                    <a:pt x="0" y="24125"/>
                  </a:lnTo>
                  <a:cubicBezTo>
                    <a:pt x="0" y="17727"/>
                    <a:pt x="2542" y="11591"/>
                    <a:pt x="7066" y="7066"/>
                  </a:cubicBezTo>
                  <a:cubicBezTo>
                    <a:pt x="11591" y="2542"/>
                    <a:pt x="17727" y="0"/>
                    <a:pt x="24125" y="0"/>
                  </a:cubicBezTo>
                  <a:close/>
                </a:path>
              </a:pathLst>
            </a:custGeom>
            <a:solidFill>
              <a:srgbClr val="0575E6">
                <a:alpha val="45882"/>
              </a:srgbClr>
            </a:solidFill>
          </p:spPr>
          <p:txBody>
            <a:bodyPr/>
            <a:lstStyle/>
            <a:p>
              <a:endParaRPr lang="en-ID"/>
            </a:p>
          </p:txBody>
        </p:sp>
        <p:sp>
          <p:nvSpPr>
            <p:cNvPr id="12" name="TextBox 12"/>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3" name="Freeform 13"/>
          <p:cNvSpPr/>
          <p:nvPr/>
        </p:nvSpPr>
        <p:spPr>
          <a:xfrm>
            <a:off x="321928" y="1887037"/>
            <a:ext cx="6384344" cy="6384344"/>
          </a:xfrm>
          <a:custGeom>
            <a:avLst/>
            <a:gdLst/>
            <a:ahLst/>
            <a:cxnLst/>
            <a:rect l="l" t="t" r="r" b="b"/>
            <a:pathLst>
              <a:path w="6384344" h="6384344">
                <a:moveTo>
                  <a:pt x="0" y="0"/>
                </a:moveTo>
                <a:lnTo>
                  <a:pt x="6384344" y="0"/>
                </a:lnTo>
                <a:lnTo>
                  <a:pt x="6384344" y="6384344"/>
                </a:lnTo>
                <a:lnTo>
                  <a:pt x="0" y="63843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4" name="Freeform 14"/>
          <p:cNvSpPr/>
          <p:nvPr/>
        </p:nvSpPr>
        <p:spPr>
          <a:xfrm rot="7901713" flipH="1">
            <a:off x="227006" y="600783"/>
            <a:ext cx="8385353" cy="2637575"/>
          </a:xfrm>
          <a:custGeom>
            <a:avLst/>
            <a:gdLst/>
            <a:ahLst/>
            <a:cxnLst/>
            <a:rect l="l" t="t" r="r" b="b"/>
            <a:pathLst>
              <a:path w="8385353" h="2637575">
                <a:moveTo>
                  <a:pt x="8385353" y="0"/>
                </a:moveTo>
                <a:lnTo>
                  <a:pt x="0" y="0"/>
                </a:lnTo>
                <a:lnTo>
                  <a:pt x="0" y="2637575"/>
                </a:lnTo>
                <a:lnTo>
                  <a:pt x="8385353" y="2637575"/>
                </a:lnTo>
                <a:lnTo>
                  <a:pt x="838535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5" name="Freeform 15"/>
          <p:cNvSpPr/>
          <p:nvPr/>
        </p:nvSpPr>
        <p:spPr>
          <a:xfrm rot="7901713">
            <a:off x="-1176914" y="6971832"/>
            <a:ext cx="7696237" cy="2420816"/>
          </a:xfrm>
          <a:custGeom>
            <a:avLst/>
            <a:gdLst/>
            <a:ahLst/>
            <a:cxnLst/>
            <a:rect l="l" t="t" r="r" b="b"/>
            <a:pathLst>
              <a:path w="7696237" h="2420816">
                <a:moveTo>
                  <a:pt x="0" y="0"/>
                </a:moveTo>
                <a:lnTo>
                  <a:pt x="7696238" y="0"/>
                </a:lnTo>
                <a:lnTo>
                  <a:pt x="7696238" y="2420817"/>
                </a:lnTo>
                <a:lnTo>
                  <a:pt x="0" y="2420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6" name="Freeform 16"/>
          <p:cNvSpPr/>
          <p:nvPr/>
        </p:nvSpPr>
        <p:spPr>
          <a:xfrm rot="7885646">
            <a:off x="4317686" y="1070294"/>
            <a:ext cx="4716658" cy="704079"/>
          </a:xfrm>
          <a:custGeom>
            <a:avLst/>
            <a:gdLst/>
            <a:ahLst/>
            <a:cxnLst/>
            <a:rect l="l" t="t" r="r" b="b"/>
            <a:pathLst>
              <a:path w="4716658" h="704079">
                <a:moveTo>
                  <a:pt x="0" y="0"/>
                </a:moveTo>
                <a:lnTo>
                  <a:pt x="4716658" y="0"/>
                </a:lnTo>
                <a:lnTo>
                  <a:pt x="4716658" y="704078"/>
                </a:lnTo>
                <a:lnTo>
                  <a:pt x="0" y="704078"/>
                </a:lnTo>
                <a:lnTo>
                  <a:pt x="0"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17" name="Freeform 17"/>
          <p:cNvSpPr/>
          <p:nvPr/>
        </p:nvSpPr>
        <p:spPr>
          <a:xfrm rot="7885646" flipH="1">
            <a:off x="-1370221" y="7366519"/>
            <a:ext cx="4302370" cy="642236"/>
          </a:xfrm>
          <a:custGeom>
            <a:avLst/>
            <a:gdLst/>
            <a:ahLst/>
            <a:cxnLst/>
            <a:rect l="l" t="t" r="r" b="b"/>
            <a:pathLst>
              <a:path w="4302370" h="642236">
                <a:moveTo>
                  <a:pt x="4302370" y="0"/>
                </a:moveTo>
                <a:lnTo>
                  <a:pt x="0" y="0"/>
                </a:lnTo>
                <a:lnTo>
                  <a:pt x="0" y="642236"/>
                </a:lnTo>
                <a:lnTo>
                  <a:pt x="4302370" y="642236"/>
                </a:lnTo>
                <a:lnTo>
                  <a:pt x="4302370" y="0"/>
                </a:lnTo>
                <a:close/>
              </a:path>
            </a:pathLst>
          </a:custGeom>
          <a:blipFill>
            <a:blip r:embed="rId13">
              <a:extLst>
                <a:ext uri="{96DAC541-7B7A-43D3-8B79-37D633B846F1}">
                  <asvg:svgBlip xmlns:asvg="http://schemas.microsoft.com/office/drawing/2016/SVG/main" r:embed="rId14"/>
                </a:ext>
              </a:extLst>
            </a:blip>
            <a:stretch>
              <a:fillRect t="-42143" b="-68571"/>
            </a:stretch>
          </a:blipFill>
        </p:spPr>
        <p:txBody>
          <a:bodyPr/>
          <a:lstStyle/>
          <a:p>
            <a:endParaRPr lang="en-ID"/>
          </a:p>
        </p:txBody>
      </p:sp>
      <p:sp>
        <p:nvSpPr>
          <p:cNvPr id="18" name="Freeform 18"/>
          <p:cNvSpPr/>
          <p:nvPr/>
        </p:nvSpPr>
        <p:spPr>
          <a:xfrm>
            <a:off x="499101" y="1990903"/>
            <a:ext cx="6029997" cy="6029997"/>
          </a:xfrm>
          <a:custGeom>
            <a:avLst/>
            <a:gdLst/>
            <a:ahLst/>
            <a:cxnLst/>
            <a:rect l="l" t="t" r="r" b="b"/>
            <a:pathLst>
              <a:path w="6029997" h="6029997">
                <a:moveTo>
                  <a:pt x="0" y="0"/>
                </a:moveTo>
                <a:lnTo>
                  <a:pt x="6029998" y="0"/>
                </a:lnTo>
                <a:lnTo>
                  <a:pt x="6029998" y="6029998"/>
                </a:lnTo>
                <a:lnTo>
                  <a:pt x="0" y="60299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19" name="Freeform 19"/>
          <p:cNvSpPr/>
          <p:nvPr/>
        </p:nvSpPr>
        <p:spPr>
          <a:xfrm>
            <a:off x="832365" y="2324167"/>
            <a:ext cx="5363470" cy="5363470"/>
          </a:xfrm>
          <a:custGeom>
            <a:avLst/>
            <a:gdLst/>
            <a:ahLst/>
            <a:cxnLst/>
            <a:rect l="l" t="t" r="r" b="b"/>
            <a:pathLst>
              <a:path w="5363470" h="5363470">
                <a:moveTo>
                  <a:pt x="0" y="0"/>
                </a:moveTo>
                <a:lnTo>
                  <a:pt x="5363470" y="0"/>
                </a:lnTo>
                <a:lnTo>
                  <a:pt x="5363470" y="5363470"/>
                </a:lnTo>
                <a:lnTo>
                  <a:pt x="0" y="53634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20" name="Freeform 20"/>
          <p:cNvSpPr/>
          <p:nvPr/>
        </p:nvSpPr>
        <p:spPr>
          <a:xfrm>
            <a:off x="646118" y="1874092"/>
            <a:ext cx="900151" cy="900151"/>
          </a:xfrm>
          <a:custGeom>
            <a:avLst/>
            <a:gdLst/>
            <a:ahLst/>
            <a:cxnLst/>
            <a:rect l="l" t="t" r="r" b="b"/>
            <a:pathLst>
              <a:path w="900151" h="900151">
                <a:moveTo>
                  <a:pt x="0" y="0"/>
                </a:moveTo>
                <a:lnTo>
                  <a:pt x="900151" y="0"/>
                </a:lnTo>
                <a:lnTo>
                  <a:pt x="900151" y="900151"/>
                </a:lnTo>
                <a:lnTo>
                  <a:pt x="0" y="9001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1" name="Freeform 21"/>
          <p:cNvSpPr/>
          <p:nvPr/>
        </p:nvSpPr>
        <p:spPr>
          <a:xfrm>
            <a:off x="5525427" y="6417743"/>
            <a:ext cx="788887" cy="788887"/>
          </a:xfrm>
          <a:custGeom>
            <a:avLst/>
            <a:gdLst/>
            <a:ahLst/>
            <a:cxnLst/>
            <a:rect l="l" t="t" r="r" b="b"/>
            <a:pathLst>
              <a:path w="788887" h="788887">
                <a:moveTo>
                  <a:pt x="0" y="0"/>
                </a:moveTo>
                <a:lnTo>
                  <a:pt x="788887" y="0"/>
                </a:lnTo>
                <a:lnTo>
                  <a:pt x="788887" y="788887"/>
                </a:lnTo>
                <a:lnTo>
                  <a:pt x="0" y="7888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grpSp>
        <p:nvGrpSpPr>
          <p:cNvPr id="22" name="Group 22"/>
          <p:cNvGrpSpPr>
            <a:grpSpLocks noChangeAspect="1"/>
          </p:cNvGrpSpPr>
          <p:nvPr/>
        </p:nvGrpSpPr>
        <p:grpSpPr>
          <a:xfrm>
            <a:off x="1015516" y="2507329"/>
            <a:ext cx="4997167" cy="4997147"/>
            <a:chOff x="0" y="0"/>
            <a:chExt cx="6350000" cy="6349975"/>
          </a:xfrm>
        </p:grpSpPr>
        <p:sp>
          <p:nvSpPr>
            <p:cNvPr id="23" name="Freeform 2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9"/>
              <a:stretch>
                <a:fillRect l="-39650" r="-39650"/>
              </a:stretch>
            </a:blipFill>
          </p:spPr>
          <p:txBody>
            <a:bodyPr/>
            <a:lstStyle/>
            <a:p>
              <a:endParaRPr lang="en-ID"/>
            </a:p>
          </p:txBody>
        </p:sp>
      </p:grpSp>
      <p:grpSp>
        <p:nvGrpSpPr>
          <p:cNvPr id="24" name="Group 24"/>
          <p:cNvGrpSpPr/>
          <p:nvPr/>
        </p:nvGrpSpPr>
        <p:grpSpPr>
          <a:xfrm>
            <a:off x="10005531" y="317573"/>
            <a:ext cx="9453813" cy="2189756"/>
            <a:chOff x="0" y="0"/>
            <a:chExt cx="2489893" cy="576726"/>
          </a:xfrm>
        </p:grpSpPr>
        <p:sp>
          <p:nvSpPr>
            <p:cNvPr id="25" name="Freeform 25"/>
            <p:cNvSpPr/>
            <p:nvPr/>
          </p:nvSpPr>
          <p:spPr>
            <a:xfrm>
              <a:off x="0" y="0"/>
              <a:ext cx="2489893" cy="576726"/>
            </a:xfrm>
            <a:custGeom>
              <a:avLst/>
              <a:gdLst/>
              <a:ahLst/>
              <a:cxnLst/>
              <a:rect l="l" t="t" r="r" b="b"/>
              <a:pathLst>
                <a:path w="2489893" h="576726">
                  <a:moveTo>
                    <a:pt x="41765" y="0"/>
                  </a:moveTo>
                  <a:lnTo>
                    <a:pt x="2448128" y="0"/>
                  </a:lnTo>
                  <a:cubicBezTo>
                    <a:pt x="2459205" y="0"/>
                    <a:pt x="2469828" y="4400"/>
                    <a:pt x="2477661" y="12233"/>
                  </a:cubicBezTo>
                  <a:cubicBezTo>
                    <a:pt x="2485493" y="20065"/>
                    <a:pt x="2489893" y="30688"/>
                    <a:pt x="2489893" y="41765"/>
                  </a:cubicBezTo>
                  <a:lnTo>
                    <a:pt x="2489893" y="534961"/>
                  </a:lnTo>
                  <a:cubicBezTo>
                    <a:pt x="2489893" y="546038"/>
                    <a:pt x="2485493" y="556661"/>
                    <a:pt x="2477661" y="564493"/>
                  </a:cubicBezTo>
                  <a:cubicBezTo>
                    <a:pt x="2469828" y="572326"/>
                    <a:pt x="2459205" y="576726"/>
                    <a:pt x="2448128" y="576726"/>
                  </a:cubicBezTo>
                  <a:lnTo>
                    <a:pt x="41765" y="576726"/>
                  </a:lnTo>
                  <a:cubicBezTo>
                    <a:pt x="30688" y="576726"/>
                    <a:pt x="20065" y="572326"/>
                    <a:pt x="12233" y="564493"/>
                  </a:cubicBezTo>
                  <a:cubicBezTo>
                    <a:pt x="4400" y="556661"/>
                    <a:pt x="0" y="546038"/>
                    <a:pt x="0" y="534961"/>
                  </a:cubicBezTo>
                  <a:lnTo>
                    <a:pt x="0" y="41765"/>
                  </a:lnTo>
                  <a:cubicBezTo>
                    <a:pt x="0" y="30688"/>
                    <a:pt x="4400" y="20065"/>
                    <a:pt x="12233" y="12233"/>
                  </a:cubicBezTo>
                  <a:cubicBezTo>
                    <a:pt x="20065" y="4400"/>
                    <a:pt x="30688" y="0"/>
                    <a:pt x="41765" y="0"/>
                  </a:cubicBez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sp>
          <p:nvSpPr>
            <p:cNvPr id="26" name="TextBox 26"/>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27" name="AutoShape 27"/>
          <p:cNvSpPr/>
          <p:nvPr/>
        </p:nvSpPr>
        <p:spPr>
          <a:xfrm flipV="1">
            <a:off x="10532034" y="1469958"/>
            <a:ext cx="7071521" cy="0"/>
          </a:xfrm>
          <a:prstGeom prst="line">
            <a:avLst/>
          </a:prstGeom>
          <a:ln w="38100" cap="flat">
            <a:solidFill>
              <a:srgbClr val="FFFFFF"/>
            </a:solidFill>
            <a:prstDash val="solid"/>
            <a:headEnd type="none" w="sm" len="sm"/>
            <a:tailEnd type="none" w="sm" len="sm"/>
          </a:ln>
        </p:spPr>
        <p:txBody>
          <a:bodyPr/>
          <a:lstStyle/>
          <a:p>
            <a:endParaRPr lang="en-ID"/>
          </a:p>
        </p:txBody>
      </p:sp>
      <p:pic>
        <p:nvPicPr>
          <p:cNvPr id="28" name="Picture 28"/>
          <p:cNvPicPr>
            <a:picLocks noChangeAspect="1"/>
          </p:cNvPicPr>
          <p:nvPr/>
        </p:nvPicPr>
        <p:blipFill>
          <a:blip r:embed="rId20"/>
          <a:srcRect/>
          <a:stretch>
            <a:fillRect/>
          </a:stretch>
        </p:blipFill>
        <p:spPr>
          <a:xfrm>
            <a:off x="7667299" y="668739"/>
            <a:ext cx="1903707" cy="1965031"/>
          </a:xfrm>
          <a:prstGeom prst="rect">
            <a:avLst/>
          </a:prstGeom>
        </p:spPr>
      </p:pic>
      <p:pic>
        <p:nvPicPr>
          <p:cNvPr id="29" name="Picture 29"/>
          <p:cNvPicPr>
            <a:picLocks noChangeAspect="1"/>
          </p:cNvPicPr>
          <p:nvPr/>
        </p:nvPicPr>
        <p:blipFill>
          <a:blip r:embed="rId21"/>
          <a:srcRect/>
          <a:stretch>
            <a:fillRect/>
          </a:stretch>
        </p:blipFill>
        <p:spPr>
          <a:xfrm rot="-1696046">
            <a:off x="8252699" y="3227825"/>
            <a:ext cx="7549885" cy="7279172"/>
          </a:xfrm>
          <a:prstGeom prst="rect">
            <a:avLst/>
          </a:prstGeom>
        </p:spPr>
      </p:pic>
      <p:grpSp>
        <p:nvGrpSpPr>
          <p:cNvPr id="30" name="Group 30"/>
          <p:cNvGrpSpPr/>
          <p:nvPr/>
        </p:nvGrpSpPr>
        <p:grpSpPr>
          <a:xfrm>
            <a:off x="6979210" y="4882077"/>
            <a:ext cx="10475851" cy="2143760"/>
            <a:chOff x="0" y="0"/>
            <a:chExt cx="13967801" cy="2858347"/>
          </a:xfrm>
        </p:grpSpPr>
        <p:sp>
          <p:nvSpPr>
            <p:cNvPr id="31" name="Freeform 31"/>
            <p:cNvSpPr/>
            <p:nvPr/>
          </p:nvSpPr>
          <p:spPr>
            <a:xfrm>
              <a:off x="12627335" y="11456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2" name="Freeform 32"/>
            <p:cNvSpPr/>
            <p:nvPr/>
          </p:nvSpPr>
          <p:spPr>
            <a:xfrm>
              <a:off x="12766860" y="25408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33" name="Freeform 33"/>
            <p:cNvSpPr/>
            <p:nvPr/>
          </p:nvSpPr>
          <p:spPr>
            <a:xfrm flipH="1">
              <a:off x="12900985" y="38821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ID"/>
            </a:p>
          </p:txBody>
        </p:sp>
        <p:sp>
          <p:nvSpPr>
            <p:cNvPr id="34" name="TextBox 34"/>
            <p:cNvSpPr txBox="1"/>
            <p:nvPr/>
          </p:nvSpPr>
          <p:spPr>
            <a:xfrm>
              <a:off x="0" y="-38100"/>
              <a:ext cx="12627335" cy="2896447"/>
            </a:xfrm>
            <a:prstGeom prst="rect">
              <a:avLst/>
            </a:prstGeom>
          </p:spPr>
          <p:txBody>
            <a:bodyPr lIns="0" tIns="0" rIns="0" bIns="0" rtlCol="0" anchor="t">
              <a:spAutoFit/>
            </a:bodyPr>
            <a:lstStyle/>
            <a:p>
              <a:pPr>
                <a:lnSpc>
                  <a:spcPts val="2859"/>
                </a:lnSpc>
              </a:pPr>
              <a:r>
                <a:rPr lang="en-US" sz="2199" dirty="0" err="1">
                  <a:solidFill>
                    <a:srgbClr val="000000"/>
                  </a:solidFill>
                  <a:latin typeface="Poppins Bold"/>
                </a:rPr>
                <a:t>Terwujudnya</a:t>
              </a:r>
              <a:r>
                <a:rPr lang="en-US" sz="2199" dirty="0">
                  <a:solidFill>
                    <a:srgbClr val="000000"/>
                  </a:solidFill>
                  <a:latin typeface="Poppins Bold"/>
                </a:rPr>
                <a:t> </a:t>
              </a:r>
              <a:r>
                <a:rPr lang="en-US" sz="2199" dirty="0" err="1">
                  <a:solidFill>
                    <a:srgbClr val="000000"/>
                  </a:solidFill>
                  <a:latin typeface="Poppins Bold"/>
                </a:rPr>
                <a:t>Sistem</a:t>
              </a:r>
              <a:r>
                <a:rPr lang="en-US" sz="2199" dirty="0">
                  <a:solidFill>
                    <a:srgbClr val="000000"/>
                  </a:solidFill>
                  <a:latin typeface="Poppins Bold"/>
                </a:rPr>
                <a:t> </a:t>
              </a:r>
              <a:r>
                <a:rPr lang="en-US" sz="2199" dirty="0" err="1">
                  <a:solidFill>
                    <a:srgbClr val="000000"/>
                  </a:solidFill>
                  <a:latin typeface="Poppins Bold"/>
                </a:rPr>
                <a:t>Informasi</a:t>
              </a:r>
              <a:r>
                <a:rPr lang="en-US" sz="2199" dirty="0">
                  <a:solidFill>
                    <a:srgbClr val="000000"/>
                  </a:solidFill>
                  <a:latin typeface="Poppins Bold"/>
                </a:rPr>
                <a:t> </a:t>
              </a:r>
              <a:r>
                <a:rPr lang="en-US" sz="2199" dirty="0" err="1">
                  <a:solidFill>
                    <a:srgbClr val="000000"/>
                  </a:solidFill>
                  <a:latin typeface="Poppins Bold"/>
                </a:rPr>
                <a:t>Pengendalian</a:t>
              </a:r>
              <a:r>
                <a:rPr lang="en-US" sz="2199" dirty="0">
                  <a:solidFill>
                    <a:srgbClr val="000000"/>
                  </a:solidFill>
                  <a:latin typeface="Poppins Bold"/>
                </a:rPr>
                <a:t> dan </a:t>
              </a:r>
              <a:r>
                <a:rPr lang="en-US" sz="2199" dirty="0" err="1">
                  <a:solidFill>
                    <a:srgbClr val="000000"/>
                  </a:solidFill>
                  <a:latin typeface="Poppins Bold"/>
                </a:rPr>
                <a:t>Pemantauan</a:t>
              </a:r>
              <a:r>
                <a:rPr lang="en-US" sz="2199" dirty="0">
                  <a:solidFill>
                    <a:srgbClr val="000000"/>
                  </a:solidFill>
                  <a:latin typeface="Poppins Bold"/>
                </a:rPr>
                <a:t> Program </a:t>
              </a:r>
              <a:r>
                <a:rPr lang="en-US" sz="2199" dirty="0" err="1">
                  <a:solidFill>
                    <a:srgbClr val="000000"/>
                  </a:solidFill>
                  <a:latin typeface="Poppins Bold"/>
                </a:rPr>
                <a:t>Pengembangan</a:t>
              </a:r>
              <a:r>
                <a:rPr lang="en-US" sz="2199" dirty="0">
                  <a:solidFill>
                    <a:srgbClr val="000000"/>
                  </a:solidFill>
                  <a:latin typeface="Poppins Bold"/>
                </a:rPr>
                <a:t> dan </a:t>
              </a:r>
              <a:r>
                <a:rPr lang="en-US" sz="2199" dirty="0" err="1">
                  <a:solidFill>
                    <a:srgbClr val="000000"/>
                  </a:solidFill>
                  <a:latin typeface="Poppins Bold"/>
                </a:rPr>
                <a:t>Pemberdayaan</a:t>
              </a:r>
              <a:r>
                <a:rPr lang="en-US" sz="2199" dirty="0">
                  <a:solidFill>
                    <a:srgbClr val="000000"/>
                  </a:solidFill>
                  <a:latin typeface="Poppins Bold"/>
                </a:rPr>
                <a:t> Masyarakat (</a:t>
              </a:r>
              <a:r>
                <a:rPr lang="en-US" sz="2199" dirty="0" err="1">
                  <a:solidFill>
                    <a:srgbClr val="000000"/>
                  </a:solidFill>
                  <a:latin typeface="Poppins Bold"/>
                </a:rPr>
                <a:t>SIMORE</a:t>
              </a:r>
              <a:r>
                <a:rPr lang="en-US" sz="2199" dirty="0">
                  <a:solidFill>
                    <a:srgbClr val="000000"/>
                  </a:solidFill>
                  <a:latin typeface="Poppins Bold"/>
                </a:rPr>
                <a:t> GAM) pada 3 (</a:t>
              </a:r>
              <a:r>
                <a:rPr lang="en-US" sz="2199" dirty="0" err="1">
                  <a:solidFill>
                    <a:srgbClr val="000000"/>
                  </a:solidFill>
                  <a:latin typeface="Poppins Bold"/>
                </a:rPr>
                <a:t>tiga</a:t>
              </a:r>
              <a:r>
                <a:rPr lang="en-US" sz="2199" dirty="0">
                  <a:solidFill>
                    <a:srgbClr val="000000"/>
                  </a:solidFill>
                  <a:latin typeface="Poppins Bold"/>
                </a:rPr>
                <a:t>) </a:t>
              </a:r>
              <a:r>
                <a:rPr lang="en-US" sz="2199" dirty="0" err="1">
                  <a:solidFill>
                    <a:srgbClr val="000000"/>
                  </a:solidFill>
                  <a:latin typeface="Poppins Bold"/>
                </a:rPr>
                <a:t>Kabupatenyaitu</a:t>
              </a:r>
              <a:r>
                <a:rPr lang="en-US" sz="2199" dirty="0">
                  <a:solidFill>
                    <a:srgbClr val="000000"/>
                  </a:solidFill>
                  <a:latin typeface="Poppins Bold"/>
                </a:rPr>
                <a:t> :</a:t>
              </a:r>
            </a:p>
            <a:p>
              <a:pPr>
                <a:lnSpc>
                  <a:spcPts val="2859"/>
                </a:lnSpc>
              </a:pPr>
              <a:r>
                <a:rPr lang="en-US" sz="2199" dirty="0">
                  <a:solidFill>
                    <a:srgbClr val="000000"/>
                  </a:solidFill>
                  <a:latin typeface="Poppins Bold"/>
                </a:rPr>
                <a:t>1.  </a:t>
              </a:r>
              <a:r>
                <a:rPr lang="en-US" sz="2199" dirty="0" err="1">
                  <a:solidFill>
                    <a:srgbClr val="000000"/>
                  </a:solidFill>
                  <a:latin typeface="Poppins Bold"/>
                </a:rPr>
                <a:t>Kabupaten</a:t>
              </a:r>
              <a:r>
                <a:rPr lang="en-US" sz="2199" dirty="0">
                  <a:solidFill>
                    <a:srgbClr val="000000"/>
                  </a:solidFill>
                  <a:latin typeface="Poppins Bold"/>
                </a:rPr>
                <a:t> Halmahera Tengah, </a:t>
              </a:r>
            </a:p>
            <a:p>
              <a:pPr>
                <a:lnSpc>
                  <a:spcPts val="2859"/>
                </a:lnSpc>
              </a:pPr>
              <a:r>
                <a:rPr lang="en-US" sz="2199" dirty="0">
                  <a:solidFill>
                    <a:srgbClr val="000000"/>
                  </a:solidFill>
                  <a:latin typeface="Poppins Bold"/>
                </a:rPr>
                <a:t>2. </a:t>
              </a:r>
              <a:r>
                <a:rPr lang="en-US" sz="2199" dirty="0" err="1">
                  <a:solidFill>
                    <a:srgbClr val="000000"/>
                  </a:solidFill>
                  <a:latin typeface="Poppins Bold"/>
                </a:rPr>
                <a:t>Kabupaten</a:t>
              </a:r>
              <a:r>
                <a:rPr lang="en-US" sz="2199" dirty="0">
                  <a:solidFill>
                    <a:srgbClr val="000000"/>
                  </a:solidFill>
                  <a:latin typeface="Poppins Bold"/>
                </a:rPr>
                <a:t> Halmahera Timur dan</a:t>
              </a:r>
            </a:p>
            <a:p>
              <a:pPr>
                <a:lnSpc>
                  <a:spcPts val="2859"/>
                </a:lnSpc>
              </a:pPr>
              <a:r>
                <a:rPr lang="en-US" sz="2199" dirty="0">
                  <a:solidFill>
                    <a:srgbClr val="000000"/>
                  </a:solidFill>
                  <a:latin typeface="Poppins Bold"/>
                </a:rPr>
                <a:t>3. </a:t>
              </a:r>
              <a:r>
                <a:rPr lang="en-US" sz="2199" dirty="0" err="1">
                  <a:solidFill>
                    <a:srgbClr val="000000"/>
                  </a:solidFill>
                  <a:latin typeface="Poppins Bold"/>
                </a:rPr>
                <a:t>Kabupaten</a:t>
              </a:r>
              <a:r>
                <a:rPr lang="en-US" sz="2199" dirty="0">
                  <a:solidFill>
                    <a:srgbClr val="000000"/>
                  </a:solidFill>
                  <a:latin typeface="Poppins Bold"/>
                </a:rPr>
                <a:t> Halmahera Selatan</a:t>
              </a:r>
            </a:p>
          </p:txBody>
        </p:sp>
      </p:grpSp>
      <p:grpSp>
        <p:nvGrpSpPr>
          <p:cNvPr id="35" name="Group 35"/>
          <p:cNvGrpSpPr/>
          <p:nvPr/>
        </p:nvGrpSpPr>
        <p:grpSpPr>
          <a:xfrm>
            <a:off x="6983212" y="2659303"/>
            <a:ext cx="10475851" cy="1908449"/>
            <a:chOff x="0" y="0"/>
            <a:chExt cx="13967801" cy="2544599"/>
          </a:xfrm>
        </p:grpSpPr>
        <p:sp>
          <p:nvSpPr>
            <p:cNvPr id="36" name="Freeform 36"/>
            <p:cNvSpPr/>
            <p:nvPr/>
          </p:nvSpPr>
          <p:spPr>
            <a:xfrm>
              <a:off x="12627335"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7" name="Freeform 37"/>
            <p:cNvSpPr/>
            <p:nvPr/>
          </p:nvSpPr>
          <p:spPr>
            <a:xfrm>
              <a:off x="12766860"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38" name="Freeform 38"/>
            <p:cNvSpPr/>
            <p:nvPr/>
          </p:nvSpPr>
          <p:spPr>
            <a:xfrm flipH="1">
              <a:off x="12900985"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ID"/>
            </a:p>
          </p:txBody>
        </p:sp>
        <p:sp>
          <p:nvSpPr>
            <p:cNvPr id="39" name="TextBox 39"/>
            <p:cNvSpPr txBox="1"/>
            <p:nvPr/>
          </p:nvSpPr>
          <p:spPr>
            <a:xfrm>
              <a:off x="0" y="130752"/>
              <a:ext cx="12627335" cy="2413847"/>
            </a:xfrm>
            <a:prstGeom prst="rect">
              <a:avLst/>
            </a:prstGeom>
          </p:spPr>
          <p:txBody>
            <a:bodyPr lIns="0" tIns="0" rIns="0" bIns="0" rtlCol="0" anchor="t">
              <a:spAutoFit/>
            </a:bodyPr>
            <a:lstStyle/>
            <a:p>
              <a:pPr>
                <a:lnSpc>
                  <a:spcPts val="2859"/>
                </a:lnSpc>
              </a:pPr>
              <a:r>
                <a:rPr lang="en-US" sz="2199" dirty="0" err="1">
                  <a:solidFill>
                    <a:srgbClr val="000000"/>
                  </a:solidFill>
                  <a:latin typeface="Poppins Bold"/>
                </a:rPr>
                <a:t>Terbentuknya</a:t>
              </a:r>
              <a:r>
                <a:rPr lang="en-US" sz="2199" dirty="0">
                  <a:solidFill>
                    <a:srgbClr val="000000"/>
                  </a:solidFill>
                  <a:latin typeface="Poppins Bold"/>
                </a:rPr>
                <a:t> Forum </a:t>
              </a:r>
              <a:r>
                <a:rPr lang="en-US" sz="2199" dirty="0" err="1">
                  <a:solidFill>
                    <a:srgbClr val="000000"/>
                  </a:solidFill>
                  <a:latin typeface="Poppins Bold"/>
                </a:rPr>
                <a:t>Pemangku</a:t>
              </a:r>
              <a:r>
                <a:rPr lang="en-US" sz="2199" dirty="0">
                  <a:solidFill>
                    <a:srgbClr val="000000"/>
                  </a:solidFill>
                  <a:latin typeface="Poppins Bold"/>
                </a:rPr>
                <a:t> </a:t>
              </a:r>
              <a:r>
                <a:rPr lang="en-US" sz="2199" dirty="0" err="1">
                  <a:solidFill>
                    <a:srgbClr val="000000"/>
                  </a:solidFill>
                  <a:latin typeface="Poppins Bold"/>
                </a:rPr>
                <a:t>Kepentingan</a:t>
              </a:r>
              <a:r>
                <a:rPr lang="en-US" sz="2199" dirty="0">
                  <a:solidFill>
                    <a:srgbClr val="000000"/>
                  </a:solidFill>
                  <a:latin typeface="Poppins Bold"/>
                </a:rPr>
                <a:t> PPM </a:t>
              </a:r>
              <a:r>
                <a:rPr lang="en-US" sz="2199" dirty="0" err="1">
                  <a:solidFill>
                    <a:srgbClr val="000000"/>
                  </a:solidFill>
                  <a:latin typeface="Poppins Bold"/>
                </a:rPr>
                <a:t>melalui</a:t>
              </a:r>
              <a:r>
                <a:rPr lang="en-US" sz="2199" dirty="0">
                  <a:solidFill>
                    <a:srgbClr val="000000"/>
                  </a:solidFill>
                  <a:latin typeface="Poppins Bold"/>
                </a:rPr>
                <a:t> Surat Keputusan </a:t>
              </a:r>
              <a:r>
                <a:rPr lang="en-US" sz="2199" dirty="0" err="1">
                  <a:solidFill>
                    <a:srgbClr val="000000"/>
                  </a:solidFill>
                  <a:latin typeface="Poppins Bold"/>
                </a:rPr>
                <a:t>Gubernur</a:t>
              </a:r>
              <a:r>
                <a:rPr lang="en-US" sz="2199" dirty="0">
                  <a:solidFill>
                    <a:srgbClr val="000000"/>
                  </a:solidFill>
                  <a:latin typeface="Poppins Bold"/>
                </a:rPr>
                <a:t> Maluku Utara 3 (</a:t>
              </a:r>
              <a:r>
                <a:rPr lang="en-US" sz="2199" dirty="0" err="1">
                  <a:solidFill>
                    <a:srgbClr val="000000"/>
                  </a:solidFill>
                  <a:latin typeface="Poppins Bold"/>
                </a:rPr>
                <a:t>tiga</a:t>
              </a:r>
              <a:r>
                <a:rPr lang="en-US" sz="2199" dirty="0">
                  <a:solidFill>
                    <a:srgbClr val="000000"/>
                  </a:solidFill>
                  <a:latin typeface="Poppins Bold"/>
                </a:rPr>
                <a:t>) </a:t>
              </a:r>
              <a:r>
                <a:rPr lang="en-US" sz="2199" dirty="0" err="1">
                  <a:solidFill>
                    <a:srgbClr val="000000"/>
                  </a:solidFill>
                  <a:latin typeface="Poppins Bold"/>
                </a:rPr>
                <a:t>Kabupaten</a:t>
              </a:r>
              <a:r>
                <a:rPr lang="en-US" sz="2199" dirty="0">
                  <a:solidFill>
                    <a:srgbClr val="000000"/>
                  </a:solidFill>
                  <a:latin typeface="Poppins Bold"/>
                </a:rPr>
                <a:t> </a:t>
              </a:r>
              <a:r>
                <a:rPr lang="en-US" sz="2199" dirty="0" err="1">
                  <a:solidFill>
                    <a:srgbClr val="000000"/>
                  </a:solidFill>
                  <a:latin typeface="Poppins Bold"/>
                </a:rPr>
                <a:t>yaitu</a:t>
              </a:r>
              <a:r>
                <a:rPr lang="en-US" sz="2199" dirty="0">
                  <a:solidFill>
                    <a:srgbClr val="000000"/>
                  </a:solidFill>
                  <a:latin typeface="Poppins Bold"/>
                </a:rPr>
                <a:t> :</a:t>
              </a:r>
            </a:p>
            <a:p>
              <a:pPr>
                <a:lnSpc>
                  <a:spcPts val="2859"/>
                </a:lnSpc>
              </a:pPr>
              <a:r>
                <a:rPr lang="en-US" sz="2199" dirty="0">
                  <a:solidFill>
                    <a:srgbClr val="000000"/>
                  </a:solidFill>
                  <a:latin typeface="Poppins Bold"/>
                </a:rPr>
                <a:t>1 . </a:t>
              </a:r>
              <a:r>
                <a:rPr lang="en-US" sz="2199" dirty="0" err="1">
                  <a:solidFill>
                    <a:srgbClr val="000000"/>
                  </a:solidFill>
                  <a:latin typeface="Poppins Bold"/>
                </a:rPr>
                <a:t>Kabupaten</a:t>
              </a:r>
              <a:r>
                <a:rPr lang="en-US" sz="2199" dirty="0">
                  <a:solidFill>
                    <a:srgbClr val="000000"/>
                  </a:solidFill>
                  <a:latin typeface="Poppins Bold"/>
                </a:rPr>
                <a:t> Halmahera Tengah, </a:t>
              </a:r>
            </a:p>
            <a:p>
              <a:pPr>
                <a:lnSpc>
                  <a:spcPts val="2859"/>
                </a:lnSpc>
              </a:pPr>
              <a:r>
                <a:rPr lang="en-US" sz="2199" dirty="0">
                  <a:solidFill>
                    <a:srgbClr val="000000"/>
                  </a:solidFill>
                  <a:latin typeface="Poppins Bold"/>
                </a:rPr>
                <a:t>2. </a:t>
              </a:r>
              <a:r>
                <a:rPr lang="en-US" sz="2199" dirty="0" err="1">
                  <a:solidFill>
                    <a:srgbClr val="000000"/>
                  </a:solidFill>
                  <a:latin typeface="Poppins Bold"/>
                </a:rPr>
                <a:t>Kabupaten</a:t>
              </a:r>
              <a:r>
                <a:rPr lang="en-US" sz="2199" dirty="0">
                  <a:solidFill>
                    <a:srgbClr val="000000"/>
                  </a:solidFill>
                  <a:latin typeface="Poppins Bold"/>
                </a:rPr>
                <a:t> Halmahera Timur dan </a:t>
              </a:r>
            </a:p>
            <a:p>
              <a:pPr>
                <a:lnSpc>
                  <a:spcPts val="2859"/>
                </a:lnSpc>
              </a:pPr>
              <a:r>
                <a:rPr lang="en-US" sz="2199" dirty="0">
                  <a:solidFill>
                    <a:srgbClr val="000000"/>
                  </a:solidFill>
                  <a:latin typeface="Poppins Bold"/>
                </a:rPr>
                <a:t>3. </a:t>
              </a:r>
              <a:r>
                <a:rPr lang="en-US" sz="2199" dirty="0" err="1">
                  <a:solidFill>
                    <a:srgbClr val="000000"/>
                  </a:solidFill>
                  <a:latin typeface="Poppins Bold"/>
                </a:rPr>
                <a:t>Kabupaten</a:t>
              </a:r>
              <a:r>
                <a:rPr lang="en-US" sz="2199" dirty="0">
                  <a:solidFill>
                    <a:srgbClr val="000000"/>
                  </a:solidFill>
                  <a:latin typeface="Poppins Bold"/>
                </a:rPr>
                <a:t> Halmahera Selatan</a:t>
              </a:r>
            </a:p>
          </p:txBody>
        </p:sp>
      </p:grpSp>
      <p:pic>
        <p:nvPicPr>
          <p:cNvPr id="40" name="Picture 40"/>
          <p:cNvPicPr>
            <a:picLocks noChangeAspect="1"/>
          </p:cNvPicPr>
          <p:nvPr/>
        </p:nvPicPr>
        <p:blipFill>
          <a:blip r:embed="rId24"/>
          <a:srcRect/>
          <a:stretch>
            <a:fillRect/>
          </a:stretch>
        </p:blipFill>
        <p:spPr>
          <a:xfrm>
            <a:off x="1339633" y="2507461"/>
            <a:ext cx="4348934" cy="4494340"/>
          </a:xfrm>
          <a:prstGeom prst="rect">
            <a:avLst/>
          </a:prstGeom>
        </p:spPr>
      </p:pic>
      <p:sp>
        <p:nvSpPr>
          <p:cNvPr id="41" name="TextBox 41"/>
          <p:cNvSpPr txBox="1"/>
          <p:nvPr/>
        </p:nvSpPr>
        <p:spPr>
          <a:xfrm>
            <a:off x="9144000" y="561157"/>
            <a:ext cx="8459554" cy="687705"/>
          </a:xfrm>
          <a:prstGeom prst="rect">
            <a:avLst/>
          </a:prstGeom>
        </p:spPr>
        <p:txBody>
          <a:bodyPr lIns="0" tIns="0" rIns="0" bIns="0" rtlCol="0" anchor="t">
            <a:spAutoFit/>
          </a:bodyPr>
          <a:lstStyle/>
          <a:p>
            <a:pPr algn="r">
              <a:lnSpc>
                <a:spcPts val="5084"/>
              </a:lnSpc>
            </a:pPr>
            <a:r>
              <a:rPr lang="en-US" sz="4499" spc="-134" dirty="0" err="1">
                <a:solidFill>
                  <a:srgbClr val="000000"/>
                </a:solidFill>
                <a:latin typeface="Poppins Bold"/>
              </a:rPr>
              <a:t>Tujuan</a:t>
            </a:r>
            <a:r>
              <a:rPr lang="en-US" sz="4499" spc="-134" dirty="0">
                <a:solidFill>
                  <a:srgbClr val="000000"/>
                </a:solidFill>
                <a:latin typeface="Poppins Bold"/>
              </a:rPr>
              <a:t> </a:t>
            </a:r>
            <a:r>
              <a:rPr lang="en-US" sz="4499" spc="-134" dirty="0" err="1">
                <a:solidFill>
                  <a:srgbClr val="000000"/>
                </a:solidFill>
                <a:latin typeface="Poppins Bold"/>
              </a:rPr>
              <a:t>Proyek</a:t>
            </a:r>
            <a:r>
              <a:rPr lang="en-US" sz="4499" spc="-134" dirty="0">
                <a:solidFill>
                  <a:srgbClr val="000000"/>
                </a:solidFill>
                <a:latin typeface="Poppins Bold"/>
              </a:rPr>
              <a:t> </a:t>
            </a:r>
            <a:r>
              <a:rPr lang="en-US" sz="4499" spc="-134" dirty="0" err="1">
                <a:solidFill>
                  <a:srgbClr val="000000"/>
                </a:solidFill>
                <a:latin typeface="Poppins Bold"/>
              </a:rPr>
              <a:t>Perubahan</a:t>
            </a:r>
            <a:endParaRPr lang="en-US" sz="4499" spc="-134" dirty="0">
              <a:solidFill>
                <a:srgbClr val="000000"/>
              </a:solidFill>
              <a:latin typeface="Poppins Bold"/>
            </a:endParaRPr>
          </a:p>
        </p:txBody>
      </p:sp>
      <p:sp>
        <p:nvSpPr>
          <p:cNvPr id="42" name="TextBox 42"/>
          <p:cNvSpPr txBox="1"/>
          <p:nvPr/>
        </p:nvSpPr>
        <p:spPr>
          <a:xfrm>
            <a:off x="10732864" y="1641729"/>
            <a:ext cx="6726199" cy="546158"/>
          </a:xfrm>
          <a:prstGeom prst="rect">
            <a:avLst/>
          </a:prstGeom>
        </p:spPr>
        <p:txBody>
          <a:bodyPr lIns="0" tIns="0" rIns="0" bIns="0" rtlCol="0" anchor="t">
            <a:spAutoFit/>
          </a:bodyPr>
          <a:lstStyle/>
          <a:p>
            <a:pPr algn="r">
              <a:lnSpc>
                <a:spcPts val="4043"/>
              </a:lnSpc>
            </a:pPr>
            <a:r>
              <a:rPr lang="en-US" sz="3577" spc="-107" dirty="0" err="1">
                <a:solidFill>
                  <a:srgbClr val="FFFFFF"/>
                </a:solidFill>
                <a:latin typeface="Poppins Bold"/>
              </a:rPr>
              <a:t>TUJUAN</a:t>
            </a:r>
            <a:r>
              <a:rPr lang="en-US" sz="3577" spc="-107" dirty="0">
                <a:solidFill>
                  <a:srgbClr val="FFFFFF"/>
                </a:solidFill>
                <a:latin typeface="Poppins Bold"/>
              </a:rPr>
              <a:t> </a:t>
            </a:r>
            <a:r>
              <a:rPr lang="en-US" sz="3577" spc="-107" dirty="0" err="1">
                <a:solidFill>
                  <a:srgbClr val="FFFFFF"/>
                </a:solidFill>
                <a:latin typeface="Poppins Bold"/>
              </a:rPr>
              <a:t>JANGKA</a:t>
            </a:r>
            <a:r>
              <a:rPr lang="en-US" sz="3577" spc="-107" dirty="0">
                <a:solidFill>
                  <a:srgbClr val="FFFFFF"/>
                </a:solidFill>
                <a:latin typeface="Poppins Bold"/>
              </a:rPr>
              <a:t> </a:t>
            </a:r>
            <a:r>
              <a:rPr lang="en-US" sz="3577" spc="-107" dirty="0" err="1">
                <a:solidFill>
                  <a:srgbClr val="FFFFFF"/>
                </a:solidFill>
                <a:latin typeface="Poppins Bold"/>
              </a:rPr>
              <a:t>PENDEK</a:t>
            </a:r>
            <a:endParaRPr lang="en-US" sz="3577" spc="-107" dirty="0">
              <a:solidFill>
                <a:srgbClr val="FFFFFF"/>
              </a:solidFill>
              <a:latin typeface="Poppins Bold"/>
            </a:endParaRPr>
          </a:p>
        </p:txBody>
      </p:sp>
      <p:sp>
        <p:nvSpPr>
          <p:cNvPr id="43" name="Freeform 43"/>
          <p:cNvSpPr/>
          <p:nvPr/>
        </p:nvSpPr>
        <p:spPr>
          <a:xfrm>
            <a:off x="16558358" y="7961739"/>
            <a:ext cx="796062" cy="796062"/>
          </a:xfrm>
          <a:custGeom>
            <a:avLst/>
            <a:gdLst/>
            <a:ahLst/>
            <a:cxnLst/>
            <a:rect l="l" t="t" r="r" b="b"/>
            <a:pathLst>
              <a:path w="796062" h="796062">
                <a:moveTo>
                  <a:pt x="0" y="0"/>
                </a:moveTo>
                <a:lnTo>
                  <a:pt x="796062" y="0"/>
                </a:lnTo>
                <a:lnTo>
                  <a:pt x="796062" y="796062"/>
                </a:lnTo>
                <a:lnTo>
                  <a:pt x="0" y="79606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grpSp>
        <p:nvGrpSpPr>
          <p:cNvPr id="44" name="Group 44"/>
          <p:cNvGrpSpPr/>
          <p:nvPr/>
        </p:nvGrpSpPr>
        <p:grpSpPr>
          <a:xfrm>
            <a:off x="6983212" y="7406655"/>
            <a:ext cx="10475851" cy="2505710"/>
            <a:chOff x="0" y="0"/>
            <a:chExt cx="13967801" cy="3340947"/>
          </a:xfrm>
        </p:grpSpPr>
        <p:sp>
          <p:nvSpPr>
            <p:cNvPr id="45" name="Freeform 45"/>
            <p:cNvSpPr/>
            <p:nvPr/>
          </p:nvSpPr>
          <p:spPr>
            <a:xfrm>
              <a:off x="12627335" y="11456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46" name="Freeform 46"/>
            <p:cNvSpPr/>
            <p:nvPr/>
          </p:nvSpPr>
          <p:spPr>
            <a:xfrm flipH="1">
              <a:off x="12900985" y="38821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ID"/>
            </a:p>
          </p:txBody>
        </p:sp>
        <p:sp>
          <p:nvSpPr>
            <p:cNvPr id="47" name="TextBox 47"/>
            <p:cNvSpPr txBox="1"/>
            <p:nvPr/>
          </p:nvSpPr>
          <p:spPr>
            <a:xfrm>
              <a:off x="0" y="-38100"/>
              <a:ext cx="12627335" cy="3379047"/>
            </a:xfrm>
            <a:prstGeom prst="rect">
              <a:avLst/>
            </a:prstGeom>
          </p:spPr>
          <p:txBody>
            <a:bodyPr lIns="0" tIns="0" rIns="0" bIns="0" rtlCol="0" anchor="t">
              <a:spAutoFit/>
            </a:bodyPr>
            <a:lstStyle/>
            <a:p>
              <a:pPr>
                <a:lnSpc>
                  <a:spcPts val="2859"/>
                </a:lnSpc>
              </a:pPr>
              <a:r>
                <a:rPr lang="en-US" sz="2199" dirty="0" err="1">
                  <a:solidFill>
                    <a:srgbClr val="000000"/>
                  </a:solidFill>
                  <a:latin typeface="Poppins Bold"/>
                </a:rPr>
                <a:t>Sosialisasi</a:t>
              </a:r>
              <a:r>
                <a:rPr lang="en-US" sz="2199" dirty="0">
                  <a:solidFill>
                    <a:srgbClr val="000000"/>
                  </a:solidFill>
                  <a:latin typeface="Poppins Bold"/>
                </a:rPr>
                <a:t> Surat Keputusan </a:t>
              </a:r>
              <a:r>
                <a:rPr lang="en-US" sz="2199" dirty="0" err="1">
                  <a:solidFill>
                    <a:srgbClr val="000000"/>
                  </a:solidFill>
                  <a:latin typeface="Poppins Bold"/>
                </a:rPr>
                <a:t>Gubernur</a:t>
              </a:r>
              <a:r>
                <a:rPr lang="en-US" sz="2199" dirty="0">
                  <a:solidFill>
                    <a:srgbClr val="000000"/>
                  </a:solidFill>
                  <a:latin typeface="Poppins Bold"/>
                </a:rPr>
                <a:t> Maluku Utara </a:t>
              </a:r>
              <a:r>
                <a:rPr lang="en-US" sz="2199" dirty="0" err="1">
                  <a:solidFill>
                    <a:srgbClr val="000000"/>
                  </a:solidFill>
                  <a:latin typeface="Poppins Bold"/>
                </a:rPr>
                <a:t>tentang</a:t>
              </a:r>
              <a:r>
                <a:rPr lang="en-US" sz="2199" dirty="0">
                  <a:solidFill>
                    <a:srgbClr val="000000"/>
                  </a:solidFill>
                  <a:latin typeface="Poppins Bold"/>
                </a:rPr>
                <a:t> forum </a:t>
              </a:r>
              <a:r>
                <a:rPr lang="en-US" sz="2199" dirty="0" err="1">
                  <a:solidFill>
                    <a:srgbClr val="000000"/>
                  </a:solidFill>
                  <a:latin typeface="Poppins Bold"/>
                </a:rPr>
                <a:t>pemangku</a:t>
              </a:r>
              <a:r>
                <a:rPr lang="en-US" sz="2199" dirty="0">
                  <a:solidFill>
                    <a:srgbClr val="000000"/>
                  </a:solidFill>
                  <a:latin typeface="Poppins Bold"/>
                </a:rPr>
                <a:t> </a:t>
              </a:r>
              <a:r>
                <a:rPr lang="en-US" sz="2199" dirty="0" err="1">
                  <a:solidFill>
                    <a:srgbClr val="000000"/>
                  </a:solidFill>
                  <a:latin typeface="Poppins Bold"/>
                </a:rPr>
                <a:t>kepentingan</a:t>
              </a:r>
              <a:r>
                <a:rPr lang="en-US" sz="2199" dirty="0">
                  <a:solidFill>
                    <a:srgbClr val="000000"/>
                  </a:solidFill>
                  <a:latin typeface="Poppins Bold"/>
                </a:rPr>
                <a:t> PPM dan </a:t>
              </a:r>
              <a:r>
                <a:rPr lang="en-US" sz="2199" dirty="0" err="1">
                  <a:solidFill>
                    <a:srgbClr val="000000"/>
                  </a:solidFill>
                  <a:latin typeface="Poppins Bold"/>
                </a:rPr>
                <a:t>sekaligus</a:t>
              </a:r>
              <a:r>
                <a:rPr lang="en-US" sz="2199" dirty="0">
                  <a:solidFill>
                    <a:srgbClr val="000000"/>
                  </a:solidFill>
                  <a:latin typeface="Poppins Bold"/>
                </a:rPr>
                <a:t> </a:t>
              </a:r>
              <a:r>
                <a:rPr lang="en-US" sz="2199" dirty="0" err="1">
                  <a:solidFill>
                    <a:srgbClr val="000000"/>
                  </a:solidFill>
                  <a:latin typeface="Poppins Bold"/>
                </a:rPr>
                <a:t>pelatihan</a:t>
              </a:r>
              <a:r>
                <a:rPr lang="en-US" sz="2199" dirty="0">
                  <a:solidFill>
                    <a:srgbClr val="000000"/>
                  </a:solidFill>
                  <a:latin typeface="Poppins Bold"/>
                </a:rPr>
                <a:t> </a:t>
              </a:r>
              <a:r>
                <a:rPr lang="en-US" sz="2199" dirty="0" err="1">
                  <a:solidFill>
                    <a:srgbClr val="000000"/>
                  </a:solidFill>
                  <a:latin typeface="Poppins Bold"/>
                </a:rPr>
                <a:t>teknis</a:t>
              </a:r>
              <a:r>
                <a:rPr lang="en-US" sz="2199" dirty="0">
                  <a:solidFill>
                    <a:srgbClr val="000000"/>
                  </a:solidFill>
                  <a:latin typeface="Poppins Bold"/>
                </a:rPr>
                <a:t> </a:t>
              </a:r>
              <a:r>
                <a:rPr lang="en-US" sz="2199" dirty="0" err="1">
                  <a:solidFill>
                    <a:srgbClr val="000000"/>
                  </a:solidFill>
                  <a:latin typeface="Poppins Bold"/>
                </a:rPr>
                <a:t>pengenalan</a:t>
              </a:r>
              <a:r>
                <a:rPr lang="en-US" sz="2199" dirty="0">
                  <a:solidFill>
                    <a:srgbClr val="000000"/>
                  </a:solidFill>
                  <a:latin typeface="Poppins Bold"/>
                </a:rPr>
                <a:t> </a:t>
              </a:r>
              <a:r>
                <a:rPr lang="en-US" sz="2199" dirty="0" err="1">
                  <a:solidFill>
                    <a:srgbClr val="000000"/>
                  </a:solidFill>
                  <a:latin typeface="Poppins Bold"/>
                </a:rPr>
                <a:t>aplikasi</a:t>
              </a:r>
              <a:r>
                <a:rPr lang="en-US" sz="2199" dirty="0">
                  <a:solidFill>
                    <a:srgbClr val="000000"/>
                  </a:solidFill>
                  <a:latin typeface="Poppins Bold"/>
                </a:rPr>
                <a:t> </a:t>
              </a:r>
              <a:r>
                <a:rPr lang="en-US" sz="2199" dirty="0" err="1">
                  <a:solidFill>
                    <a:srgbClr val="000000"/>
                  </a:solidFill>
                  <a:latin typeface="Poppins Bold"/>
                </a:rPr>
                <a:t>Sistem</a:t>
              </a:r>
              <a:r>
                <a:rPr lang="en-US" sz="2199" dirty="0">
                  <a:solidFill>
                    <a:srgbClr val="000000"/>
                  </a:solidFill>
                  <a:latin typeface="Poppins Bold"/>
                </a:rPr>
                <a:t> </a:t>
              </a:r>
              <a:r>
                <a:rPr lang="en-US" sz="2199" dirty="0" err="1">
                  <a:solidFill>
                    <a:srgbClr val="000000"/>
                  </a:solidFill>
                  <a:latin typeface="Poppins Bold"/>
                </a:rPr>
                <a:t>Informasi</a:t>
              </a:r>
              <a:r>
                <a:rPr lang="en-US" sz="2199" dirty="0">
                  <a:solidFill>
                    <a:srgbClr val="000000"/>
                  </a:solidFill>
                  <a:latin typeface="Poppins Bold"/>
                </a:rPr>
                <a:t> </a:t>
              </a:r>
              <a:r>
                <a:rPr lang="en-US" sz="2199" dirty="0" err="1">
                  <a:solidFill>
                    <a:srgbClr val="000000"/>
                  </a:solidFill>
                  <a:latin typeface="Poppins Bold"/>
                </a:rPr>
                <a:t>Pengendalian</a:t>
              </a:r>
              <a:r>
                <a:rPr lang="en-US" sz="2199" dirty="0">
                  <a:solidFill>
                    <a:srgbClr val="000000"/>
                  </a:solidFill>
                  <a:latin typeface="Poppins Bold"/>
                </a:rPr>
                <a:t> dan </a:t>
              </a:r>
              <a:r>
                <a:rPr lang="en-US" sz="2199" dirty="0" err="1">
                  <a:solidFill>
                    <a:srgbClr val="000000"/>
                  </a:solidFill>
                  <a:latin typeface="Poppins Bold"/>
                </a:rPr>
                <a:t>Pemantauan</a:t>
              </a:r>
              <a:r>
                <a:rPr lang="en-US" sz="2199" dirty="0">
                  <a:solidFill>
                    <a:srgbClr val="000000"/>
                  </a:solidFill>
                  <a:latin typeface="Poppins Bold"/>
                </a:rPr>
                <a:t> Program </a:t>
              </a:r>
              <a:r>
                <a:rPr lang="en-US" sz="2199" dirty="0" err="1">
                  <a:solidFill>
                    <a:srgbClr val="000000"/>
                  </a:solidFill>
                  <a:latin typeface="Poppins Bold"/>
                </a:rPr>
                <a:t>Pengembangan</a:t>
              </a:r>
              <a:r>
                <a:rPr lang="en-US" sz="2199" dirty="0">
                  <a:solidFill>
                    <a:srgbClr val="000000"/>
                  </a:solidFill>
                  <a:latin typeface="Poppins Bold"/>
                </a:rPr>
                <a:t> dan </a:t>
              </a:r>
              <a:r>
                <a:rPr lang="en-US" sz="2199" dirty="0" err="1">
                  <a:solidFill>
                    <a:srgbClr val="000000"/>
                  </a:solidFill>
                  <a:latin typeface="Poppins Bold"/>
                </a:rPr>
                <a:t>Pemberdayaan</a:t>
              </a:r>
              <a:r>
                <a:rPr lang="en-US" sz="2199" dirty="0">
                  <a:solidFill>
                    <a:srgbClr val="000000"/>
                  </a:solidFill>
                  <a:latin typeface="Poppins Bold"/>
                </a:rPr>
                <a:t> Masyarakat (</a:t>
              </a:r>
              <a:r>
                <a:rPr lang="en-US" sz="2199" dirty="0" err="1">
                  <a:solidFill>
                    <a:srgbClr val="000000"/>
                  </a:solidFill>
                  <a:latin typeface="Poppins Bold"/>
                </a:rPr>
                <a:t>SIMORE</a:t>
              </a:r>
              <a:r>
                <a:rPr lang="en-US" sz="2199" dirty="0">
                  <a:solidFill>
                    <a:srgbClr val="000000"/>
                  </a:solidFill>
                  <a:latin typeface="Poppins Bold"/>
                </a:rPr>
                <a:t> GAM) pada 3 (</a:t>
              </a:r>
              <a:r>
                <a:rPr lang="en-US" sz="2199" dirty="0" err="1">
                  <a:solidFill>
                    <a:srgbClr val="000000"/>
                  </a:solidFill>
                  <a:latin typeface="Poppins Bold"/>
                </a:rPr>
                <a:t>tiga</a:t>
              </a:r>
              <a:r>
                <a:rPr lang="en-US" sz="2199" dirty="0">
                  <a:solidFill>
                    <a:srgbClr val="000000"/>
                  </a:solidFill>
                  <a:latin typeface="Poppins Bold"/>
                </a:rPr>
                <a:t>) </a:t>
              </a:r>
              <a:r>
                <a:rPr lang="en-US" sz="2199" dirty="0" err="1">
                  <a:solidFill>
                    <a:srgbClr val="000000"/>
                  </a:solidFill>
                  <a:latin typeface="Poppins Bold"/>
                </a:rPr>
                <a:t>Kabupaten</a:t>
              </a:r>
              <a:r>
                <a:rPr lang="en-US" sz="2199" dirty="0">
                  <a:solidFill>
                    <a:srgbClr val="000000"/>
                  </a:solidFill>
                  <a:latin typeface="Poppins Bold"/>
                </a:rPr>
                <a:t> </a:t>
              </a:r>
              <a:r>
                <a:rPr lang="en-US" sz="2199" dirty="0" err="1">
                  <a:solidFill>
                    <a:srgbClr val="000000"/>
                  </a:solidFill>
                  <a:latin typeface="Poppins Bold"/>
                </a:rPr>
                <a:t>yaitu</a:t>
              </a:r>
              <a:r>
                <a:rPr lang="en-US" sz="2199" dirty="0">
                  <a:solidFill>
                    <a:srgbClr val="000000"/>
                  </a:solidFill>
                  <a:latin typeface="Poppins Bold"/>
                </a:rPr>
                <a:t> di </a:t>
              </a:r>
              <a:r>
                <a:rPr lang="en-US" sz="2199" dirty="0" err="1">
                  <a:solidFill>
                    <a:srgbClr val="000000"/>
                  </a:solidFill>
                  <a:latin typeface="Poppins Bold"/>
                </a:rPr>
                <a:t>Kabupaten</a:t>
              </a:r>
              <a:r>
                <a:rPr lang="en-US" sz="2199" dirty="0">
                  <a:solidFill>
                    <a:srgbClr val="000000"/>
                  </a:solidFill>
                  <a:latin typeface="Poppins Bold"/>
                </a:rPr>
                <a:t> Halmahera Tengah, </a:t>
              </a:r>
              <a:r>
                <a:rPr lang="en-US" sz="2199" dirty="0" err="1">
                  <a:solidFill>
                    <a:srgbClr val="000000"/>
                  </a:solidFill>
                  <a:latin typeface="Poppins Bold"/>
                </a:rPr>
                <a:t>Kabupaten</a:t>
              </a:r>
              <a:r>
                <a:rPr lang="en-US" sz="2199" dirty="0">
                  <a:solidFill>
                    <a:srgbClr val="000000"/>
                  </a:solidFill>
                  <a:latin typeface="Poppins Bold"/>
                </a:rPr>
                <a:t> Halmahera Timur dan </a:t>
              </a:r>
              <a:r>
                <a:rPr lang="en-US" sz="2199" dirty="0" err="1">
                  <a:solidFill>
                    <a:srgbClr val="000000"/>
                  </a:solidFill>
                  <a:latin typeface="Poppins Bold"/>
                </a:rPr>
                <a:t>Kabupaten</a:t>
              </a:r>
              <a:r>
                <a:rPr lang="en-US" sz="2199" dirty="0">
                  <a:solidFill>
                    <a:srgbClr val="000000"/>
                  </a:solidFill>
                  <a:latin typeface="Poppins Bold"/>
                </a:rPr>
                <a:t> Halmahera Selatan.</a:t>
              </a:r>
            </a:p>
          </p:txBody>
        </p:sp>
      </p:gr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2000" fill="hold"/>
                                        <p:tgtEl>
                                          <p:spTgt spid="41"/>
                                        </p:tgtEl>
                                        <p:attrNameLst>
                                          <p:attrName>ppt_x</p:attrName>
                                        </p:attrNameLst>
                                      </p:cBhvr>
                                      <p:tavLst>
                                        <p:tav tm="0">
                                          <p:val>
                                            <p:strVal val="0-#ppt_w/2"/>
                                          </p:val>
                                        </p:tav>
                                        <p:tav tm="100000">
                                          <p:val>
                                            <p:strVal val="#ppt_x"/>
                                          </p:val>
                                        </p:tav>
                                      </p:tavLst>
                                    </p:anim>
                                    <p:anim calcmode="lin" valueType="num">
                                      <p:cBhvr additive="base">
                                        <p:cTn id="8" dur="20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000" fill="hold"/>
                                        <p:tgtEl>
                                          <p:spTgt spid="42"/>
                                        </p:tgtEl>
                                        <p:attrNameLst>
                                          <p:attrName>ppt_x</p:attrName>
                                        </p:attrNameLst>
                                      </p:cBhvr>
                                      <p:tavLst>
                                        <p:tav tm="0">
                                          <p:val>
                                            <p:strVal val="1+#ppt_w/2"/>
                                          </p:val>
                                        </p:tav>
                                        <p:tav tm="100000">
                                          <p:val>
                                            <p:strVal val="#ppt_x"/>
                                          </p:val>
                                        </p:tav>
                                      </p:tavLst>
                                    </p:anim>
                                    <p:anim calcmode="lin" valueType="num">
                                      <p:cBhvr additive="base">
                                        <p:cTn id="13" dur="20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ppt_x</p:attrName>
                                        </p:attrNameLst>
                                      </p:cBhvr>
                                      <p:tavLst>
                                        <p:tav tm="0">
                                          <p:val>
                                            <p:strVal val="#ppt_x"/>
                                          </p:val>
                                        </p:tav>
                                        <p:tav tm="100000">
                                          <p:val>
                                            <p:strVal val="#ppt_x"/>
                                          </p:val>
                                        </p:tav>
                                      </p:tavLst>
                                    </p:anim>
                                    <p:anim calcmode="lin" valueType="num">
                                      <p:cBhvr>
                                        <p:cTn id="19" dur="200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2000"/>
                                        <p:tgtEl>
                                          <p:spTgt spid="30"/>
                                        </p:tgtEl>
                                      </p:cBhvr>
                                    </p:animEffect>
                                  </p:childTnLst>
                                </p:cTn>
                              </p:par>
                            </p:childTnLst>
                          </p:cTn>
                        </p:par>
                        <p:par>
                          <p:cTn id="24" fill="hold">
                            <p:stCondLst>
                              <p:cond delay="8000"/>
                            </p:stCondLst>
                            <p:childTnLst>
                              <p:par>
                                <p:cTn id="25" presetID="42"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2000"/>
                                        <p:tgtEl>
                                          <p:spTgt spid="44"/>
                                        </p:tgtEl>
                                      </p:cBhvr>
                                    </p:animEffect>
                                    <p:anim calcmode="lin" valueType="num">
                                      <p:cBhvr>
                                        <p:cTn id="28" dur="2000" fill="hold"/>
                                        <p:tgtEl>
                                          <p:spTgt spid="44"/>
                                        </p:tgtEl>
                                        <p:attrNameLst>
                                          <p:attrName>ppt_x</p:attrName>
                                        </p:attrNameLst>
                                      </p:cBhvr>
                                      <p:tavLst>
                                        <p:tav tm="0">
                                          <p:val>
                                            <p:strVal val="#ppt_x"/>
                                          </p:val>
                                        </p:tav>
                                        <p:tav tm="100000">
                                          <p:val>
                                            <p:strVal val="#ppt_x"/>
                                          </p:val>
                                        </p:tav>
                                      </p:tavLst>
                                    </p:anim>
                                    <p:anim calcmode="lin" valueType="num">
                                      <p:cBhvr>
                                        <p:cTn id="29" dur="2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259" b="-9259"/>
            </a:stretch>
          </a:blipFill>
        </p:spPr>
        <p:txBody>
          <a:bodyPr/>
          <a:lstStyle/>
          <a:p>
            <a:endParaRPr lang="en-ID"/>
          </a:p>
        </p:txBody>
      </p:sp>
      <p:grpSp>
        <p:nvGrpSpPr>
          <p:cNvPr id="3" name="Group 3"/>
          <p:cNvGrpSpPr/>
          <p:nvPr/>
        </p:nvGrpSpPr>
        <p:grpSpPr>
          <a:xfrm>
            <a:off x="1921946" y="8020901"/>
            <a:ext cx="16791309" cy="2266099"/>
            <a:chOff x="0" y="0"/>
            <a:chExt cx="4422402" cy="596833"/>
          </a:xfrm>
        </p:grpSpPr>
        <p:sp>
          <p:nvSpPr>
            <p:cNvPr id="4" name="Freeform 4"/>
            <p:cNvSpPr/>
            <p:nvPr/>
          </p:nvSpPr>
          <p:spPr>
            <a:xfrm>
              <a:off x="0" y="0"/>
              <a:ext cx="4422403" cy="596833"/>
            </a:xfrm>
            <a:custGeom>
              <a:avLst/>
              <a:gdLst/>
              <a:ahLst/>
              <a:cxnLst/>
              <a:rect l="l" t="t" r="r" b="b"/>
              <a:pathLst>
                <a:path w="4422403" h="596833">
                  <a:moveTo>
                    <a:pt x="23514" y="0"/>
                  </a:moveTo>
                  <a:lnTo>
                    <a:pt x="4398888" y="0"/>
                  </a:lnTo>
                  <a:cubicBezTo>
                    <a:pt x="4411875" y="0"/>
                    <a:pt x="4422403" y="10528"/>
                    <a:pt x="4422403" y="23514"/>
                  </a:cubicBezTo>
                  <a:lnTo>
                    <a:pt x="4422403" y="573318"/>
                  </a:lnTo>
                  <a:cubicBezTo>
                    <a:pt x="4422403" y="586305"/>
                    <a:pt x="4411875" y="596833"/>
                    <a:pt x="4398888" y="596833"/>
                  </a:cubicBezTo>
                  <a:lnTo>
                    <a:pt x="23514" y="596833"/>
                  </a:lnTo>
                  <a:cubicBezTo>
                    <a:pt x="10528" y="596833"/>
                    <a:pt x="0" y="586305"/>
                    <a:pt x="0" y="573318"/>
                  </a:cubicBezTo>
                  <a:lnTo>
                    <a:pt x="0" y="23514"/>
                  </a:lnTo>
                  <a:cubicBezTo>
                    <a:pt x="0" y="10528"/>
                    <a:pt x="10528" y="0"/>
                    <a:pt x="23514" y="0"/>
                  </a:cubicBezTo>
                  <a:close/>
                </a:path>
              </a:pathLst>
            </a:custGeom>
            <a:gradFill rotWithShape="1">
              <a:gsLst>
                <a:gs pos="0">
                  <a:srgbClr val="004AAD">
                    <a:alpha val="71000"/>
                  </a:srgbClr>
                </a:gs>
                <a:gs pos="100000">
                  <a:srgbClr val="CB6CE6">
                    <a:alpha val="71000"/>
                  </a:srgbClr>
                </a:gs>
              </a:gsLst>
              <a:lin ang="0"/>
            </a:gra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1921946" y="5660731"/>
            <a:ext cx="17841074" cy="2360170"/>
            <a:chOff x="0" y="0"/>
            <a:chExt cx="4698884" cy="621608"/>
          </a:xfrm>
        </p:grpSpPr>
        <p:sp>
          <p:nvSpPr>
            <p:cNvPr id="7" name="Freeform 7"/>
            <p:cNvSpPr/>
            <p:nvPr/>
          </p:nvSpPr>
          <p:spPr>
            <a:xfrm>
              <a:off x="0" y="0"/>
              <a:ext cx="4698884" cy="621609"/>
            </a:xfrm>
            <a:custGeom>
              <a:avLst/>
              <a:gdLst/>
              <a:ahLst/>
              <a:cxnLst/>
              <a:rect l="l" t="t" r="r" b="b"/>
              <a:pathLst>
                <a:path w="4698884" h="621609">
                  <a:moveTo>
                    <a:pt x="22131" y="0"/>
                  </a:moveTo>
                  <a:lnTo>
                    <a:pt x="4676753" y="0"/>
                  </a:lnTo>
                  <a:cubicBezTo>
                    <a:pt x="4682622" y="0"/>
                    <a:pt x="4688251" y="2332"/>
                    <a:pt x="4692402" y="6482"/>
                  </a:cubicBezTo>
                  <a:cubicBezTo>
                    <a:pt x="4696552" y="10632"/>
                    <a:pt x="4698884" y="16261"/>
                    <a:pt x="4698884" y="22131"/>
                  </a:cubicBezTo>
                  <a:lnTo>
                    <a:pt x="4698884" y="599478"/>
                  </a:lnTo>
                  <a:cubicBezTo>
                    <a:pt x="4698884" y="611700"/>
                    <a:pt x="4688975" y="621609"/>
                    <a:pt x="4676753" y="621609"/>
                  </a:cubicBezTo>
                  <a:lnTo>
                    <a:pt x="22131" y="621609"/>
                  </a:lnTo>
                  <a:cubicBezTo>
                    <a:pt x="9908" y="621609"/>
                    <a:pt x="0" y="611700"/>
                    <a:pt x="0" y="599478"/>
                  </a:cubicBezTo>
                  <a:lnTo>
                    <a:pt x="0" y="22131"/>
                  </a:lnTo>
                  <a:cubicBezTo>
                    <a:pt x="0" y="9908"/>
                    <a:pt x="9908" y="0"/>
                    <a:pt x="22131" y="0"/>
                  </a:cubicBezTo>
                  <a:close/>
                </a:path>
              </a:pathLst>
            </a:custGeom>
            <a:gradFill rotWithShape="1">
              <a:gsLst>
                <a:gs pos="0">
                  <a:srgbClr val="FFDE59">
                    <a:alpha val="71000"/>
                  </a:srgbClr>
                </a:gs>
                <a:gs pos="100000">
                  <a:srgbClr val="FF914D">
                    <a:alpha val="71000"/>
                  </a:srgbClr>
                </a:gs>
              </a:gsLst>
              <a:lin ang="0"/>
            </a:gradFill>
          </p:spPr>
          <p:txBody>
            <a:bodyPr/>
            <a:lstStyle/>
            <a:p>
              <a:endParaRPr lang="en-ID"/>
            </a:p>
          </p:txBody>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9" name="Group 9"/>
          <p:cNvGrpSpPr/>
          <p:nvPr/>
        </p:nvGrpSpPr>
        <p:grpSpPr>
          <a:xfrm>
            <a:off x="3266069" y="2774243"/>
            <a:ext cx="16366054" cy="2886488"/>
            <a:chOff x="0" y="0"/>
            <a:chExt cx="4310401" cy="760227"/>
          </a:xfrm>
        </p:grpSpPr>
        <p:sp>
          <p:nvSpPr>
            <p:cNvPr id="10" name="Freeform 10"/>
            <p:cNvSpPr/>
            <p:nvPr/>
          </p:nvSpPr>
          <p:spPr>
            <a:xfrm>
              <a:off x="0" y="0"/>
              <a:ext cx="4310401" cy="760227"/>
            </a:xfrm>
            <a:custGeom>
              <a:avLst/>
              <a:gdLst/>
              <a:ahLst/>
              <a:cxnLst/>
              <a:rect l="l" t="t" r="r" b="b"/>
              <a:pathLst>
                <a:path w="4310401" h="760227">
                  <a:moveTo>
                    <a:pt x="24125" y="0"/>
                  </a:moveTo>
                  <a:lnTo>
                    <a:pt x="4286276" y="0"/>
                  </a:lnTo>
                  <a:cubicBezTo>
                    <a:pt x="4292674" y="0"/>
                    <a:pt x="4298811" y="2542"/>
                    <a:pt x="4303335" y="7066"/>
                  </a:cubicBezTo>
                  <a:cubicBezTo>
                    <a:pt x="4307860" y="11591"/>
                    <a:pt x="4310401" y="17727"/>
                    <a:pt x="4310401" y="24125"/>
                  </a:cubicBezTo>
                  <a:lnTo>
                    <a:pt x="4310401" y="736102"/>
                  </a:lnTo>
                  <a:cubicBezTo>
                    <a:pt x="4310401" y="742500"/>
                    <a:pt x="4307860" y="748637"/>
                    <a:pt x="4303335" y="753161"/>
                  </a:cubicBezTo>
                  <a:cubicBezTo>
                    <a:pt x="4298811" y="757686"/>
                    <a:pt x="4292674" y="760227"/>
                    <a:pt x="4286276" y="760227"/>
                  </a:cubicBezTo>
                  <a:lnTo>
                    <a:pt x="24125" y="760227"/>
                  </a:lnTo>
                  <a:cubicBezTo>
                    <a:pt x="17727" y="760227"/>
                    <a:pt x="11591" y="757686"/>
                    <a:pt x="7066" y="753161"/>
                  </a:cubicBezTo>
                  <a:cubicBezTo>
                    <a:pt x="2542" y="748637"/>
                    <a:pt x="0" y="742500"/>
                    <a:pt x="0" y="736102"/>
                  </a:cubicBezTo>
                  <a:lnTo>
                    <a:pt x="0" y="24125"/>
                  </a:lnTo>
                  <a:cubicBezTo>
                    <a:pt x="0" y="17727"/>
                    <a:pt x="2542" y="11591"/>
                    <a:pt x="7066" y="7066"/>
                  </a:cubicBezTo>
                  <a:cubicBezTo>
                    <a:pt x="11591" y="2542"/>
                    <a:pt x="17727" y="0"/>
                    <a:pt x="24125" y="0"/>
                  </a:cubicBezTo>
                  <a:close/>
                </a:path>
              </a:pathLst>
            </a:custGeom>
            <a:gradFill rotWithShape="1">
              <a:gsLst>
                <a:gs pos="0">
                  <a:srgbClr val="8C52FF">
                    <a:alpha val="46000"/>
                  </a:srgbClr>
                </a:gs>
                <a:gs pos="100000">
                  <a:srgbClr val="00BF63">
                    <a:alpha val="46000"/>
                  </a:srgbClr>
                </a:gs>
              </a:gsLst>
              <a:lin ang="0"/>
            </a:gradFill>
          </p:spPr>
          <p:txBody>
            <a:bodyPr/>
            <a:lstStyle/>
            <a:p>
              <a:endParaRPr lang="en-ID"/>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2" name="Freeform 12"/>
          <p:cNvSpPr/>
          <p:nvPr/>
        </p:nvSpPr>
        <p:spPr>
          <a:xfrm>
            <a:off x="321928" y="1887037"/>
            <a:ext cx="6384344" cy="6384344"/>
          </a:xfrm>
          <a:custGeom>
            <a:avLst/>
            <a:gdLst/>
            <a:ahLst/>
            <a:cxnLst/>
            <a:rect l="l" t="t" r="r" b="b"/>
            <a:pathLst>
              <a:path w="6384344" h="6384344">
                <a:moveTo>
                  <a:pt x="0" y="0"/>
                </a:moveTo>
                <a:lnTo>
                  <a:pt x="6384344" y="0"/>
                </a:lnTo>
                <a:lnTo>
                  <a:pt x="6384344" y="6384344"/>
                </a:lnTo>
                <a:lnTo>
                  <a:pt x="0" y="6384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3" name="Freeform 13"/>
          <p:cNvSpPr/>
          <p:nvPr/>
        </p:nvSpPr>
        <p:spPr>
          <a:xfrm rot="7901713" flipH="1">
            <a:off x="227006" y="600783"/>
            <a:ext cx="8385353" cy="2637575"/>
          </a:xfrm>
          <a:custGeom>
            <a:avLst/>
            <a:gdLst/>
            <a:ahLst/>
            <a:cxnLst/>
            <a:rect l="l" t="t" r="r" b="b"/>
            <a:pathLst>
              <a:path w="8385353" h="2637575">
                <a:moveTo>
                  <a:pt x="8385353" y="0"/>
                </a:moveTo>
                <a:lnTo>
                  <a:pt x="0" y="0"/>
                </a:lnTo>
                <a:lnTo>
                  <a:pt x="0" y="2637575"/>
                </a:lnTo>
                <a:lnTo>
                  <a:pt x="8385353" y="2637575"/>
                </a:lnTo>
                <a:lnTo>
                  <a:pt x="83853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4" name="Freeform 14"/>
          <p:cNvSpPr/>
          <p:nvPr/>
        </p:nvSpPr>
        <p:spPr>
          <a:xfrm rot="7901713">
            <a:off x="-1176914" y="6971832"/>
            <a:ext cx="7696237" cy="2420816"/>
          </a:xfrm>
          <a:custGeom>
            <a:avLst/>
            <a:gdLst/>
            <a:ahLst/>
            <a:cxnLst/>
            <a:rect l="l" t="t" r="r" b="b"/>
            <a:pathLst>
              <a:path w="7696237" h="2420816">
                <a:moveTo>
                  <a:pt x="0" y="0"/>
                </a:moveTo>
                <a:lnTo>
                  <a:pt x="7696238" y="0"/>
                </a:lnTo>
                <a:lnTo>
                  <a:pt x="7696238" y="2420817"/>
                </a:lnTo>
                <a:lnTo>
                  <a:pt x="0" y="2420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5" name="Freeform 15"/>
          <p:cNvSpPr/>
          <p:nvPr/>
        </p:nvSpPr>
        <p:spPr>
          <a:xfrm rot="7885646">
            <a:off x="4317686" y="1070294"/>
            <a:ext cx="4716658" cy="704079"/>
          </a:xfrm>
          <a:custGeom>
            <a:avLst/>
            <a:gdLst/>
            <a:ahLst/>
            <a:cxnLst/>
            <a:rect l="l" t="t" r="r" b="b"/>
            <a:pathLst>
              <a:path w="4716658" h="704079">
                <a:moveTo>
                  <a:pt x="0" y="0"/>
                </a:moveTo>
                <a:lnTo>
                  <a:pt x="4716658" y="0"/>
                </a:lnTo>
                <a:lnTo>
                  <a:pt x="4716658" y="704078"/>
                </a:lnTo>
                <a:lnTo>
                  <a:pt x="0" y="704078"/>
                </a:lnTo>
                <a:lnTo>
                  <a:pt x="0" y="0"/>
                </a:lnTo>
                <a:close/>
              </a:path>
            </a:pathLst>
          </a:custGeom>
          <a:blipFill>
            <a:blip r:embed="rId9">
              <a:extLst>
                <a:ext uri="{96DAC541-7B7A-43D3-8B79-37D633B846F1}">
                  <asvg:svgBlip xmlns:asvg="http://schemas.microsoft.com/office/drawing/2016/SVG/main" r:embed="rId10"/>
                </a:ext>
              </a:extLst>
            </a:blip>
            <a:stretch>
              <a:fillRect t="-42143" b="-68571"/>
            </a:stretch>
          </a:blipFill>
        </p:spPr>
        <p:txBody>
          <a:bodyPr/>
          <a:lstStyle/>
          <a:p>
            <a:endParaRPr lang="en-ID"/>
          </a:p>
        </p:txBody>
      </p:sp>
      <p:sp>
        <p:nvSpPr>
          <p:cNvPr id="16" name="Freeform 16"/>
          <p:cNvSpPr/>
          <p:nvPr/>
        </p:nvSpPr>
        <p:spPr>
          <a:xfrm rot="7885646" flipH="1">
            <a:off x="-1370221" y="7366519"/>
            <a:ext cx="4302370" cy="642236"/>
          </a:xfrm>
          <a:custGeom>
            <a:avLst/>
            <a:gdLst/>
            <a:ahLst/>
            <a:cxnLst/>
            <a:rect l="l" t="t" r="r" b="b"/>
            <a:pathLst>
              <a:path w="4302370" h="642236">
                <a:moveTo>
                  <a:pt x="4302370" y="0"/>
                </a:moveTo>
                <a:lnTo>
                  <a:pt x="0" y="0"/>
                </a:lnTo>
                <a:lnTo>
                  <a:pt x="0" y="642236"/>
                </a:lnTo>
                <a:lnTo>
                  <a:pt x="4302370" y="642236"/>
                </a:lnTo>
                <a:lnTo>
                  <a:pt x="4302370"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17" name="Freeform 17"/>
          <p:cNvSpPr/>
          <p:nvPr/>
        </p:nvSpPr>
        <p:spPr>
          <a:xfrm>
            <a:off x="499101" y="1990903"/>
            <a:ext cx="6029997" cy="6029997"/>
          </a:xfrm>
          <a:custGeom>
            <a:avLst/>
            <a:gdLst/>
            <a:ahLst/>
            <a:cxnLst/>
            <a:rect l="l" t="t" r="r" b="b"/>
            <a:pathLst>
              <a:path w="6029997" h="6029997">
                <a:moveTo>
                  <a:pt x="0" y="0"/>
                </a:moveTo>
                <a:lnTo>
                  <a:pt x="6029998" y="0"/>
                </a:lnTo>
                <a:lnTo>
                  <a:pt x="6029998" y="6029998"/>
                </a:lnTo>
                <a:lnTo>
                  <a:pt x="0" y="60299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8" name="Freeform 18"/>
          <p:cNvSpPr/>
          <p:nvPr/>
        </p:nvSpPr>
        <p:spPr>
          <a:xfrm>
            <a:off x="832365" y="2324167"/>
            <a:ext cx="5363470" cy="5363470"/>
          </a:xfrm>
          <a:custGeom>
            <a:avLst/>
            <a:gdLst/>
            <a:ahLst/>
            <a:cxnLst/>
            <a:rect l="l" t="t" r="r" b="b"/>
            <a:pathLst>
              <a:path w="5363470" h="5363470">
                <a:moveTo>
                  <a:pt x="0" y="0"/>
                </a:moveTo>
                <a:lnTo>
                  <a:pt x="5363470" y="0"/>
                </a:lnTo>
                <a:lnTo>
                  <a:pt x="5363470" y="5363470"/>
                </a:lnTo>
                <a:lnTo>
                  <a:pt x="0" y="53634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19" name="Freeform 19"/>
          <p:cNvSpPr/>
          <p:nvPr/>
        </p:nvSpPr>
        <p:spPr>
          <a:xfrm>
            <a:off x="646118" y="1874092"/>
            <a:ext cx="900151" cy="900151"/>
          </a:xfrm>
          <a:custGeom>
            <a:avLst/>
            <a:gdLst/>
            <a:ahLst/>
            <a:cxnLst/>
            <a:rect l="l" t="t" r="r" b="b"/>
            <a:pathLst>
              <a:path w="900151" h="900151">
                <a:moveTo>
                  <a:pt x="0" y="0"/>
                </a:moveTo>
                <a:lnTo>
                  <a:pt x="900151" y="0"/>
                </a:lnTo>
                <a:lnTo>
                  <a:pt x="900151" y="900151"/>
                </a:lnTo>
                <a:lnTo>
                  <a:pt x="0" y="900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0" name="Freeform 20"/>
          <p:cNvSpPr/>
          <p:nvPr/>
        </p:nvSpPr>
        <p:spPr>
          <a:xfrm>
            <a:off x="5525427" y="6417743"/>
            <a:ext cx="788887" cy="788887"/>
          </a:xfrm>
          <a:custGeom>
            <a:avLst/>
            <a:gdLst/>
            <a:ahLst/>
            <a:cxnLst/>
            <a:rect l="l" t="t" r="r" b="b"/>
            <a:pathLst>
              <a:path w="788887" h="788887">
                <a:moveTo>
                  <a:pt x="0" y="0"/>
                </a:moveTo>
                <a:lnTo>
                  <a:pt x="788887" y="0"/>
                </a:lnTo>
                <a:lnTo>
                  <a:pt x="788887" y="788887"/>
                </a:lnTo>
                <a:lnTo>
                  <a:pt x="0" y="7888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grpSp>
        <p:nvGrpSpPr>
          <p:cNvPr id="21" name="Group 21"/>
          <p:cNvGrpSpPr>
            <a:grpSpLocks noChangeAspect="1"/>
          </p:cNvGrpSpPr>
          <p:nvPr/>
        </p:nvGrpSpPr>
        <p:grpSpPr>
          <a:xfrm>
            <a:off x="1015516" y="2507329"/>
            <a:ext cx="4997167" cy="4997147"/>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39650" r="-39650"/>
              </a:stretch>
            </a:blipFill>
          </p:spPr>
          <p:txBody>
            <a:bodyPr/>
            <a:lstStyle/>
            <a:p>
              <a:endParaRPr lang="en-ID"/>
            </a:p>
          </p:txBody>
        </p:sp>
      </p:grpSp>
      <p:grpSp>
        <p:nvGrpSpPr>
          <p:cNvPr id="23" name="Group 23"/>
          <p:cNvGrpSpPr/>
          <p:nvPr/>
        </p:nvGrpSpPr>
        <p:grpSpPr>
          <a:xfrm>
            <a:off x="6983212" y="2993731"/>
            <a:ext cx="10696105" cy="2312670"/>
            <a:chOff x="0" y="0"/>
            <a:chExt cx="14261473" cy="3083560"/>
          </a:xfrm>
        </p:grpSpPr>
        <p:sp>
          <p:nvSpPr>
            <p:cNvPr id="24" name="Freeform 24"/>
            <p:cNvSpPr/>
            <p:nvPr/>
          </p:nvSpPr>
          <p:spPr>
            <a:xfrm>
              <a:off x="12921006" y="573064"/>
              <a:ext cx="1340466" cy="1340466"/>
            </a:xfrm>
            <a:custGeom>
              <a:avLst/>
              <a:gdLst/>
              <a:ahLst/>
              <a:cxnLst/>
              <a:rect l="l" t="t" r="r" b="b"/>
              <a:pathLst>
                <a:path w="1340466" h="1340466">
                  <a:moveTo>
                    <a:pt x="0" y="0"/>
                  </a:moveTo>
                  <a:lnTo>
                    <a:pt x="1340467" y="0"/>
                  </a:lnTo>
                  <a:lnTo>
                    <a:pt x="1340467" y="1340466"/>
                  </a:lnTo>
                  <a:lnTo>
                    <a:pt x="0" y="1340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5" name="Freeform 25"/>
            <p:cNvSpPr/>
            <p:nvPr/>
          </p:nvSpPr>
          <p:spPr>
            <a:xfrm>
              <a:off x="13060531" y="712589"/>
              <a:ext cx="1061416" cy="1061416"/>
            </a:xfrm>
            <a:custGeom>
              <a:avLst/>
              <a:gdLst/>
              <a:ahLst/>
              <a:cxnLst/>
              <a:rect l="l" t="t" r="r" b="b"/>
              <a:pathLst>
                <a:path w="1061416" h="1061416">
                  <a:moveTo>
                    <a:pt x="0" y="0"/>
                  </a:moveTo>
                  <a:lnTo>
                    <a:pt x="1061417" y="0"/>
                  </a:lnTo>
                  <a:lnTo>
                    <a:pt x="1061417"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6" name="Freeform 26"/>
            <p:cNvSpPr/>
            <p:nvPr/>
          </p:nvSpPr>
          <p:spPr>
            <a:xfrm flipH="1">
              <a:off x="13194656" y="846714"/>
              <a:ext cx="793166" cy="793166"/>
            </a:xfrm>
            <a:custGeom>
              <a:avLst/>
              <a:gdLst/>
              <a:ahLst/>
              <a:cxnLst/>
              <a:rect l="l" t="t" r="r" b="b"/>
              <a:pathLst>
                <a:path w="793166" h="793166">
                  <a:moveTo>
                    <a:pt x="793167" y="0"/>
                  </a:moveTo>
                  <a:lnTo>
                    <a:pt x="0" y="0"/>
                  </a:lnTo>
                  <a:lnTo>
                    <a:pt x="0" y="793166"/>
                  </a:lnTo>
                  <a:lnTo>
                    <a:pt x="793167" y="793166"/>
                  </a:lnTo>
                  <a:lnTo>
                    <a:pt x="793167"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sp>
          <p:nvSpPr>
            <p:cNvPr id="27" name="TextBox 27"/>
            <p:cNvSpPr txBox="1"/>
            <p:nvPr/>
          </p:nvSpPr>
          <p:spPr>
            <a:xfrm>
              <a:off x="0" y="-47625"/>
              <a:ext cx="12311406" cy="3131185"/>
            </a:xfrm>
            <a:prstGeom prst="rect">
              <a:avLst/>
            </a:prstGeom>
          </p:spPr>
          <p:txBody>
            <a:bodyPr lIns="0" tIns="0" rIns="0" bIns="0" rtlCol="0" anchor="t">
              <a:spAutoFit/>
            </a:bodyPr>
            <a:lstStyle/>
            <a:p>
              <a:pPr>
                <a:lnSpc>
                  <a:spcPts val="3120"/>
                </a:lnSpc>
              </a:pPr>
              <a:r>
                <a:rPr lang="en-US" sz="2400" dirty="0" err="1">
                  <a:solidFill>
                    <a:srgbClr val="000000"/>
                  </a:solidFill>
                  <a:latin typeface="Poppins Bold"/>
                </a:rPr>
                <a:t>Sosialisasi</a:t>
              </a:r>
              <a:r>
                <a:rPr lang="en-US" sz="2400" dirty="0">
                  <a:solidFill>
                    <a:srgbClr val="000000"/>
                  </a:solidFill>
                  <a:latin typeface="Poppins Bold"/>
                </a:rPr>
                <a:t> Surat Keputusan </a:t>
              </a:r>
              <a:r>
                <a:rPr lang="en-US" sz="2400" dirty="0" err="1">
                  <a:solidFill>
                    <a:srgbClr val="000000"/>
                  </a:solidFill>
                  <a:latin typeface="Poppins Bold"/>
                </a:rPr>
                <a:t>Gubernur</a:t>
              </a:r>
              <a:r>
                <a:rPr lang="en-US" sz="2400" dirty="0">
                  <a:solidFill>
                    <a:srgbClr val="000000"/>
                  </a:solidFill>
                  <a:latin typeface="Poppins Bold"/>
                </a:rPr>
                <a:t> Maluku Utara </a:t>
              </a:r>
              <a:r>
                <a:rPr lang="en-US" sz="2400" dirty="0" err="1">
                  <a:solidFill>
                    <a:srgbClr val="000000"/>
                  </a:solidFill>
                  <a:latin typeface="Poppins Bold"/>
                </a:rPr>
                <a:t>tentang</a:t>
              </a:r>
              <a:r>
                <a:rPr lang="en-US" sz="2400" dirty="0">
                  <a:solidFill>
                    <a:srgbClr val="000000"/>
                  </a:solidFill>
                  <a:latin typeface="Poppins Bold"/>
                </a:rPr>
                <a:t> forum </a:t>
              </a:r>
              <a:r>
                <a:rPr lang="en-US" sz="2400" dirty="0" err="1">
                  <a:solidFill>
                    <a:srgbClr val="000000"/>
                  </a:solidFill>
                  <a:latin typeface="Poppins Bold"/>
                </a:rPr>
                <a:t>pemangku</a:t>
              </a:r>
              <a:r>
                <a:rPr lang="en-US" sz="2400" dirty="0">
                  <a:solidFill>
                    <a:srgbClr val="000000"/>
                  </a:solidFill>
                  <a:latin typeface="Poppins Bold"/>
                </a:rPr>
                <a:t> </a:t>
              </a:r>
              <a:r>
                <a:rPr lang="en-US" sz="2400" dirty="0" err="1">
                  <a:solidFill>
                    <a:srgbClr val="000000"/>
                  </a:solidFill>
                  <a:latin typeface="Poppins Bold"/>
                </a:rPr>
                <a:t>kepentingan</a:t>
              </a:r>
              <a:r>
                <a:rPr lang="en-US" sz="2400" dirty="0">
                  <a:solidFill>
                    <a:srgbClr val="000000"/>
                  </a:solidFill>
                  <a:latin typeface="Poppins Bold"/>
                </a:rPr>
                <a:t> PPM dan </a:t>
              </a:r>
              <a:r>
                <a:rPr lang="en-US" sz="2400" dirty="0" err="1">
                  <a:solidFill>
                    <a:srgbClr val="000000"/>
                  </a:solidFill>
                  <a:latin typeface="Poppins Bold"/>
                </a:rPr>
                <a:t>sekaligus</a:t>
              </a:r>
              <a:r>
                <a:rPr lang="en-US" sz="2400" dirty="0">
                  <a:solidFill>
                    <a:srgbClr val="000000"/>
                  </a:solidFill>
                  <a:latin typeface="Poppins Bold"/>
                </a:rPr>
                <a:t> </a:t>
              </a:r>
              <a:r>
                <a:rPr lang="en-US" sz="2400" dirty="0" err="1">
                  <a:solidFill>
                    <a:srgbClr val="000000"/>
                  </a:solidFill>
                  <a:latin typeface="Poppins Bold"/>
                </a:rPr>
                <a:t>pelatihan</a:t>
              </a:r>
              <a:r>
                <a:rPr lang="en-US" sz="2400" dirty="0">
                  <a:solidFill>
                    <a:srgbClr val="000000"/>
                  </a:solidFill>
                  <a:latin typeface="Poppins Bold"/>
                </a:rPr>
                <a:t> </a:t>
              </a:r>
              <a:r>
                <a:rPr lang="en-US" sz="2400" dirty="0" err="1">
                  <a:solidFill>
                    <a:srgbClr val="000000"/>
                  </a:solidFill>
                  <a:latin typeface="Poppins Bold"/>
                </a:rPr>
                <a:t>teknis</a:t>
              </a:r>
              <a:r>
                <a:rPr lang="en-US" sz="2400" dirty="0">
                  <a:solidFill>
                    <a:srgbClr val="000000"/>
                  </a:solidFill>
                  <a:latin typeface="Poppins Bold"/>
                </a:rPr>
                <a:t> </a:t>
              </a:r>
              <a:r>
                <a:rPr lang="en-US" sz="2400" dirty="0" err="1">
                  <a:solidFill>
                    <a:srgbClr val="000000"/>
                  </a:solidFill>
                  <a:latin typeface="Poppins Bold"/>
                </a:rPr>
                <a:t>pengenalan</a:t>
              </a:r>
              <a:r>
                <a:rPr lang="en-US" sz="2400" dirty="0">
                  <a:solidFill>
                    <a:srgbClr val="000000"/>
                  </a:solidFill>
                  <a:latin typeface="Poppins Bold"/>
                </a:rPr>
                <a:t> </a:t>
              </a:r>
              <a:r>
                <a:rPr lang="en-US" sz="2400" dirty="0" err="1">
                  <a:solidFill>
                    <a:srgbClr val="000000"/>
                  </a:solidFill>
                  <a:latin typeface="Poppins Bold"/>
                </a:rPr>
                <a:t>aplikasi</a:t>
              </a:r>
              <a:r>
                <a:rPr lang="en-US" sz="2400" dirty="0">
                  <a:solidFill>
                    <a:srgbClr val="000000"/>
                  </a:solidFill>
                  <a:latin typeface="Poppins Bold"/>
                </a:rPr>
                <a:t> </a:t>
              </a:r>
              <a:r>
                <a:rPr lang="en-US" sz="2400" dirty="0" err="1">
                  <a:solidFill>
                    <a:srgbClr val="000000"/>
                  </a:solidFill>
                  <a:latin typeface="Poppins Bold"/>
                </a:rPr>
                <a:t>Sistem</a:t>
              </a:r>
              <a:r>
                <a:rPr lang="en-US" sz="2400" dirty="0">
                  <a:solidFill>
                    <a:srgbClr val="000000"/>
                  </a:solidFill>
                  <a:latin typeface="Poppins Bold"/>
                </a:rPr>
                <a:t> </a:t>
              </a:r>
              <a:r>
                <a:rPr lang="en-US" sz="2400" dirty="0" err="1">
                  <a:solidFill>
                    <a:srgbClr val="000000"/>
                  </a:solidFill>
                  <a:latin typeface="Poppins Bold"/>
                </a:rPr>
                <a:t>Informasi</a:t>
              </a:r>
              <a:r>
                <a:rPr lang="en-US" sz="2400" dirty="0">
                  <a:solidFill>
                    <a:srgbClr val="000000"/>
                  </a:solidFill>
                  <a:latin typeface="Poppins Bold"/>
                </a:rPr>
                <a:t> </a:t>
              </a:r>
              <a:r>
                <a:rPr lang="en-US" sz="2400" dirty="0" err="1">
                  <a:solidFill>
                    <a:srgbClr val="000000"/>
                  </a:solidFill>
                  <a:latin typeface="Poppins Bold"/>
                </a:rPr>
                <a:t>Pengendalian</a:t>
              </a:r>
              <a:r>
                <a:rPr lang="en-US" sz="2400" dirty="0">
                  <a:solidFill>
                    <a:srgbClr val="000000"/>
                  </a:solidFill>
                  <a:latin typeface="Poppins Bold"/>
                </a:rPr>
                <a:t> dan </a:t>
              </a:r>
              <a:r>
                <a:rPr lang="en-US" sz="2400" dirty="0" err="1">
                  <a:solidFill>
                    <a:srgbClr val="000000"/>
                  </a:solidFill>
                  <a:latin typeface="Poppins Bold"/>
                </a:rPr>
                <a:t>Pemantauan</a:t>
              </a:r>
              <a:r>
                <a:rPr lang="en-US" sz="2400" dirty="0">
                  <a:solidFill>
                    <a:srgbClr val="000000"/>
                  </a:solidFill>
                  <a:latin typeface="Poppins Bold"/>
                </a:rPr>
                <a:t> Program </a:t>
              </a:r>
              <a:r>
                <a:rPr lang="en-US" sz="2400" dirty="0" err="1">
                  <a:solidFill>
                    <a:srgbClr val="000000"/>
                  </a:solidFill>
                  <a:latin typeface="Poppins Bold"/>
                </a:rPr>
                <a:t>Pengembangan</a:t>
              </a:r>
              <a:r>
                <a:rPr lang="en-US" sz="2400" dirty="0">
                  <a:solidFill>
                    <a:srgbClr val="000000"/>
                  </a:solidFill>
                  <a:latin typeface="Poppins Bold"/>
                </a:rPr>
                <a:t> dan </a:t>
              </a:r>
              <a:r>
                <a:rPr lang="en-US" sz="2400" dirty="0" err="1">
                  <a:solidFill>
                    <a:srgbClr val="000000"/>
                  </a:solidFill>
                  <a:latin typeface="Poppins Bold"/>
                </a:rPr>
                <a:t>Pemberdayaan</a:t>
              </a:r>
              <a:r>
                <a:rPr lang="en-US" sz="2400" dirty="0">
                  <a:solidFill>
                    <a:srgbClr val="000000"/>
                  </a:solidFill>
                  <a:latin typeface="Poppins Bold"/>
                </a:rPr>
                <a:t> Masyarakat (</a:t>
              </a:r>
              <a:r>
                <a:rPr lang="en-US" sz="2400" dirty="0" err="1">
                  <a:solidFill>
                    <a:srgbClr val="000000"/>
                  </a:solidFill>
                  <a:latin typeface="Poppins Bold"/>
                </a:rPr>
                <a:t>SIMORE</a:t>
              </a:r>
              <a:r>
                <a:rPr lang="en-US" sz="2400" dirty="0">
                  <a:solidFill>
                    <a:srgbClr val="000000"/>
                  </a:solidFill>
                  <a:latin typeface="Poppins Bold"/>
                </a:rPr>
                <a:t> GAM) pada 10 (</a:t>
              </a:r>
              <a:r>
                <a:rPr lang="en-US" sz="2400" dirty="0" err="1">
                  <a:solidFill>
                    <a:srgbClr val="000000"/>
                  </a:solidFill>
                  <a:latin typeface="Poppins Bold"/>
                </a:rPr>
                <a:t>Sepuluh</a:t>
              </a:r>
              <a:r>
                <a:rPr lang="en-US" sz="2400" dirty="0">
                  <a:solidFill>
                    <a:srgbClr val="000000"/>
                  </a:solidFill>
                  <a:latin typeface="Poppins Bold"/>
                </a:rPr>
                <a:t>) </a:t>
              </a:r>
              <a:r>
                <a:rPr lang="en-US" sz="2400" dirty="0" err="1">
                  <a:solidFill>
                    <a:srgbClr val="000000"/>
                  </a:solidFill>
                  <a:latin typeface="Poppins Bold"/>
                </a:rPr>
                <a:t>Kabupaten</a:t>
              </a:r>
              <a:r>
                <a:rPr lang="en-US" sz="2400" dirty="0">
                  <a:solidFill>
                    <a:srgbClr val="000000"/>
                  </a:solidFill>
                  <a:latin typeface="Poppins Bold"/>
                </a:rPr>
                <a:t> dan Kota Se-Maluku Utara</a:t>
              </a:r>
            </a:p>
          </p:txBody>
        </p:sp>
      </p:grpSp>
      <p:grpSp>
        <p:nvGrpSpPr>
          <p:cNvPr id="28" name="Group 28"/>
          <p:cNvGrpSpPr/>
          <p:nvPr/>
        </p:nvGrpSpPr>
        <p:grpSpPr>
          <a:xfrm>
            <a:off x="16756625" y="6060781"/>
            <a:ext cx="1005350" cy="1005350"/>
            <a:chOff x="0" y="0"/>
            <a:chExt cx="1340466" cy="1340466"/>
          </a:xfrm>
        </p:grpSpPr>
        <p:sp>
          <p:nvSpPr>
            <p:cNvPr id="29" name="Freeform 29"/>
            <p:cNvSpPr/>
            <p:nvPr/>
          </p:nvSpPr>
          <p:spPr>
            <a:xfrm>
              <a:off x="0"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0" name="Freeform 30"/>
            <p:cNvSpPr/>
            <p:nvPr/>
          </p:nvSpPr>
          <p:spPr>
            <a:xfrm>
              <a:off x="139525"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31" name="Freeform 31"/>
            <p:cNvSpPr/>
            <p:nvPr/>
          </p:nvSpPr>
          <p:spPr>
            <a:xfrm flipH="1">
              <a:off x="273650"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grpSp>
        <p:nvGrpSpPr>
          <p:cNvPr id="32" name="Group 32"/>
          <p:cNvGrpSpPr/>
          <p:nvPr/>
        </p:nvGrpSpPr>
        <p:grpSpPr>
          <a:xfrm>
            <a:off x="10005531" y="317573"/>
            <a:ext cx="9453813" cy="2189756"/>
            <a:chOff x="0" y="0"/>
            <a:chExt cx="2489893" cy="576726"/>
          </a:xfrm>
        </p:grpSpPr>
        <p:sp>
          <p:nvSpPr>
            <p:cNvPr id="33" name="Freeform 33"/>
            <p:cNvSpPr/>
            <p:nvPr/>
          </p:nvSpPr>
          <p:spPr>
            <a:xfrm>
              <a:off x="0" y="0"/>
              <a:ext cx="2489893" cy="576726"/>
            </a:xfrm>
            <a:custGeom>
              <a:avLst/>
              <a:gdLst/>
              <a:ahLst/>
              <a:cxnLst/>
              <a:rect l="l" t="t" r="r" b="b"/>
              <a:pathLst>
                <a:path w="2489893" h="576726">
                  <a:moveTo>
                    <a:pt x="41765" y="0"/>
                  </a:moveTo>
                  <a:lnTo>
                    <a:pt x="2448128" y="0"/>
                  </a:lnTo>
                  <a:cubicBezTo>
                    <a:pt x="2459205" y="0"/>
                    <a:pt x="2469828" y="4400"/>
                    <a:pt x="2477661" y="12233"/>
                  </a:cubicBezTo>
                  <a:cubicBezTo>
                    <a:pt x="2485493" y="20065"/>
                    <a:pt x="2489893" y="30688"/>
                    <a:pt x="2489893" y="41765"/>
                  </a:cubicBezTo>
                  <a:lnTo>
                    <a:pt x="2489893" y="534961"/>
                  </a:lnTo>
                  <a:cubicBezTo>
                    <a:pt x="2489893" y="546038"/>
                    <a:pt x="2485493" y="556661"/>
                    <a:pt x="2477661" y="564493"/>
                  </a:cubicBezTo>
                  <a:cubicBezTo>
                    <a:pt x="2469828" y="572326"/>
                    <a:pt x="2459205" y="576726"/>
                    <a:pt x="2448128" y="576726"/>
                  </a:cubicBezTo>
                  <a:lnTo>
                    <a:pt x="41765" y="576726"/>
                  </a:lnTo>
                  <a:cubicBezTo>
                    <a:pt x="30688" y="576726"/>
                    <a:pt x="20065" y="572326"/>
                    <a:pt x="12233" y="564493"/>
                  </a:cubicBezTo>
                  <a:cubicBezTo>
                    <a:pt x="4400" y="556661"/>
                    <a:pt x="0" y="546038"/>
                    <a:pt x="0" y="534961"/>
                  </a:cubicBezTo>
                  <a:lnTo>
                    <a:pt x="0" y="41765"/>
                  </a:lnTo>
                  <a:cubicBezTo>
                    <a:pt x="0" y="30688"/>
                    <a:pt x="4400" y="20065"/>
                    <a:pt x="12233" y="12233"/>
                  </a:cubicBezTo>
                  <a:cubicBezTo>
                    <a:pt x="20065" y="4400"/>
                    <a:pt x="30688" y="0"/>
                    <a:pt x="41765" y="0"/>
                  </a:cubicBez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sp>
          <p:nvSpPr>
            <p:cNvPr id="34" name="TextBox 34"/>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35" name="AutoShape 35"/>
          <p:cNvSpPr/>
          <p:nvPr/>
        </p:nvSpPr>
        <p:spPr>
          <a:xfrm flipV="1">
            <a:off x="10532034" y="1469958"/>
            <a:ext cx="7071521" cy="0"/>
          </a:xfrm>
          <a:prstGeom prst="line">
            <a:avLst/>
          </a:prstGeom>
          <a:ln w="38100" cap="flat">
            <a:solidFill>
              <a:srgbClr val="FFFFFF"/>
            </a:solidFill>
            <a:prstDash val="solid"/>
            <a:headEnd type="none" w="sm" len="sm"/>
            <a:tailEnd type="none" w="sm" len="sm"/>
          </a:ln>
        </p:spPr>
        <p:txBody>
          <a:bodyPr/>
          <a:lstStyle/>
          <a:p>
            <a:endParaRPr lang="en-ID"/>
          </a:p>
        </p:txBody>
      </p:sp>
      <p:grpSp>
        <p:nvGrpSpPr>
          <p:cNvPr id="36" name="Group 36"/>
          <p:cNvGrpSpPr/>
          <p:nvPr/>
        </p:nvGrpSpPr>
        <p:grpSpPr>
          <a:xfrm>
            <a:off x="16756625" y="8554662"/>
            <a:ext cx="1005350" cy="1005350"/>
            <a:chOff x="0" y="0"/>
            <a:chExt cx="1340466" cy="1340466"/>
          </a:xfrm>
        </p:grpSpPr>
        <p:sp>
          <p:nvSpPr>
            <p:cNvPr id="37" name="Freeform 37"/>
            <p:cNvSpPr/>
            <p:nvPr/>
          </p:nvSpPr>
          <p:spPr>
            <a:xfrm>
              <a:off x="0"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8" name="Freeform 38"/>
            <p:cNvSpPr/>
            <p:nvPr/>
          </p:nvSpPr>
          <p:spPr>
            <a:xfrm>
              <a:off x="139525"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39" name="Freeform 39"/>
            <p:cNvSpPr/>
            <p:nvPr/>
          </p:nvSpPr>
          <p:spPr>
            <a:xfrm flipH="1">
              <a:off x="273650"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pic>
        <p:nvPicPr>
          <p:cNvPr id="40" name="Picture 40"/>
          <p:cNvPicPr>
            <a:picLocks noChangeAspect="1"/>
          </p:cNvPicPr>
          <p:nvPr/>
        </p:nvPicPr>
        <p:blipFill>
          <a:blip r:embed="rId20"/>
          <a:srcRect/>
          <a:stretch>
            <a:fillRect/>
          </a:stretch>
        </p:blipFill>
        <p:spPr>
          <a:xfrm rot="-6662360">
            <a:off x="6410304" y="-19467"/>
            <a:ext cx="3376367" cy="3170849"/>
          </a:xfrm>
          <a:prstGeom prst="rect">
            <a:avLst/>
          </a:prstGeom>
        </p:spPr>
      </p:pic>
      <p:pic>
        <p:nvPicPr>
          <p:cNvPr id="41" name="Picture 41"/>
          <p:cNvPicPr>
            <a:picLocks noChangeAspect="1"/>
          </p:cNvPicPr>
          <p:nvPr/>
        </p:nvPicPr>
        <p:blipFill>
          <a:blip r:embed="rId21"/>
          <a:srcRect/>
          <a:stretch>
            <a:fillRect/>
          </a:stretch>
        </p:blipFill>
        <p:spPr>
          <a:xfrm rot="-8458739">
            <a:off x="770038" y="7553662"/>
            <a:ext cx="1743820" cy="3007350"/>
          </a:xfrm>
          <a:prstGeom prst="rect">
            <a:avLst/>
          </a:prstGeom>
        </p:spPr>
      </p:pic>
      <p:sp>
        <p:nvSpPr>
          <p:cNvPr id="42" name="TextBox 42"/>
          <p:cNvSpPr txBox="1"/>
          <p:nvPr/>
        </p:nvSpPr>
        <p:spPr>
          <a:xfrm>
            <a:off x="9144000" y="561157"/>
            <a:ext cx="8459554" cy="687705"/>
          </a:xfrm>
          <a:prstGeom prst="rect">
            <a:avLst/>
          </a:prstGeom>
        </p:spPr>
        <p:txBody>
          <a:bodyPr lIns="0" tIns="0" rIns="0" bIns="0" rtlCol="0" anchor="t">
            <a:spAutoFit/>
          </a:bodyPr>
          <a:lstStyle/>
          <a:p>
            <a:pPr algn="r">
              <a:lnSpc>
                <a:spcPts val="5084"/>
              </a:lnSpc>
            </a:pPr>
            <a:r>
              <a:rPr lang="en-US" sz="4499" spc="-134" dirty="0" err="1">
                <a:solidFill>
                  <a:srgbClr val="000000"/>
                </a:solidFill>
                <a:latin typeface="Poppins Bold"/>
              </a:rPr>
              <a:t>Tujuan</a:t>
            </a:r>
            <a:r>
              <a:rPr lang="en-US" sz="4499" spc="-134" dirty="0">
                <a:solidFill>
                  <a:srgbClr val="000000"/>
                </a:solidFill>
                <a:latin typeface="Poppins Bold"/>
              </a:rPr>
              <a:t> </a:t>
            </a:r>
            <a:r>
              <a:rPr lang="en-US" sz="4499" spc="-134" dirty="0" err="1">
                <a:solidFill>
                  <a:srgbClr val="000000"/>
                </a:solidFill>
                <a:latin typeface="Poppins Bold"/>
              </a:rPr>
              <a:t>Proyek</a:t>
            </a:r>
            <a:r>
              <a:rPr lang="en-US" sz="4499" spc="-134" dirty="0">
                <a:solidFill>
                  <a:srgbClr val="000000"/>
                </a:solidFill>
                <a:latin typeface="Poppins Bold"/>
              </a:rPr>
              <a:t> </a:t>
            </a:r>
            <a:r>
              <a:rPr lang="en-US" sz="4499" spc="-134" dirty="0" err="1">
                <a:solidFill>
                  <a:srgbClr val="000000"/>
                </a:solidFill>
                <a:latin typeface="Poppins Bold"/>
              </a:rPr>
              <a:t>Perubahan</a:t>
            </a:r>
            <a:endParaRPr lang="en-US" sz="4499" spc="-134" dirty="0">
              <a:solidFill>
                <a:srgbClr val="000000"/>
              </a:solidFill>
              <a:latin typeface="Poppins Bold"/>
            </a:endParaRPr>
          </a:p>
        </p:txBody>
      </p:sp>
      <p:sp>
        <p:nvSpPr>
          <p:cNvPr id="43" name="TextBox 43"/>
          <p:cNvSpPr txBox="1"/>
          <p:nvPr/>
        </p:nvSpPr>
        <p:spPr>
          <a:xfrm>
            <a:off x="10732864" y="1641729"/>
            <a:ext cx="6726199" cy="546158"/>
          </a:xfrm>
          <a:prstGeom prst="rect">
            <a:avLst/>
          </a:prstGeom>
        </p:spPr>
        <p:txBody>
          <a:bodyPr lIns="0" tIns="0" rIns="0" bIns="0" rtlCol="0" anchor="t">
            <a:spAutoFit/>
          </a:bodyPr>
          <a:lstStyle/>
          <a:p>
            <a:pPr algn="r">
              <a:lnSpc>
                <a:spcPts val="4043"/>
              </a:lnSpc>
            </a:pPr>
            <a:r>
              <a:rPr lang="en-US" sz="3577" spc="-107" dirty="0" err="1">
                <a:solidFill>
                  <a:srgbClr val="FFFFFF"/>
                </a:solidFill>
                <a:latin typeface="Poppins Bold"/>
              </a:rPr>
              <a:t>TUJUAN</a:t>
            </a:r>
            <a:r>
              <a:rPr lang="en-US" sz="3577" spc="-107" dirty="0">
                <a:solidFill>
                  <a:srgbClr val="FFFFFF"/>
                </a:solidFill>
                <a:latin typeface="Poppins Bold"/>
              </a:rPr>
              <a:t> </a:t>
            </a:r>
            <a:r>
              <a:rPr lang="en-US" sz="3577" spc="-107" dirty="0" err="1">
                <a:solidFill>
                  <a:srgbClr val="FFFFFF"/>
                </a:solidFill>
                <a:latin typeface="Poppins Bold"/>
              </a:rPr>
              <a:t>JANGKA</a:t>
            </a:r>
            <a:r>
              <a:rPr lang="en-US" sz="3577" spc="-107" dirty="0">
                <a:solidFill>
                  <a:srgbClr val="FFFFFF"/>
                </a:solidFill>
                <a:latin typeface="Poppins Bold"/>
              </a:rPr>
              <a:t> </a:t>
            </a:r>
            <a:r>
              <a:rPr lang="en-US" sz="3577" spc="-107" dirty="0" err="1">
                <a:solidFill>
                  <a:srgbClr val="FFFFFF"/>
                </a:solidFill>
                <a:latin typeface="Poppins Bold"/>
              </a:rPr>
              <a:t>MENEGAH</a:t>
            </a:r>
            <a:endParaRPr lang="en-US" sz="3577" spc="-107" dirty="0">
              <a:solidFill>
                <a:srgbClr val="FFFFFF"/>
              </a:solidFill>
              <a:latin typeface="Poppins Bold"/>
            </a:endParaRPr>
          </a:p>
        </p:txBody>
      </p:sp>
      <p:sp>
        <p:nvSpPr>
          <p:cNvPr id="44" name="TextBox 44"/>
          <p:cNvSpPr txBox="1"/>
          <p:nvPr/>
        </p:nvSpPr>
        <p:spPr>
          <a:xfrm>
            <a:off x="7026084" y="6041731"/>
            <a:ext cx="9233555" cy="1579245"/>
          </a:xfrm>
          <a:prstGeom prst="rect">
            <a:avLst/>
          </a:prstGeom>
        </p:spPr>
        <p:txBody>
          <a:bodyPr lIns="0" tIns="0" rIns="0" bIns="0" rtlCol="0" anchor="t">
            <a:spAutoFit/>
          </a:bodyPr>
          <a:lstStyle/>
          <a:p>
            <a:pPr>
              <a:lnSpc>
                <a:spcPts val="3120"/>
              </a:lnSpc>
            </a:pPr>
            <a:r>
              <a:rPr lang="en-US" sz="2400" dirty="0" err="1">
                <a:solidFill>
                  <a:srgbClr val="000000"/>
                </a:solidFill>
                <a:latin typeface="Poppins Bold"/>
              </a:rPr>
              <a:t>Terwujudnya</a:t>
            </a:r>
            <a:r>
              <a:rPr lang="en-US" sz="2400" dirty="0">
                <a:solidFill>
                  <a:srgbClr val="000000"/>
                </a:solidFill>
                <a:latin typeface="Poppins Bold"/>
              </a:rPr>
              <a:t> </a:t>
            </a:r>
            <a:r>
              <a:rPr lang="en-US" sz="2400" dirty="0" err="1">
                <a:solidFill>
                  <a:srgbClr val="000000"/>
                </a:solidFill>
                <a:latin typeface="Poppins Bold"/>
              </a:rPr>
              <a:t>Sistem</a:t>
            </a:r>
            <a:r>
              <a:rPr lang="en-US" sz="2400" dirty="0">
                <a:solidFill>
                  <a:srgbClr val="000000"/>
                </a:solidFill>
                <a:latin typeface="Poppins Bold"/>
              </a:rPr>
              <a:t> </a:t>
            </a:r>
            <a:r>
              <a:rPr lang="en-US" sz="2400" dirty="0" err="1">
                <a:solidFill>
                  <a:srgbClr val="000000"/>
                </a:solidFill>
                <a:latin typeface="Poppins Bold"/>
              </a:rPr>
              <a:t>Informasi</a:t>
            </a:r>
            <a:r>
              <a:rPr lang="en-US" sz="2400" dirty="0">
                <a:solidFill>
                  <a:srgbClr val="000000"/>
                </a:solidFill>
                <a:latin typeface="Poppins Bold"/>
              </a:rPr>
              <a:t> </a:t>
            </a:r>
            <a:r>
              <a:rPr lang="en-US" sz="2400" dirty="0" err="1">
                <a:solidFill>
                  <a:srgbClr val="000000"/>
                </a:solidFill>
                <a:latin typeface="Poppins Bold"/>
              </a:rPr>
              <a:t>Pengendalian</a:t>
            </a:r>
            <a:r>
              <a:rPr lang="en-US" sz="2400" dirty="0">
                <a:solidFill>
                  <a:srgbClr val="000000"/>
                </a:solidFill>
                <a:latin typeface="Poppins Bold"/>
              </a:rPr>
              <a:t> dan </a:t>
            </a:r>
            <a:r>
              <a:rPr lang="en-US" sz="2400" dirty="0" err="1">
                <a:solidFill>
                  <a:srgbClr val="000000"/>
                </a:solidFill>
                <a:latin typeface="Poppins Bold"/>
              </a:rPr>
              <a:t>Pemantauan</a:t>
            </a:r>
            <a:r>
              <a:rPr lang="en-US" sz="2400" dirty="0">
                <a:solidFill>
                  <a:srgbClr val="000000"/>
                </a:solidFill>
                <a:latin typeface="Poppins Bold"/>
              </a:rPr>
              <a:t> Program </a:t>
            </a:r>
            <a:r>
              <a:rPr lang="en-US" sz="2400" dirty="0" err="1">
                <a:solidFill>
                  <a:srgbClr val="000000"/>
                </a:solidFill>
                <a:latin typeface="Poppins Bold"/>
              </a:rPr>
              <a:t>Pengembangan</a:t>
            </a:r>
            <a:r>
              <a:rPr lang="en-US" sz="2400" dirty="0">
                <a:solidFill>
                  <a:srgbClr val="000000"/>
                </a:solidFill>
                <a:latin typeface="Poppins Bold"/>
              </a:rPr>
              <a:t> dan </a:t>
            </a:r>
            <a:r>
              <a:rPr lang="en-US" sz="2400" dirty="0" err="1">
                <a:solidFill>
                  <a:srgbClr val="000000"/>
                </a:solidFill>
                <a:latin typeface="Poppins Bold"/>
              </a:rPr>
              <a:t>Pemberdayaan</a:t>
            </a:r>
            <a:r>
              <a:rPr lang="en-US" sz="2400" dirty="0">
                <a:solidFill>
                  <a:srgbClr val="000000"/>
                </a:solidFill>
                <a:latin typeface="Poppins Bold"/>
              </a:rPr>
              <a:t> Masyarakat (</a:t>
            </a:r>
            <a:r>
              <a:rPr lang="en-US" sz="2400" dirty="0" err="1">
                <a:solidFill>
                  <a:srgbClr val="000000"/>
                </a:solidFill>
                <a:latin typeface="Poppins Bold"/>
              </a:rPr>
              <a:t>SIMORE</a:t>
            </a:r>
            <a:r>
              <a:rPr lang="en-US" sz="2400" dirty="0">
                <a:solidFill>
                  <a:srgbClr val="000000"/>
                </a:solidFill>
                <a:latin typeface="Poppins Bold"/>
              </a:rPr>
              <a:t> GAM) di 10 (</a:t>
            </a:r>
            <a:r>
              <a:rPr lang="en-US" sz="2400" dirty="0" err="1">
                <a:solidFill>
                  <a:srgbClr val="000000"/>
                </a:solidFill>
                <a:latin typeface="Poppins Bold"/>
              </a:rPr>
              <a:t>sepuluh</a:t>
            </a:r>
            <a:r>
              <a:rPr lang="en-US" sz="2400" dirty="0">
                <a:solidFill>
                  <a:srgbClr val="000000"/>
                </a:solidFill>
                <a:latin typeface="Poppins Bold"/>
              </a:rPr>
              <a:t>) </a:t>
            </a:r>
            <a:r>
              <a:rPr lang="en-US" sz="2400" dirty="0" err="1">
                <a:solidFill>
                  <a:srgbClr val="000000"/>
                </a:solidFill>
                <a:latin typeface="Poppins Bold"/>
              </a:rPr>
              <a:t>Kabupaten</a:t>
            </a:r>
            <a:r>
              <a:rPr lang="en-US" sz="2400" dirty="0">
                <a:solidFill>
                  <a:srgbClr val="000000"/>
                </a:solidFill>
                <a:latin typeface="Poppins Bold"/>
              </a:rPr>
              <a:t>/Kota di </a:t>
            </a:r>
            <a:r>
              <a:rPr lang="en-US" sz="2400" dirty="0" err="1">
                <a:solidFill>
                  <a:srgbClr val="000000"/>
                </a:solidFill>
                <a:latin typeface="Poppins Bold"/>
              </a:rPr>
              <a:t>Provinsi</a:t>
            </a:r>
            <a:r>
              <a:rPr lang="en-US" sz="2400" dirty="0">
                <a:solidFill>
                  <a:srgbClr val="000000"/>
                </a:solidFill>
                <a:latin typeface="Poppins Bold"/>
              </a:rPr>
              <a:t> Maluku Utara</a:t>
            </a:r>
          </a:p>
        </p:txBody>
      </p:sp>
      <p:sp>
        <p:nvSpPr>
          <p:cNvPr id="45" name="TextBox 45"/>
          <p:cNvSpPr txBox="1"/>
          <p:nvPr/>
        </p:nvSpPr>
        <p:spPr>
          <a:xfrm>
            <a:off x="6983212" y="8439165"/>
            <a:ext cx="9233555" cy="1188720"/>
          </a:xfrm>
          <a:prstGeom prst="rect">
            <a:avLst/>
          </a:prstGeom>
        </p:spPr>
        <p:txBody>
          <a:bodyPr lIns="0" tIns="0" rIns="0" bIns="0" rtlCol="0" anchor="t">
            <a:spAutoFit/>
          </a:bodyPr>
          <a:lstStyle/>
          <a:p>
            <a:pPr>
              <a:lnSpc>
                <a:spcPts val="3120"/>
              </a:lnSpc>
            </a:pPr>
            <a:r>
              <a:rPr lang="en-US" sz="2400" dirty="0" err="1">
                <a:solidFill>
                  <a:srgbClr val="000000"/>
                </a:solidFill>
                <a:latin typeface="Poppins Bold"/>
              </a:rPr>
              <a:t>Penyusunan</a:t>
            </a:r>
            <a:r>
              <a:rPr lang="en-US" sz="2400" dirty="0">
                <a:solidFill>
                  <a:srgbClr val="000000"/>
                </a:solidFill>
                <a:latin typeface="Poppins Bold"/>
              </a:rPr>
              <a:t> </a:t>
            </a:r>
            <a:r>
              <a:rPr lang="en-US" sz="2400" dirty="0" err="1">
                <a:solidFill>
                  <a:srgbClr val="000000"/>
                </a:solidFill>
                <a:latin typeface="Poppins Bold"/>
              </a:rPr>
              <a:t>Draf</a:t>
            </a:r>
            <a:r>
              <a:rPr lang="en-US" sz="2400" dirty="0">
                <a:solidFill>
                  <a:srgbClr val="000000"/>
                </a:solidFill>
                <a:latin typeface="Poppins Bold"/>
              </a:rPr>
              <a:t> </a:t>
            </a:r>
            <a:r>
              <a:rPr lang="en-US" sz="2400" dirty="0" err="1">
                <a:solidFill>
                  <a:srgbClr val="000000"/>
                </a:solidFill>
                <a:latin typeface="Poppins Bold"/>
              </a:rPr>
              <a:t>Peraturan</a:t>
            </a:r>
            <a:r>
              <a:rPr lang="en-US" sz="2400" dirty="0">
                <a:solidFill>
                  <a:srgbClr val="000000"/>
                </a:solidFill>
                <a:latin typeface="Poppins Bold"/>
              </a:rPr>
              <a:t> </a:t>
            </a:r>
            <a:r>
              <a:rPr lang="en-US" sz="2400" dirty="0" err="1">
                <a:solidFill>
                  <a:srgbClr val="000000"/>
                </a:solidFill>
                <a:latin typeface="Poppins Bold"/>
              </a:rPr>
              <a:t>Gubernur</a:t>
            </a:r>
            <a:r>
              <a:rPr lang="en-US" sz="2400" dirty="0">
                <a:solidFill>
                  <a:srgbClr val="000000"/>
                </a:solidFill>
                <a:latin typeface="Poppins Bold"/>
              </a:rPr>
              <a:t> </a:t>
            </a:r>
            <a:r>
              <a:rPr lang="en-US" sz="2400" dirty="0" err="1">
                <a:solidFill>
                  <a:srgbClr val="000000"/>
                </a:solidFill>
                <a:latin typeface="Poppins Bold"/>
              </a:rPr>
              <a:t>tentang</a:t>
            </a:r>
            <a:r>
              <a:rPr lang="en-US" sz="2400" dirty="0">
                <a:solidFill>
                  <a:srgbClr val="000000"/>
                </a:solidFill>
                <a:latin typeface="Poppins Bold"/>
              </a:rPr>
              <a:t> </a:t>
            </a:r>
            <a:r>
              <a:rPr lang="en-US" sz="2400" dirty="0" err="1">
                <a:solidFill>
                  <a:srgbClr val="000000"/>
                </a:solidFill>
                <a:latin typeface="Poppins Bold"/>
              </a:rPr>
              <a:t>Cetak</a:t>
            </a:r>
            <a:r>
              <a:rPr lang="en-US" sz="2400" dirty="0">
                <a:solidFill>
                  <a:srgbClr val="000000"/>
                </a:solidFill>
                <a:latin typeface="Poppins Bold"/>
              </a:rPr>
              <a:t> Biru (Blue Print) </a:t>
            </a:r>
            <a:r>
              <a:rPr lang="en-US" sz="2400" dirty="0" err="1">
                <a:solidFill>
                  <a:srgbClr val="000000"/>
                </a:solidFill>
                <a:latin typeface="Poppins Bold"/>
              </a:rPr>
              <a:t>Pembangan</a:t>
            </a:r>
            <a:r>
              <a:rPr lang="en-US" sz="2400" dirty="0">
                <a:solidFill>
                  <a:srgbClr val="000000"/>
                </a:solidFill>
                <a:latin typeface="Poppins Bold"/>
              </a:rPr>
              <a:t> </a:t>
            </a:r>
            <a:r>
              <a:rPr lang="en-US" sz="2400" dirty="0" err="1">
                <a:solidFill>
                  <a:srgbClr val="000000"/>
                </a:solidFill>
                <a:latin typeface="Poppins Bold"/>
              </a:rPr>
              <a:t>Pemberdayaan</a:t>
            </a:r>
            <a:r>
              <a:rPr lang="en-US" sz="2400" dirty="0">
                <a:solidFill>
                  <a:srgbClr val="000000"/>
                </a:solidFill>
                <a:latin typeface="Poppins Bold"/>
              </a:rPr>
              <a:t> Masyarakat pada </a:t>
            </a:r>
            <a:r>
              <a:rPr lang="en-US" sz="2400" dirty="0" err="1">
                <a:solidFill>
                  <a:srgbClr val="000000"/>
                </a:solidFill>
                <a:latin typeface="Poppins Bold"/>
              </a:rPr>
              <a:t>usaha</a:t>
            </a:r>
            <a:r>
              <a:rPr lang="en-US" sz="2400" dirty="0">
                <a:solidFill>
                  <a:srgbClr val="000000"/>
                </a:solidFill>
                <a:latin typeface="Poppins Bold"/>
              </a:rPr>
              <a:t> </a:t>
            </a:r>
            <a:r>
              <a:rPr lang="en-US" sz="2400" dirty="0" err="1">
                <a:solidFill>
                  <a:srgbClr val="000000"/>
                </a:solidFill>
                <a:latin typeface="Poppins Bold"/>
              </a:rPr>
              <a:t>pertambangan</a:t>
            </a:r>
            <a:r>
              <a:rPr lang="en-US" sz="2400" dirty="0">
                <a:solidFill>
                  <a:srgbClr val="000000"/>
                </a:solidFill>
                <a:latin typeface="Poppins Bold"/>
              </a:rPr>
              <a:t> mineral dan </a:t>
            </a:r>
            <a:r>
              <a:rPr lang="en-US" sz="2400" dirty="0" err="1">
                <a:solidFill>
                  <a:srgbClr val="000000"/>
                </a:solidFill>
                <a:latin typeface="Poppins Bold"/>
              </a:rPr>
              <a:t>batubara</a:t>
            </a:r>
            <a:endParaRPr lang="en-US" sz="2400"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anim calcmode="lin" valueType="num">
                                      <p:cBhvr>
                                        <p:cTn id="8" dur="2000" fill="hold"/>
                                        <p:tgtEl>
                                          <p:spTgt spid="42"/>
                                        </p:tgtEl>
                                        <p:attrNameLst>
                                          <p:attrName>ppt_x</p:attrName>
                                        </p:attrNameLst>
                                      </p:cBhvr>
                                      <p:tavLst>
                                        <p:tav tm="0">
                                          <p:val>
                                            <p:strVal val="#ppt_x"/>
                                          </p:val>
                                        </p:tav>
                                        <p:tav tm="100000">
                                          <p:val>
                                            <p:strVal val="#ppt_x"/>
                                          </p:val>
                                        </p:tav>
                                      </p:tavLst>
                                    </p:anim>
                                    <p:anim calcmode="lin" valueType="num">
                                      <p:cBhvr>
                                        <p:cTn id="9" dur="2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anim calcmode="lin" valueType="num">
                                      <p:cBhvr>
                                        <p:cTn id="14" dur="2000" fill="hold"/>
                                        <p:tgtEl>
                                          <p:spTgt spid="43"/>
                                        </p:tgtEl>
                                        <p:attrNameLst>
                                          <p:attrName>ppt_x</p:attrName>
                                        </p:attrNameLst>
                                      </p:cBhvr>
                                      <p:tavLst>
                                        <p:tav tm="0">
                                          <p:val>
                                            <p:strVal val="#ppt_x"/>
                                          </p:val>
                                        </p:tav>
                                        <p:tav tm="100000">
                                          <p:val>
                                            <p:strVal val="#ppt_x"/>
                                          </p:val>
                                        </p:tav>
                                      </p:tavLst>
                                    </p:anim>
                                    <p:anim calcmode="lin" valueType="num">
                                      <p:cBhvr>
                                        <p:cTn id="15" dur="2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7"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anim calcmode="lin" valueType="num">
                                      <p:cBhvr>
                                        <p:cTn id="20" dur="2000" fill="hold"/>
                                        <p:tgtEl>
                                          <p:spTgt spid="23"/>
                                        </p:tgtEl>
                                        <p:attrNameLst>
                                          <p:attrName>ppt_x</p:attrName>
                                        </p:attrNameLst>
                                      </p:cBhvr>
                                      <p:tavLst>
                                        <p:tav tm="0">
                                          <p:val>
                                            <p:strVal val="#ppt_x"/>
                                          </p:val>
                                        </p:tav>
                                        <p:tav tm="100000">
                                          <p:val>
                                            <p:strVal val="#ppt_x"/>
                                          </p:val>
                                        </p:tav>
                                      </p:tavLst>
                                    </p:anim>
                                    <p:anim calcmode="lin" valueType="num">
                                      <p:cBhvr>
                                        <p:cTn id="21" dur="2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2" presetClass="entr" presetSubtype="2"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2000" fill="hold"/>
                                        <p:tgtEl>
                                          <p:spTgt spid="44"/>
                                        </p:tgtEl>
                                        <p:attrNameLst>
                                          <p:attrName>ppt_x</p:attrName>
                                        </p:attrNameLst>
                                      </p:cBhvr>
                                      <p:tavLst>
                                        <p:tav tm="0">
                                          <p:val>
                                            <p:strVal val="1+#ppt_w/2"/>
                                          </p:val>
                                        </p:tav>
                                        <p:tav tm="100000">
                                          <p:val>
                                            <p:strVal val="#ppt_x"/>
                                          </p:val>
                                        </p:tav>
                                      </p:tavLst>
                                    </p:anim>
                                    <p:anim calcmode="lin" valueType="num">
                                      <p:cBhvr additive="base">
                                        <p:cTn id="26" dur="2000" fill="hold"/>
                                        <p:tgtEl>
                                          <p:spTgt spid="44"/>
                                        </p:tgtEl>
                                        <p:attrNameLst>
                                          <p:attrName>ppt_y</p:attrName>
                                        </p:attrNameLst>
                                      </p:cBhvr>
                                      <p:tavLst>
                                        <p:tav tm="0">
                                          <p:val>
                                            <p:strVal val="#ppt_y"/>
                                          </p:val>
                                        </p:tav>
                                        <p:tav tm="100000">
                                          <p:val>
                                            <p:strVal val="#ppt_y"/>
                                          </p:val>
                                        </p:tav>
                                      </p:tavLst>
                                    </p:anim>
                                  </p:childTnLst>
                                </p:cTn>
                              </p:par>
                            </p:childTnLst>
                          </p:cTn>
                        </p:par>
                        <p:par>
                          <p:cTn id="27" fill="hold">
                            <p:stCondLst>
                              <p:cond delay="8000"/>
                            </p:stCondLst>
                            <p:childTnLst>
                              <p:par>
                                <p:cTn id="28" presetID="2" presetClass="entr" presetSubtype="4"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2000" fill="hold"/>
                                        <p:tgtEl>
                                          <p:spTgt spid="45"/>
                                        </p:tgtEl>
                                        <p:attrNameLst>
                                          <p:attrName>ppt_x</p:attrName>
                                        </p:attrNameLst>
                                      </p:cBhvr>
                                      <p:tavLst>
                                        <p:tav tm="0">
                                          <p:val>
                                            <p:strVal val="#ppt_x"/>
                                          </p:val>
                                        </p:tav>
                                        <p:tav tm="100000">
                                          <p:val>
                                            <p:strVal val="#ppt_x"/>
                                          </p:val>
                                        </p:tav>
                                      </p:tavLst>
                                    </p:anim>
                                    <p:anim calcmode="lin" valueType="num">
                                      <p:cBhvr additive="base">
                                        <p:cTn id="31" dur="2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98" b="-7198"/>
            </a:stretch>
          </a:blipFill>
        </p:spPr>
        <p:txBody>
          <a:bodyPr/>
          <a:lstStyle/>
          <a:p>
            <a:endParaRPr lang="en-ID"/>
          </a:p>
        </p:txBody>
      </p:sp>
      <p:grpSp>
        <p:nvGrpSpPr>
          <p:cNvPr id="3" name="Group 3"/>
          <p:cNvGrpSpPr/>
          <p:nvPr/>
        </p:nvGrpSpPr>
        <p:grpSpPr>
          <a:xfrm>
            <a:off x="1921946" y="2907379"/>
            <a:ext cx="17841074" cy="7379621"/>
            <a:chOff x="0" y="0"/>
            <a:chExt cx="23788099" cy="9839495"/>
          </a:xfrm>
        </p:grpSpPr>
        <p:grpSp>
          <p:nvGrpSpPr>
            <p:cNvPr id="4" name="Group 4"/>
            <p:cNvGrpSpPr/>
            <p:nvPr/>
          </p:nvGrpSpPr>
          <p:grpSpPr>
            <a:xfrm>
              <a:off x="362131" y="6805478"/>
              <a:ext cx="21459274" cy="3034017"/>
              <a:chOff x="0" y="0"/>
              <a:chExt cx="4238869" cy="599312"/>
            </a:xfrm>
          </p:grpSpPr>
          <p:sp>
            <p:nvSpPr>
              <p:cNvPr id="5" name="Freeform 5"/>
              <p:cNvSpPr/>
              <p:nvPr/>
            </p:nvSpPr>
            <p:spPr>
              <a:xfrm>
                <a:off x="0" y="0"/>
                <a:ext cx="4238869" cy="599312"/>
              </a:xfrm>
              <a:custGeom>
                <a:avLst/>
                <a:gdLst/>
                <a:ahLst/>
                <a:cxnLst/>
                <a:rect l="l" t="t" r="r" b="b"/>
                <a:pathLst>
                  <a:path w="4238869" h="599312">
                    <a:moveTo>
                      <a:pt x="24533" y="0"/>
                    </a:moveTo>
                    <a:lnTo>
                      <a:pt x="4214337" y="0"/>
                    </a:lnTo>
                    <a:cubicBezTo>
                      <a:pt x="4227886" y="0"/>
                      <a:pt x="4238869" y="10984"/>
                      <a:pt x="4238869" y="24533"/>
                    </a:cubicBezTo>
                    <a:lnTo>
                      <a:pt x="4238869" y="574779"/>
                    </a:lnTo>
                    <a:cubicBezTo>
                      <a:pt x="4238869" y="581286"/>
                      <a:pt x="4236284" y="587526"/>
                      <a:pt x="4231684" y="592127"/>
                    </a:cubicBezTo>
                    <a:cubicBezTo>
                      <a:pt x="4227083" y="596727"/>
                      <a:pt x="4220843" y="599312"/>
                      <a:pt x="4214337" y="599312"/>
                    </a:cubicBezTo>
                    <a:lnTo>
                      <a:pt x="24533" y="599312"/>
                    </a:lnTo>
                    <a:cubicBezTo>
                      <a:pt x="18026" y="599312"/>
                      <a:pt x="11786" y="596727"/>
                      <a:pt x="7185" y="592127"/>
                    </a:cubicBezTo>
                    <a:cubicBezTo>
                      <a:pt x="2585" y="587526"/>
                      <a:pt x="0" y="581286"/>
                      <a:pt x="0" y="574779"/>
                    </a:cubicBezTo>
                    <a:lnTo>
                      <a:pt x="0" y="24533"/>
                    </a:lnTo>
                    <a:cubicBezTo>
                      <a:pt x="0" y="18026"/>
                      <a:pt x="2585" y="11786"/>
                      <a:pt x="7185" y="7185"/>
                    </a:cubicBezTo>
                    <a:cubicBezTo>
                      <a:pt x="11786" y="2585"/>
                      <a:pt x="18026" y="0"/>
                      <a:pt x="24533" y="0"/>
                    </a:cubicBezTo>
                    <a:close/>
                  </a:path>
                </a:pathLst>
              </a:custGeom>
              <a:gradFill rotWithShape="1">
                <a:gsLst>
                  <a:gs pos="0">
                    <a:srgbClr val="FF5757">
                      <a:alpha val="71000"/>
                    </a:srgbClr>
                  </a:gs>
                  <a:gs pos="100000">
                    <a:srgbClr val="8C52FF">
                      <a:alpha val="71000"/>
                    </a:srgbClr>
                  </a:gs>
                </a:gsLst>
                <a:lin ang="0"/>
              </a:gradFill>
            </p:spPr>
            <p:txBody>
              <a:bodyPr/>
              <a:lstStyle/>
              <a:p>
                <a:endParaRPr lang="en-ID"/>
              </a:p>
            </p:txBody>
          </p:sp>
          <p:sp>
            <p:nvSpPr>
              <p:cNvPr id="6" name="TextBox 6"/>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7" name="Group 7"/>
            <p:cNvGrpSpPr/>
            <p:nvPr/>
          </p:nvGrpSpPr>
          <p:grpSpPr>
            <a:xfrm>
              <a:off x="0" y="3662724"/>
              <a:ext cx="23788099" cy="3155305"/>
              <a:chOff x="0" y="0"/>
              <a:chExt cx="4698884" cy="623270"/>
            </a:xfrm>
          </p:grpSpPr>
          <p:sp>
            <p:nvSpPr>
              <p:cNvPr id="8" name="Freeform 8"/>
              <p:cNvSpPr/>
              <p:nvPr/>
            </p:nvSpPr>
            <p:spPr>
              <a:xfrm>
                <a:off x="0" y="0"/>
                <a:ext cx="4698884" cy="623270"/>
              </a:xfrm>
              <a:custGeom>
                <a:avLst/>
                <a:gdLst/>
                <a:ahLst/>
                <a:cxnLst/>
                <a:rect l="l" t="t" r="r" b="b"/>
                <a:pathLst>
                  <a:path w="4698884" h="623270">
                    <a:moveTo>
                      <a:pt x="22131" y="0"/>
                    </a:moveTo>
                    <a:lnTo>
                      <a:pt x="4676753" y="0"/>
                    </a:lnTo>
                    <a:cubicBezTo>
                      <a:pt x="4682622" y="0"/>
                      <a:pt x="4688251" y="2332"/>
                      <a:pt x="4692402" y="6482"/>
                    </a:cubicBezTo>
                    <a:cubicBezTo>
                      <a:pt x="4696552" y="10632"/>
                      <a:pt x="4698884" y="16261"/>
                      <a:pt x="4698884" y="22131"/>
                    </a:cubicBezTo>
                    <a:lnTo>
                      <a:pt x="4698884" y="601139"/>
                    </a:lnTo>
                    <a:cubicBezTo>
                      <a:pt x="4698884" y="613362"/>
                      <a:pt x="4688975" y="623270"/>
                      <a:pt x="4676753" y="623270"/>
                    </a:cubicBezTo>
                    <a:lnTo>
                      <a:pt x="22131" y="623270"/>
                    </a:lnTo>
                    <a:cubicBezTo>
                      <a:pt x="9908" y="623270"/>
                      <a:pt x="0" y="613362"/>
                      <a:pt x="0" y="601139"/>
                    </a:cubicBezTo>
                    <a:lnTo>
                      <a:pt x="0" y="22131"/>
                    </a:lnTo>
                    <a:cubicBezTo>
                      <a:pt x="0" y="9908"/>
                      <a:pt x="9908" y="0"/>
                      <a:pt x="22131" y="0"/>
                    </a:cubicBezTo>
                    <a:close/>
                  </a:path>
                </a:pathLst>
              </a:custGeom>
              <a:gradFill rotWithShape="1">
                <a:gsLst>
                  <a:gs pos="0">
                    <a:srgbClr val="0097B2">
                      <a:alpha val="71000"/>
                    </a:srgbClr>
                  </a:gs>
                  <a:gs pos="100000">
                    <a:srgbClr val="7ED957">
                      <a:alpha val="71000"/>
                    </a:srgbClr>
                  </a:gs>
                </a:gsLst>
                <a:lin ang="0"/>
              </a:gra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10" name="Group 10"/>
            <p:cNvGrpSpPr/>
            <p:nvPr/>
          </p:nvGrpSpPr>
          <p:grpSpPr>
            <a:xfrm>
              <a:off x="1792165" y="0"/>
              <a:ext cx="21821405" cy="3662724"/>
              <a:chOff x="0" y="0"/>
              <a:chExt cx="4310401" cy="723501"/>
            </a:xfrm>
          </p:grpSpPr>
          <p:sp>
            <p:nvSpPr>
              <p:cNvPr id="11" name="Freeform 11"/>
              <p:cNvSpPr/>
              <p:nvPr/>
            </p:nvSpPr>
            <p:spPr>
              <a:xfrm>
                <a:off x="0" y="0"/>
                <a:ext cx="4310401" cy="723501"/>
              </a:xfrm>
              <a:custGeom>
                <a:avLst/>
                <a:gdLst/>
                <a:ahLst/>
                <a:cxnLst/>
                <a:rect l="l" t="t" r="r" b="b"/>
                <a:pathLst>
                  <a:path w="4310401" h="723501">
                    <a:moveTo>
                      <a:pt x="24125" y="0"/>
                    </a:moveTo>
                    <a:lnTo>
                      <a:pt x="4286276" y="0"/>
                    </a:lnTo>
                    <a:cubicBezTo>
                      <a:pt x="4292674" y="0"/>
                      <a:pt x="4298811" y="2542"/>
                      <a:pt x="4303335" y="7066"/>
                    </a:cubicBezTo>
                    <a:cubicBezTo>
                      <a:pt x="4307860" y="11591"/>
                      <a:pt x="4310401" y="17727"/>
                      <a:pt x="4310401" y="24125"/>
                    </a:cubicBezTo>
                    <a:lnTo>
                      <a:pt x="4310401" y="699376"/>
                    </a:lnTo>
                    <a:cubicBezTo>
                      <a:pt x="4310401" y="705774"/>
                      <a:pt x="4307860" y="711911"/>
                      <a:pt x="4303335" y="716435"/>
                    </a:cubicBezTo>
                    <a:cubicBezTo>
                      <a:pt x="4298811" y="720959"/>
                      <a:pt x="4292674" y="723501"/>
                      <a:pt x="4286276" y="723501"/>
                    </a:cubicBezTo>
                    <a:lnTo>
                      <a:pt x="24125" y="723501"/>
                    </a:lnTo>
                    <a:cubicBezTo>
                      <a:pt x="17727" y="723501"/>
                      <a:pt x="11591" y="720959"/>
                      <a:pt x="7066" y="716435"/>
                    </a:cubicBezTo>
                    <a:cubicBezTo>
                      <a:pt x="2542" y="711911"/>
                      <a:pt x="0" y="705774"/>
                      <a:pt x="0" y="699376"/>
                    </a:cubicBezTo>
                    <a:lnTo>
                      <a:pt x="0" y="24125"/>
                    </a:lnTo>
                    <a:cubicBezTo>
                      <a:pt x="0" y="17727"/>
                      <a:pt x="2542" y="11591"/>
                      <a:pt x="7066" y="7066"/>
                    </a:cubicBezTo>
                    <a:cubicBezTo>
                      <a:pt x="11591" y="2542"/>
                      <a:pt x="17727" y="0"/>
                      <a:pt x="24125" y="0"/>
                    </a:cubicBezTo>
                    <a:close/>
                  </a:path>
                </a:pathLst>
              </a:custGeom>
              <a:solidFill>
                <a:srgbClr val="0575E6">
                  <a:alpha val="45882"/>
                </a:srgbClr>
              </a:solidFill>
            </p:spPr>
            <p:txBody>
              <a:bodyPr/>
              <a:lstStyle/>
              <a:p>
                <a:endParaRPr lang="en-ID"/>
              </a:p>
            </p:txBody>
          </p:sp>
          <p:sp>
            <p:nvSpPr>
              <p:cNvPr id="12" name="TextBox 12"/>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sp>
        <p:nvSpPr>
          <p:cNvPr id="13" name="Freeform 13"/>
          <p:cNvSpPr/>
          <p:nvPr/>
        </p:nvSpPr>
        <p:spPr>
          <a:xfrm rot="7885646" flipH="1">
            <a:off x="-1370221" y="7366519"/>
            <a:ext cx="4302370" cy="642236"/>
          </a:xfrm>
          <a:custGeom>
            <a:avLst/>
            <a:gdLst/>
            <a:ahLst/>
            <a:cxnLst/>
            <a:rect l="l" t="t" r="r" b="b"/>
            <a:pathLst>
              <a:path w="4302370" h="642236">
                <a:moveTo>
                  <a:pt x="4302370" y="0"/>
                </a:moveTo>
                <a:lnTo>
                  <a:pt x="0" y="0"/>
                </a:lnTo>
                <a:lnTo>
                  <a:pt x="0" y="642236"/>
                </a:lnTo>
                <a:lnTo>
                  <a:pt x="4302370" y="642236"/>
                </a:lnTo>
                <a:lnTo>
                  <a:pt x="4302370" y="0"/>
                </a:lnTo>
                <a:close/>
              </a:path>
            </a:pathLst>
          </a:custGeom>
          <a:blipFill>
            <a:blip r:embed="rId3">
              <a:extLst>
                <a:ext uri="{96DAC541-7B7A-43D3-8B79-37D633B846F1}">
                  <asvg:svgBlip xmlns:asvg="http://schemas.microsoft.com/office/drawing/2016/SVG/main" r:embed="rId4"/>
                </a:ext>
              </a:extLst>
            </a:blip>
            <a:stretch>
              <a:fillRect t="-42143" b="-68571"/>
            </a:stretch>
          </a:blipFill>
        </p:spPr>
        <p:txBody>
          <a:bodyPr/>
          <a:lstStyle/>
          <a:p>
            <a:endParaRPr lang="en-ID"/>
          </a:p>
        </p:txBody>
      </p:sp>
      <p:grpSp>
        <p:nvGrpSpPr>
          <p:cNvPr id="14" name="Group 14"/>
          <p:cNvGrpSpPr/>
          <p:nvPr/>
        </p:nvGrpSpPr>
        <p:grpSpPr>
          <a:xfrm>
            <a:off x="-792245" y="-2088290"/>
            <a:ext cx="9292655" cy="13949021"/>
            <a:chOff x="0" y="0"/>
            <a:chExt cx="12390207" cy="18598694"/>
          </a:xfrm>
        </p:grpSpPr>
        <p:sp>
          <p:nvSpPr>
            <p:cNvPr id="15" name="Freeform 15"/>
            <p:cNvSpPr/>
            <p:nvPr/>
          </p:nvSpPr>
          <p:spPr>
            <a:xfrm>
              <a:off x="1485563" y="5300435"/>
              <a:ext cx="8512459" cy="8512459"/>
            </a:xfrm>
            <a:custGeom>
              <a:avLst/>
              <a:gdLst/>
              <a:ahLst/>
              <a:cxnLst/>
              <a:rect l="l" t="t" r="r" b="b"/>
              <a:pathLst>
                <a:path w="8512459" h="8512459">
                  <a:moveTo>
                    <a:pt x="0" y="0"/>
                  </a:moveTo>
                  <a:lnTo>
                    <a:pt x="8512460" y="0"/>
                  </a:lnTo>
                  <a:lnTo>
                    <a:pt x="8512460" y="8512460"/>
                  </a:lnTo>
                  <a:lnTo>
                    <a:pt x="0" y="85124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6" name="Freeform 16"/>
            <p:cNvSpPr/>
            <p:nvPr/>
          </p:nvSpPr>
          <p:spPr>
            <a:xfrm rot="7901713" flipH="1">
              <a:off x="1359001" y="3585431"/>
              <a:ext cx="11180471" cy="3516766"/>
            </a:xfrm>
            <a:custGeom>
              <a:avLst/>
              <a:gdLst/>
              <a:ahLst/>
              <a:cxnLst/>
              <a:rect l="l" t="t" r="r" b="b"/>
              <a:pathLst>
                <a:path w="11180471" h="3516766">
                  <a:moveTo>
                    <a:pt x="11180471" y="0"/>
                  </a:moveTo>
                  <a:lnTo>
                    <a:pt x="0" y="0"/>
                  </a:lnTo>
                  <a:lnTo>
                    <a:pt x="0" y="3516766"/>
                  </a:lnTo>
                  <a:lnTo>
                    <a:pt x="11180471" y="3516766"/>
                  </a:lnTo>
                  <a:lnTo>
                    <a:pt x="1118047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7" name="Freeform 17"/>
            <p:cNvSpPr/>
            <p:nvPr/>
          </p:nvSpPr>
          <p:spPr>
            <a:xfrm rot="7901713">
              <a:off x="-512892" y="12080162"/>
              <a:ext cx="10261650" cy="3227755"/>
            </a:xfrm>
            <a:custGeom>
              <a:avLst/>
              <a:gdLst/>
              <a:ahLst/>
              <a:cxnLst/>
              <a:rect l="l" t="t" r="r" b="b"/>
              <a:pathLst>
                <a:path w="10261650" h="3227755">
                  <a:moveTo>
                    <a:pt x="0" y="0"/>
                  </a:moveTo>
                  <a:lnTo>
                    <a:pt x="10261650" y="0"/>
                  </a:lnTo>
                  <a:lnTo>
                    <a:pt x="10261650" y="3227756"/>
                  </a:lnTo>
                  <a:lnTo>
                    <a:pt x="0" y="32277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8" name="Freeform 18"/>
            <p:cNvSpPr/>
            <p:nvPr/>
          </p:nvSpPr>
          <p:spPr>
            <a:xfrm rot="7885646">
              <a:off x="6813241" y="4211444"/>
              <a:ext cx="6288877" cy="938772"/>
            </a:xfrm>
            <a:custGeom>
              <a:avLst/>
              <a:gdLst/>
              <a:ahLst/>
              <a:cxnLst/>
              <a:rect l="l" t="t" r="r" b="b"/>
              <a:pathLst>
                <a:path w="6288877" h="938772">
                  <a:moveTo>
                    <a:pt x="0" y="0"/>
                  </a:moveTo>
                  <a:lnTo>
                    <a:pt x="6288877" y="0"/>
                  </a:lnTo>
                  <a:lnTo>
                    <a:pt x="6288877" y="938772"/>
                  </a:lnTo>
                  <a:lnTo>
                    <a:pt x="0" y="938772"/>
                  </a:lnTo>
                  <a:lnTo>
                    <a:pt x="0"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19" name="Freeform 19"/>
            <p:cNvSpPr/>
            <p:nvPr/>
          </p:nvSpPr>
          <p:spPr>
            <a:xfrm>
              <a:off x="1721795" y="5438924"/>
              <a:ext cx="8039997" cy="8039997"/>
            </a:xfrm>
            <a:custGeom>
              <a:avLst/>
              <a:gdLst/>
              <a:ahLst/>
              <a:cxnLst/>
              <a:rect l="l" t="t" r="r" b="b"/>
              <a:pathLst>
                <a:path w="8039997" h="8039997">
                  <a:moveTo>
                    <a:pt x="0" y="0"/>
                  </a:moveTo>
                  <a:lnTo>
                    <a:pt x="8039996" y="0"/>
                  </a:lnTo>
                  <a:lnTo>
                    <a:pt x="8039996" y="8039996"/>
                  </a:lnTo>
                  <a:lnTo>
                    <a:pt x="0" y="80399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0" name="Freeform 20"/>
            <p:cNvSpPr/>
            <p:nvPr/>
          </p:nvSpPr>
          <p:spPr>
            <a:xfrm>
              <a:off x="2166146" y="5883276"/>
              <a:ext cx="7151293" cy="7151293"/>
            </a:xfrm>
            <a:custGeom>
              <a:avLst/>
              <a:gdLst/>
              <a:ahLst/>
              <a:cxnLst/>
              <a:rect l="l" t="t" r="r" b="b"/>
              <a:pathLst>
                <a:path w="7151293" h="7151293">
                  <a:moveTo>
                    <a:pt x="0" y="0"/>
                  </a:moveTo>
                  <a:lnTo>
                    <a:pt x="7151294" y="0"/>
                  </a:lnTo>
                  <a:lnTo>
                    <a:pt x="7151294" y="7151293"/>
                  </a:lnTo>
                  <a:lnTo>
                    <a:pt x="0" y="715129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grpSp>
          <p:nvGrpSpPr>
            <p:cNvPr id="21" name="Group 21"/>
            <p:cNvGrpSpPr>
              <a:grpSpLocks noChangeAspect="1"/>
            </p:cNvGrpSpPr>
            <p:nvPr/>
          </p:nvGrpSpPr>
          <p:grpSpPr>
            <a:xfrm>
              <a:off x="2410348" y="6127491"/>
              <a:ext cx="6662889" cy="6662863"/>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39650" r="-39650"/>
                </a:stretch>
              </a:blipFill>
            </p:spPr>
            <p:txBody>
              <a:bodyPr/>
              <a:lstStyle/>
              <a:p>
                <a:endParaRPr lang="en-ID"/>
              </a:p>
            </p:txBody>
          </p:sp>
        </p:grpSp>
      </p:grpSp>
      <p:grpSp>
        <p:nvGrpSpPr>
          <p:cNvPr id="23" name="Group 23"/>
          <p:cNvGrpSpPr/>
          <p:nvPr/>
        </p:nvGrpSpPr>
        <p:grpSpPr>
          <a:xfrm>
            <a:off x="16756625" y="3697263"/>
            <a:ext cx="1005350" cy="1005350"/>
            <a:chOff x="0" y="0"/>
            <a:chExt cx="1340466" cy="1340466"/>
          </a:xfrm>
        </p:grpSpPr>
        <p:sp>
          <p:nvSpPr>
            <p:cNvPr id="24" name="Freeform 24"/>
            <p:cNvSpPr/>
            <p:nvPr/>
          </p:nvSpPr>
          <p:spPr>
            <a:xfrm>
              <a:off x="0"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5" name="Freeform 25"/>
            <p:cNvSpPr/>
            <p:nvPr/>
          </p:nvSpPr>
          <p:spPr>
            <a:xfrm>
              <a:off x="139525"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6" name="Freeform 26"/>
            <p:cNvSpPr/>
            <p:nvPr/>
          </p:nvSpPr>
          <p:spPr>
            <a:xfrm flipH="1">
              <a:off x="273650"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grpSp>
        <p:nvGrpSpPr>
          <p:cNvPr id="27" name="Group 27"/>
          <p:cNvGrpSpPr/>
          <p:nvPr/>
        </p:nvGrpSpPr>
        <p:grpSpPr>
          <a:xfrm>
            <a:off x="16756625" y="6216397"/>
            <a:ext cx="1005350" cy="1005350"/>
            <a:chOff x="0" y="0"/>
            <a:chExt cx="1340466" cy="1340466"/>
          </a:xfrm>
        </p:grpSpPr>
        <p:sp>
          <p:nvSpPr>
            <p:cNvPr id="28" name="Freeform 28"/>
            <p:cNvSpPr/>
            <p:nvPr/>
          </p:nvSpPr>
          <p:spPr>
            <a:xfrm>
              <a:off x="0"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9" name="Freeform 29"/>
            <p:cNvSpPr/>
            <p:nvPr/>
          </p:nvSpPr>
          <p:spPr>
            <a:xfrm>
              <a:off x="139525"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30" name="Freeform 30"/>
            <p:cNvSpPr/>
            <p:nvPr/>
          </p:nvSpPr>
          <p:spPr>
            <a:xfrm flipH="1">
              <a:off x="273650"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grpSp>
        <p:nvGrpSpPr>
          <p:cNvPr id="31" name="Group 31"/>
          <p:cNvGrpSpPr/>
          <p:nvPr/>
        </p:nvGrpSpPr>
        <p:grpSpPr>
          <a:xfrm>
            <a:off x="10005531" y="317573"/>
            <a:ext cx="9453813" cy="2189756"/>
            <a:chOff x="0" y="0"/>
            <a:chExt cx="2489893" cy="576726"/>
          </a:xfrm>
        </p:grpSpPr>
        <p:sp>
          <p:nvSpPr>
            <p:cNvPr id="32" name="Freeform 32"/>
            <p:cNvSpPr/>
            <p:nvPr/>
          </p:nvSpPr>
          <p:spPr>
            <a:xfrm>
              <a:off x="0" y="0"/>
              <a:ext cx="2489893" cy="576726"/>
            </a:xfrm>
            <a:custGeom>
              <a:avLst/>
              <a:gdLst/>
              <a:ahLst/>
              <a:cxnLst/>
              <a:rect l="l" t="t" r="r" b="b"/>
              <a:pathLst>
                <a:path w="2489893" h="576726">
                  <a:moveTo>
                    <a:pt x="41765" y="0"/>
                  </a:moveTo>
                  <a:lnTo>
                    <a:pt x="2448128" y="0"/>
                  </a:lnTo>
                  <a:cubicBezTo>
                    <a:pt x="2459205" y="0"/>
                    <a:pt x="2469828" y="4400"/>
                    <a:pt x="2477661" y="12233"/>
                  </a:cubicBezTo>
                  <a:cubicBezTo>
                    <a:pt x="2485493" y="20065"/>
                    <a:pt x="2489893" y="30688"/>
                    <a:pt x="2489893" y="41765"/>
                  </a:cubicBezTo>
                  <a:lnTo>
                    <a:pt x="2489893" y="534961"/>
                  </a:lnTo>
                  <a:cubicBezTo>
                    <a:pt x="2489893" y="546038"/>
                    <a:pt x="2485493" y="556661"/>
                    <a:pt x="2477661" y="564493"/>
                  </a:cubicBezTo>
                  <a:cubicBezTo>
                    <a:pt x="2469828" y="572326"/>
                    <a:pt x="2459205" y="576726"/>
                    <a:pt x="2448128" y="576726"/>
                  </a:cubicBezTo>
                  <a:lnTo>
                    <a:pt x="41765" y="576726"/>
                  </a:lnTo>
                  <a:cubicBezTo>
                    <a:pt x="30688" y="576726"/>
                    <a:pt x="20065" y="572326"/>
                    <a:pt x="12233" y="564493"/>
                  </a:cubicBezTo>
                  <a:cubicBezTo>
                    <a:pt x="4400" y="556661"/>
                    <a:pt x="0" y="546038"/>
                    <a:pt x="0" y="534961"/>
                  </a:cubicBezTo>
                  <a:lnTo>
                    <a:pt x="0" y="41765"/>
                  </a:lnTo>
                  <a:cubicBezTo>
                    <a:pt x="0" y="30688"/>
                    <a:pt x="4400" y="20065"/>
                    <a:pt x="12233" y="12233"/>
                  </a:cubicBezTo>
                  <a:cubicBezTo>
                    <a:pt x="20065" y="4400"/>
                    <a:pt x="30688" y="0"/>
                    <a:pt x="41765" y="0"/>
                  </a:cubicBez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sp>
          <p:nvSpPr>
            <p:cNvPr id="33" name="TextBox 33"/>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34" name="AutoShape 34"/>
          <p:cNvSpPr/>
          <p:nvPr/>
        </p:nvSpPr>
        <p:spPr>
          <a:xfrm flipV="1">
            <a:off x="10532034" y="1469958"/>
            <a:ext cx="7071521" cy="0"/>
          </a:xfrm>
          <a:prstGeom prst="line">
            <a:avLst/>
          </a:prstGeom>
          <a:ln w="38100" cap="flat">
            <a:solidFill>
              <a:srgbClr val="FFFFFF"/>
            </a:solidFill>
            <a:prstDash val="solid"/>
            <a:headEnd type="none" w="sm" len="sm"/>
            <a:tailEnd type="none" w="sm" len="sm"/>
          </a:ln>
        </p:spPr>
        <p:txBody>
          <a:bodyPr/>
          <a:lstStyle/>
          <a:p>
            <a:endParaRPr lang="en-ID"/>
          </a:p>
        </p:txBody>
      </p:sp>
      <p:grpSp>
        <p:nvGrpSpPr>
          <p:cNvPr id="35" name="Group 35"/>
          <p:cNvGrpSpPr/>
          <p:nvPr/>
        </p:nvGrpSpPr>
        <p:grpSpPr>
          <a:xfrm>
            <a:off x="16756625" y="8412372"/>
            <a:ext cx="1005350" cy="1005350"/>
            <a:chOff x="0" y="0"/>
            <a:chExt cx="1340466" cy="1340466"/>
          </a:xfrm>
        </p:grpSpPr>
        <p:sp>
          <p:nvSpPr>
            <p:cNvPr id="36" name="Freeform 36"/>
            <p:cNvSpPr/>
            <p:nvPr/>
          </p:nvSpPr>
          <p:spPr>
            <a:xfrm>
              <a:off x="0" y="0"/>
              <a:ext cx="1340466" cy="1340466"/>
            </a:xfrm>
            <a:custGeom>
              <a:avLst/>
              <a:gdLst/>
              <a:ahLst/>
              <a:cxnLst/>
              <a:rect l="l" t="t" r="r" b="b"/>
              <a:pathLst>
                <a:path w="1340466" h="1340466">
                  <a:moveTo>
                    <a:pt x="0" y="0"/>
                  </a:moveTo>
                  <a:lnTo>
                    <a:pt x="1340466" y="0"/>
                  </a:lnTo>
                  <a:lnTo>
                    <a:pt x="1340466" y="1340466"/>
                  </a:lnTo>
                  <a:lnTo>
                    <a:pt x="0" y="13404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7" name="Freeform 37"/>
            <p:cNvSpPr/>
            <p:nvPr/>
          </p:nvSpPr>
          <p:spPr>
            <a:xfrm>
              <a:off x="139525" y="139525"/>
              <a:ext cx="1061416" cy="1061416"/>
            </a:xfrm>
            <a:custGeom>
              <a:avLst/>
              <a:gdLst/>
              <a:ahLst/>
              <a:cxnLst/>
              <a:rect l="l" t="t" r="r" b="b"/>
              <a:pathLst>
                <a:path w="1061416" h="1061416">
                  <a:moveTo>
                    <a:pt x="0" y="0"/>
                  </a:moveTo>
                  <a:lnTo>
                    <a:pt x="1061416" y="0"/>
                  </a:lnTo>
                  <a:lnTo>
                    <a:pt x="1061416" y="1061416"/>
                  </a:lnTo>
                  <a:lnTo>
                    <a:pt x="0" y="10614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38" name="Freeform 38"/>
            <p:cNvSpPr/>
            <p:nvPr/>
          </p:nvSpPr>
          <p:spPr>
            <a:xfrm flipH="1">
              <a:off x="273650" y="273650"/>
              <a:ext cx="793166" cy="793166"/>
            </a:xfrm>
            <a:custGeom>
              <a:avLst/>
              <a:gdLst/>
              <a:ahLst/>
              <a:cxnLst/>
              <a:rect l="l" t="t" r="r" b="b"/>
              <a:pathLst>
                <a:path w="793166" h="793166">
                  <a:moveTo>
                    <a:pt x="793166" y="0"/>
                  </a:moveTo>
                  <a:lnTo>
                    <a:pt x="0" y="0"/>
                  </a:lnTo>
                  <a:lnTo>
                    <a:pt x="0" y="793166"/>
                  </a:lnTo>
                  <a:lnTo>
                    <a:pt x="793166" y="793166"/>
                  </a:lnTo>
                  <a:lnTo>
                    <a:pt x="793166"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sp>
        <p:nvSpPr>
          <p:cNvPr id="39" name="TextBox 39"/>
          <p:cNvSpPr txBox="1"/>
          <p:nvPr/>
        </p:nvSpPr>
        <p:spPr>
          <a:xfrm>
            <a:off x="9144000" y="561157"/>
            <a:ext cx="8459554" cy="687705"/>
          </a:xfrm>
          <a:prstGeom prst="rect">
            <a:avLst/>
          </a:prstGeom>
        </p:spPr>
        <p:txBody>
          <a:bodyPr lIns="0" tIns="0" rIns="0" bIns="0" rtlCol="0" anchor="t">
            <a:spAutoFit/>
          </a:bodyPr>
          <a:lstStyle/>
          <a:p>
            <a:pPr algn="r">
              <a:lnSpc>
                <a:spcPts val="5084"/>
              </a:lnSpc>
            </a:pPr>
            <a:r>
              <a:rPr lang="en-US" sz="4499" spc="-134" dirty="0" err="1">
                <a:solidFill>
                  <a:srgbClr val="000000"/>
                </a:solidFill>
                <a:latin typeface="Poppins Bold"/>
              </a:rPr>
              <a:t>Tujuan</a:t>
            </a:r>
            <a:r>
              <a:rPr lang="en-US" sz="4499" spc="-134" dirty="0">
                <a:solidFill>
                  <a:srgbClr val="000000"/>
                </a:solidFill>
                <a:latin typeface="Poppins Bold"/>
              </a:rPr>
              <a:t> </a:t>
            </a:r>
            <a:r>
              <a:rPr lang="en-US" sz="4499" spc="-134" dirty="0" err="1">
                <a:solidFill>
                  <a:srgbClr val="000000"/>
                </a:solidFill>
                <a:latin typeface="Poppins Bold"/>
              </a:rPr>
              <a:t>Proyek</a:t>
            </a:r>
            <a:r>
              <a:rPr lang="en-US" sz="4499" spc="-134" dirty="0">
                <a:solidFill>
                  <a:srgbClr val="000000"/>
                </a:solidFill>
                <a:latin typeface="Poppins Bold"/>
              </a:rPr>
              <a:t> </a:t>
            </a:r>
            <a:r>
              <a:rPr lang="en-US" sz="4499" spc="-134" dirty="0" err="1">
                <a:solidFill>
                  <a:srgbClr val="000000"/>
                </a:solidFill>
                <a:latin typeface="Poppins Bold"/>
              </a:rPr>
              <a:t>Perubahan</a:t>
            </a:r>
            <a:endParaRPr lang="en-US" sz="4499" spc="-134" dirty="0">
              <a:solidFill>
                <a:srgbClr val="000000"/>
              </a:solidFill>
              <a:latin typeface="Poppins Bold"/>
            </a:endParaRPr>
          </a:p>
        </p:txBody>
      </p:sp>
      <p:sp>
        <p:nvSpPr>
          <p:cNvPr id="40" name="TextBox 40"/>
          <p:cNvSpPr txBox="1"/>
          <p:nvPr/>
        </p:nvSpPr>
        <p:spPr>
          <a:xfrm>
            <a:off x="10732864" y="1641729"/>
            <a:ext cx="6726199" cy="546158"/>
          </a:xfrm>
          <a:prstGeom prst="rect">
            <a:avLst/>
          </a:prstGeom>
        </p:spPr>
        <p:txBody>
          <a:bodyPr lIns="0" tIns="0" rIns="0" bIns="0" rtlCol="0" anchor="t">
            <a:spAutoFit/>
          </a:bodyPr>
          <a:lstStyle/>
          <a:p>
            <a:pPr algn="r">
              <a:lnSpc>
                <a:spcPts val="4043"/>
              </a:lnSpc>
            </a:pPr>
            <a:r>
              <a:rPr lang="en-US" sz="3577" spc="-107" dirty="0" err="1">
                <a:solidFill>
                  <a:srgbClr val="FFFFFF"/>
                </a:solidFill>
                <a:latin typeface="Poppins Bold"/>
              </a:rPr>
              <a:t>TUJUAN</a:t>
            </a:r>
            <a:r>
              <a:rPr lang="en-US" sz="3577" spc="-107" dirty="0">
                <a:solidFill>
                  <a:srgbClr val="FFFFFF"/>
                </a:solidFill>
                <a:latin typeface="Poppins Bold"/>
              </a:rPr>
              <a:t> </a:t>
            </a:r>
            <a:r>
              <a:rPr lang="en-US" sz="3577" spc="-107" dirty="0" err="1">
                <a:solidFill>
                  <a:srgbClr val="FFFFFF"/>
                </a:solidFill>
                <a:latin typeface="Poppins Bold"/>
              </a:rPr>
              <a:t>JANGKA</a:t>
            </a:r>
            <a:r>
              <a:rPr lang="en-US" sz="3577" spc="-107" dirty="0">
                <a:solidFill>
                  <a:srgbClr val="FFFFFF"/>
                </a:solidFill>
                <a:latin typeface="Poppins Bold"/>
              </a:rPr>
              <a:t> PANJANG</a:t>
            </a:r>
          </a:p>
        </p:txBody>
      </p:sp>
      <p:sp>
        <p:nvSpPr>
          <p:cNvPr id="41" name="TextBox 41"/>
          <p:cNvSpPr txBox="1"/>
          <p:nvPr/>
        </p:nvSpPr>
        <p:spPr>
          <a:xfrm>
            <a:off x="7073342" y="3368040"/>
            <a:ext cx="9233555" cy="1775460"/>
          </a:xfrm>
          <a:prstGeom prst="rect">
            <a:avLst/>
          </a:prstGeom>
        </p:spPr>
        <p:txBody>
          <a:bodyPr lIns="0" tIns="0" rIns="0" bIns="0" rtlCol="0" anchor="t">
            <a:spAutoFit/>
          </a:bodyPr>
          <a:lstStyle/>
          <a:p>
            <a:pPr>
              <a:lnSpc>
                <a:spcPts val="3510"/>
              </a:lnSpc>
            </a:pPr>
            <a:r>
              <a:rPr lang="en-US" sz="2700" dirty="0" err="1">
                <a:solidFill>
                  <a:srgbClr val="FFFFFF"/>
                </a:solidFill>
                <a:latin typeface="Poppins Bold"/>
              </a:rPr>
              <a:t>Tersedianya</a:t>
            </a:r>
            <a:r>
              <a:rPr lang="en-US" sz="2700" dirty="0">
                <a:solidFill>
                  <a:srgbClr val="FFFFFF"/>
                </a:solidFill>
                <a:latin typeface="Poppins Bold"/>
              </a:rPr>
              <a:t> </a:t>
            </a:r>
            <a:r>
              <a:rPr lang="en-US" sz="2700" dirty="0" err="1">
                <a:solidFill>
                  <a:srgbClr val="FFFFFF"/>
                </a:solidFill>
                <a:latin typeface="Poppins Bold"/>
              </a:rPr>
              <a:t>Peraturan</a:t>
            </a:r>
            <a:r>
              <a:rPr lang="en-US" sz="2700" dirty="0">
                <a:solidFill>
                  <a:srgbClr val="FFFFFF"/>
                </a:solidFill>
                <a:latin typeface="Poppins Bold"/>
              </a:rPr>
              <a:t> Daerah </a:t>
            </a:r>
            <a:r>
              <a:rPr lang="en-US" sz="2700" dirty="0" err="1">
                <a:solidFill>
                  <a:srgbClr val="FFFFFF"/>
                </a:solidFill>
                <a:latin typeface="Poppins Bold"/>
              </a:rPr>
              <a:t>tentang</a:t>
            </a:r>
            <a:r>
              <a:rPr lang="en-US" sz="2700" dirty="0">
                <a:solidFill>
                  <a:srgbClr val="FFFFFF"/>
                </a:solidFill>
                <a:latin typeface="Poppins Bold"/>
              </a:rPr>
              <a:t> </a:t>
            </a:r>
            <a:r>
              <a:rPr lang="en-US" sz="2700" dirty="0" err="1">
                <a:solidFill>
                  <a:srgbClr val="FFFFFF"/>
                </a:solidFill>
                <a:latin typeface="Poppins Bold"/>
              </a:rPr>
              <a:t>Penerapan</a:t>
            </a:r>
            <a:r>
              <a:rPr lang="en-US" sz="2700" dirty="0">
                <a:solidFill>
                  <a:srgbClr val="FFFFFF"/>
                </a:solidFill>
                <a:latin typeface="Poppins Bold"/>
              </a:rPr>
              <a:t> </a:t>
            </a:r>
            <a:r>
              <a:rPr lang="en-US" sz="2700" dirty="0" err="1">
                <a:solidFill>
                  <a:srgbClr val="FFFFFF"/>
                </a:solidFill>
                <a:latin typeface="Poppins Bold"/>
              </a:rPr>
              <a:t>Cetak</a:t>
            </a:r>
            <a:r>
              <a:rPr lang="en-US" sz="2700" dirty="0">
                <a:solidFill>
                  <a:srgbClr val="FFFFFF"/>
                </a:solidFill>
                <a:latin typeface="Poppins Bold"/>
              </a:rPr>
              <a:t> Biru (Blue Print) </a:t>
            </a:r>
            <a:r>
              <a:rPr lang="en-US" sz="2700" dirty="0" err="1">
                <a:solidFill>
                  <a:srgbClr val="FFFFFF"/>
                </a:solidFill>
                <a:latin typeface="Poppins Bold"/>
              </a:rPr>
              <a:t>Pembangan</a:t>
            </a:r>
            <a:r>
              <a:rPr lang="en-US" sz="2700" dirty="0">
                <a:solidFill>
                  <a:srgbClr val="FFFFFF"/>
                </a:solidFill>
                <a:latin typeface="Poppins Bold"/>
              </a:rPr>
              <a:t> </a:t>
            </a:r>
            <a:r>
              <a:rPr lang="en-US" sz="2700" dirty="0" err="1">
                <a:solidFill>
                  <a:srgbClr val="FFFFFF"/>
                </a:solidFill>
                <a:latin typeface="Poppins Bold"/>
              </a:rPr>
              <a:t>Pemberdayaan</a:t>
            </a:r>
            <a:r>
              <a:rPr lang="en-US" sz="2700" dirty="0">
                <a:solidFill>
                  <a:srgbClr val="FFFFFF"/>
                </a:solidFill>
                <a:latin typeface="Poppins Bold"/>
              </a:rPr>
              <a:t> Masyarakat pada </a:t>
            </a:r>
            <a:r>
              <a:rPr lang="en-US" sz="2700" dirty="0" err="1">
                <a:solidFill>
                  <a:srgbClr val="FFFFFF"/>
                </a:solidFill>
                <a:latin typeface="Poppins Bold"/>
              </a:rPr>
              <a:t>usaha</a:t>
            </a:r>
            <a:r>
              <a:rPr lang="en-US" sz="2700" dirty="0">
                <a:solidFill>
                  <a:srgbClr val="FFFFFF"/>
                </a:solidFill>
                <a:latin typeface="Poppins Bold"/>
              </a:rPr>
              <a:t> </a:t>
            </a:r>
            <a:r>
              <a:rPr lang="en-US" sz="2700" dirty="0" err="1">
                <a:solidFill>
                  <a:srgbClr val="FFFFFF"/>
                </a:solidFill>
                <a:latin typeface="Poppins Bold"/>
              </a:rPr>
              <a:t>pertambangan</a:t>
            </a:r>
            <a:r>
              <a:rPr lang="en-US" sz="2700" dirty="0">
                <a:solidFill>
                  <a:srgbClr val="FFFFFF"/>
                </a:solidFill>
                <a:latin typeface="Poppins Bold"/>
              </a:rPr>
              <a:t> mineral dan </a:t>
            </a:r>
            <a:r>
              <a:rPr lang="en-US" sz="2700" dirty="0" err="1">
                <a:solidFill>
                  <a:srgbClr val="FFFFFF"/>
                </a:solidFill>
                <a:latin typeface="Poppins Bold"/>
              </a:rPr>
              <a:t>batubara</a:t>
            </a:r>
            <a:endParaRPr lang="en-US" sz="2700" dirty="0">
              <a:solidFill>
                <a:srgbClr val="FFFFFF"/>
              </a:solidFill>
              <a:latin typeface="Poppins Bold"/>
            </a:endParaRPr>
          </a:p>
        </p:txBody>
      </p:sp>
      <p:sp>
        <p:nvSpPr>
          <p:cNvPr id="42" name="TextBox 42"/>
          <p:cNvSpPr txBox="1"/>
          <p:nvPr/>
        </p:nvSpPr>
        <p:spPr>
          <a:xfrm>
            <a:off x="7114671" y="5895882"/>
            <a:ext cx="9233555" cy="1775460"/>
          </a:xfrm>
          <a:prstGeom prst="rect">
            <a:avLst/>
          </a:prstGeom>
        </p:spPr>
        <p:txBody>
          <a:bodyPr lIns="0" tIns="0" rIns="0" bIns="0" rtlCol="0" anchor="t">
            <a:spAutoFit/>
          </a:bodyPr>
          <a:lstStyle/>
          <a:p>
            <a:pPr>
              <a:lnSpc>
                <a:spcPts val="3510"/>
              </a:lnSpc>
            </a:pPr>
            <a:r>
              <a:rPr lang="en-US" sz="2700" dirty="0" err="1">
                <a:solidFill>
                  <a:srgbClr val="FFFFFF"/>
                </a:solidFill>
                <a:latin typeface="Poppins Bold"/>
              </a:rPr>
              <a:t>Sosialisasi</a:t>
            </a:r>
            <a:r>
              <a:rPr lang="en-US" sz="2700" dirty="0">
                <a:solidFill>
                  <a:srgbClr val="FFFFFF"/>
                </a:solidFill>
                <a:latin typeface="Poppins Bold"/>
              </a:rPr>
              <a:t> </a:t>
            </a:r>
            <a:r>
              <a:rPr lang="en-US" sz="2700" dirty="0" err="1">
                <a:solidFill>
                  <a:srgbClr val="FFFFFF"/>
                </a:solidFill>
                <a:latin typeface="Poppins Bold"/>
              </a:rPr>
              <a:t>Peraturan</a:t>
            </a:r>
            <a:r>
              <a:rPr lang="en-US" sz="2700" dirty="0">
                <a:solidFill>
                  <a:srgbClr val="FFFFFF"/>
                </a:solidFill>
                <a:latin typeface="Poppins Bold"/>
              </a:rPr>
              <a:t> Daerah </a:t>
            </a:r>
            <a:r>
              <a:rPr lang="en-US" sz="2700" dirty="0" err="1">
                <a:solidFill>
                  <a:srgbClr val="FFFFFF"/>
                </a:solidFill>
                <a:latin typeface="Poppins Bold"/>
              </a:rPr>
              <a:t>Penerapan</a:t>
            </a:r>
            <a:r>
              <a:rPr lang="en-US" sz="2700" dirty="0">
                <a:solidFill>
                  <a:srgbClr val="FFFFFF"/>
                </a:solidFill>
                <a:latin typeface="Poppins Bold"/>
              </a:rPr>
              <a:t> </a:t>
            </a:r>
            <a:r>
              <a:rPr lang="en-US" sz="2700" dirty="0" err="1">
                <a:solidFill>
                  <a:srgbClr val="FFFFFF"/>
                </a:solidFill>
                <a:latin typeface="Poppins Bold"/>
              </a:rPr>
              <a:t>Cetak</a:t>
            </a:r>
            <a:r>
              <a:rPr lang="en-US" sz="2700" dirty="0">
                <a:solidFill>
                  <a:srgbClr val="FFFFFF"/>
                </a:solidFill>
                <a:latin typeface="Poppins Bold"/>
              </a:rPr>
              <a:t> Biru (Blue Print) </a:t>
            </a:r>
            <a:r>
              <a:rPr lang="en-US" sz="2700" dirty="0" err="1">
                <a:solidFill>
                  <a:srgbClr val="FFFFFF"/>
                </a:solidFill>
                <a:latin typeface="Poppins Bold"/>
              </a:rPr>
              <a:t>Pembangan</a:t>
            </a:r>
            <a:r>
              <a:rPr lang="en-US" sz="2700" dirty="0">
                <a:solidFill>
                  <a:srgbClr val="FFFFFF"/>
                </a:solidFill>
                <a:latin typeface="Poppins Bold"/>
              </a:rPr>
              <a:t> </a:t>
            </a:r>
            <a:r>
              <a:rPr lang="en-US" sz="2700" dirty="0" err="1">
                <a:solidFill>
                  <a:srgbClr val="FFFFFF"/>
                </a:solidFill>
                <a:latin typeface="Poppins Bold"/>
              </a:rPr>
              <a:t>Pemberdayaan</a:t>
            </a:r>
            <a:r>
              <a:rPr lang="en-US" sz="2700" dirty="0">
                <a:solidFill>
                  <a:srgbClr val="FFFFFF"/>
                </a:solidFill>
                <a:latin typeface="Poppins Bold"/>
              </a:rPr>
              <a:t> Masyarakat pada </a:t>
            </a:r>
            <a:r>
              <a:rPr lang="en-US" sz="2700" dirty="0" err="1">
                <a:solidFill>
                  <a:srgbClr val="FFFFFF"/>
                </a:solidFill>
                <a:latin typeface="Poppins Bold"/>
              </a:rPr>
              <a:t>usaha</a:t>
            </a:r>
            <a:r>
              <a:rPr lang="en-US" sz="2700" dirty="0">
                <a:solidFill>
                  <a:srgbClr val="FFFFFF"/>
                </a:solidFill>
                <a:latin typeface="Poppins Bold"/>
              </a:rPr>
              <a:t> </a:t>
            </a:r>
            <a:r>
              <a:rPr lang="en-US" sz="2700" dirty="0" err="1">
                <a:solidFill>
                  <a:srgbClr val="FFFFFF"/>
                </a:solidFill>
                <a:latin typeface="Poppins Bold"/>
              </a:rPr>
              <a:t>pertambangan</a:t>
            </a:r>
            <a:r>
              <a:rPr lang="en-US" sz="2700" dirty="0">
                <a:solidFill>
                  <a:srgbClr val="FFFFFF"/>
                </a:solidFill>
                <a:latin typeface="Poppins Bold"/>
              </a:rPr>
              <a:t> mineral dan </a:t>
            </a:r>
            <a:r>
              <a:rPr lang="en-US" sz="2700" dirty="0" err="1">
                <a:solidFill>
                  <a:srgbClr val="FFFFFF"/>
                </a:solidFill>
                <a:latin typeface="Poppins Bold"/>
              </a:rPr>
              <a:t>batubara</a:t>
            </a:r>
            <a:endParaRPr lang="en-US" sz="2700" dirty="0">
              <a:solidFill>
                <a:srgbClr val="FFFFFF"/>
              </a:solidFill>
              <a:latin typeface="Poppins Bold"/>
            </a:endParaRPr>
          </a:p>
        </p:txBody>
      </p:sp>
      <p:sp>
        <p:nvSpPr>
          <p:cNvPr id="43" name="TextBox 43"/>
          <p:cNvSpPr txBox="1"/>
          <p:nvPr/>
        </p:nvSpPr>
        <p:spPr>
          <a:xfrm>
            <a:off x="7073342" y="8125090"/>
            <a:ext cx="9233555" cy="1775460"/>
          </a:xfrm>
          <a:prstGeom prst="rect">
            <a:avLst/>
          </a:prstGeom>
        </p:spPr>
        <p:txBody>
          <a:bodyPr lIns="0" tIns="0" rIns="0" bIns="0" rtlCol="0" anchor="t">
            <a:spAutoFit/>
          </a:bodyPr>
          <a:lstStyle/>
          <a:p>
            <a:pPr>
              <a:lnSpc>
                <a:spcPts val="3510"/>
              </a:lnSpc>
            </a:pPr>
            <a:r>
              <a:rPr lang="en-US" sz="2700" dirty="0" err="1">
                <a:solidFill>
                  <a:srgbClr val="FFFFFF"/>
                </a:solidFill>
                <a:latin typeface="Poppins Bold"/>
              </a:rPr>
              <a:t>Pengembangan</a:t>
            </a:r>
            <a:r>
              <a:rPr lang="en-US" sz="2700" dirty="0">
                <a:solidFill>
                  <a:srgbClr val="FFFFFF"/>
                </a:solidFill>
                <a:latin typeface="Poppins Bold"/>
              </a:rPr>
              <a:t> </a:t>
            </a:r>
            <a:r>
              <a:rPr lang="en-US" sz="2700" dirty="0" err="1">
                <a:solidFill>
                  <a:srgbClr val="FFFFFF"/>
                </a:solidFill>
                <a:latin typeface="Poppins Bold"/>
              </a:rPr>
              <a:t>kualitas</a:t>
            </a:r>
            <a:r>
              <a:rPr lang="en-US" sz="2700" dirty="0">
                <a:solidFill>
                  <a:srgbClr val="FFFFFF"/>
                </a:solidFill>
                <a:latin typeface="Poppins Bold"/>
              </a:rPr>
              <a:t> </a:t>
            </a:r>
            <a:r>
              <a:rPr lang="en-US" sz="2700" dirty="0" err="1">
                <a:solidFill>
                  <a:srgbClr val="FFFFFF"/>
                </a:solidFill>
                <a:latin typeface="Poppins Bold"/>
              </a:rPr>
              <a:t>aplikasi</a:t>
            </a:r>
            <a:r>
              <a:rPr lang="en-US" sz="2700" dirty="0">
                <a:solidFill>
                  <a:srgbClr val="FFFFFF"/>
                </a:solidFill>
                <a:latin typeface="Poppins Bold"/>
              </a:rPr>
              <a:t> </a:t>
            </a:r>
            <a:r>
              <a:rPr lang="en-US" sz="2700" dirty="0" err="1">
                <a:solidFill>
                  <a:srgbClr val="FFFFFF"/>
                </a:solidFill>
                <a:latin typeface="Poppins Bold"/>
              </a:rPr>
              <a:t>Sistem</a:t>
            </a:r>
            <a:r>
              <a:rPr lang="en-US" sz="2700" dirty="0">
                <a:solidFill>
                  <a:srgbClr val="FFFFFF"/>
                </a:solidFill>
                <a:latin typeface="Poppins Bold"/>
              </a:rPr>
              <a:t> </a:t>
            </a:r>
            <a:r>
              <a:rPr lang="en-US" sz="2700" dirty="0" err="1">
                <a:solidFill>
                  <a:srgbClr val="FFFFFF"/>
                </a:solidFill>
                <a:latin typeface="Poppins Bold"/>
              </a:rPr>
              <a:t>Informasi</a:t>
            </a:r>
            <a:r>
              <a:rPr lang="en-US" sz="2700" dirty="0">
                <a:solidFill>
                  <a:srgbClr val="FFFFFF"/>
                </a:solidFill>
                <a:latin typeface="Poppins Bold"/>
              </a:rPr>
              <a:t> </a:t>
            </a:r>
            <a:r>
              <a:rPr lang="en-US" sz="2700" dirty="0" err="1">
                <a:solidFill>
                  <a:srgbClr val="FFFFFF"/>
                </a:solidFill>
                <a:latin typeface="Poppins Bold"/>
              </a:rPr>
              <a:t>Pengendalian</a:t>
            </a:r>
            <a:r>
              <a:rPr lang="en-US" sz="2700" dirty="0">
                <a:solidFill>
                  <a:srgbClr val="FFFFFF"/>
                </a:solidFill>
                <a:latin typeface="Poppins Bold"/>
              </a:rPr>
              <a:t> dan </a:t>
            </a:r>
            <a:r>
              <a:rPr lang="en-US" sz="2700" dirty="0" err="1">
                <a:solidFill>
                  <a:srgbClr val="FFFFFF"/>
                </a:solidFill>
                <a:latin typeface="Poppins Bold"/>
              </a:rPr>
              <a:t>Pemantauan</a:t>
            </a:r>
            <a:r>
              <a:rPr lang="en-US" sz="2700" dirty="0">
                <a:solidFill>
                  <a:srgbClr val="FFFFFF"/>
                </a:solidFill>
                <a:latin typeface="Poppins Bold"/>
              </a:rPr>
              <a:t> Program </a:t>
            </a:r>
            <a:r>
              <a:rPr lang="en-US" sz="2700" dirty="0" err="1">
                <a:solidFill>
                  <a:srgbClr val="FFFFFF"/>
                </a:solidFill>
                <a:latin typeface="Poppins Bold"/>
              </a:rPr>
              <a:t>Pengembangan</a:t>
            </a:r>
            <a:r>
              <a:rPr lang="en-US" sz="2700" dirty="0">
                <a:solidFill>
                  <a:srgbClr val="FFFFFF"/>
                </a:solidFill>
                <a:latin typeface="Poppins Bold"/>
              </a:rPr>
              <a:t> dan </a:t>
            </a:r>
            <a:r>
              <a:rPr lang="en-US" sz="2700" dirty="0" err="1">
                <a:solidFill>
                  <a:srgbClr val="FFFFFF"/>
                </a:solidFill>
                <a:latin typeface="Poppins Bold"/>
              </a:rPr>
              <a:t>Pemberdayaan</a:t>
            </a:r>
            <a:r>
              <a:rPr lang="en-US" sz="2700" dirty="0">
                <a:solidFill>
                  <a:srgbClr val="FFFFFF"/>
                </a:solidFill>
                <a:latin typeface="Poppins Bold"/>
              </a:rPr>
              <a:t> Masyarakat (</a:t>
            </a:r>
            <a:r>
              <a:rPr lang="en-US" sz="2700" dirty="0" err="1">
                <a:solidFill>
                  <a:srgbClr val="FFFFFF"/>
                </a:solidFill>
                <a:latin typeface="Poppins Bold"/>
              </a:rPr>
              <a:t>SIMORE</a:t>
            </a:r>
            <a:r>
              <a:rPr lang="en-US" sz="2700" dirty="0">
                <a:solidFill>
                  <a:srgbClr val="FFFFFF"/>
                </a:solidFill>
                <a:latin typeface="Poppins Bold"/>
              </a:rPr>
              <a:t> GAM)</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2000"/>
                                        <p:tgtEl>
                                          <p:spTgt spid="3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2000"/>
                                        <p:tgtEl>
                                          <p:spTgt spid="40"/>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2000"/>
                                        <p:tgtEl>
                                          <p:spTgt spid="41"/>
                                        </p:tgtEl>
                                      </p:cBhvr>
                                    </p:animEffect>
                                    <p:anim calcmode="lin" valueType="num">
                                      <p:cBhvr>
                                        <p:cTn id="16" dur="2000" fill="hold"/>
                                        <p:tgtEl>
                                          <p:spTgt spid="41"/>
                                        </p:tgtEl>
                                        <p:attrNameLst>
                                          <p:attrName>ppt_x</p:attrName>
                                        </p:attrNameLst>
                                      </p:cBhvr>
                                      <p:tavLst>
                                        <p:tav tm="0">
                                          <p:val>
                                            <p:strVal val="#ppt_x"/>
                                          </p:val>
                                        </p:tav>
                                        <p:tav tm="100000">
                                          <p:val>
                                            <p:strVal val="#ppt_x"/>
                                          </p:val>
                                        </p:tav>
                                      </p:tavLst>
                                    </p:anim>
                                    <p:anim calcmode="lin" valueType="num">
                                      <p:cBhvr>
                                        <p:cTn id="17" dur="2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42"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2000"/>
                                        <p:tgtEl>
                                          <p:spTgt spid="42"/>
                                        </p:tgtEl>
                                      </p:cBhvr>
                                    </p:animEffect>
                                    <p:anim calcmode="lin" valueType="num">
                                      <p:cBhvr>
                                        <p:cTn id="22" dur="2000" fill="hold"/>
                                        <p:tgtEl>
                                          <p:spTgt spid="42"/>
                                        </p:tgtEl>
                                        <p:attrNameLst>
                                          <p:attrName>ppt_x</p:attrName>
                                        </p:attrNameLst>
                                      </p:cBhvr>
                                      <p:tavLst>
                                        <p:tav tm="0">
                                          <p:val>
                                            <p:strVal val="#ppt_x"/>
                                          </p:val>
                                        </p:tav>
                                        <p:tav tm="100000">
                                          <p:val>
                                            <p:strVal val="#ppt_x"/>
                                          </p:val>
                                        </p:tav>
                                      </p:tavLst>
                                    </p:anim>
                                    <p:anim calcmode="lin" valueType="num">
                                      <p:cBhvr>
                                        <p:cTn id="23" dur="2000" fill="hold"/>
                                        <p:tgtEl>
                                          <p:spTgt spid="42"/>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42"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000"/>
                                        <p:tgtEl>
                                          <p:spTgt spid="43"/>
                                        </p:tgtEl>
                                      </p:cBhvr>
                                    </p:animEffect>
                                    <p:anim calcmode="lin" valueType="num">
                                      <p:cBhvr>
                                        <p:cTn id="28" dur="2000" fill="hold"/>
                                        <p:tgtEl>
                                          <p:spTgt spid="43"/>
                                        </p:tgtEl>
                                        <p:attrNameLst>
                                          <p:attrName>ppt_x</p:attrName>
                                        </p:attrNameLst>
                                      </p:cBhvr>
                                      <p:tavLst>
                                        <p:tav tm="0">
                                          <p:val>
                                            <p:strVal val="#ppt_x"/>
                                          </p:val>
                                        </p:tav>
                                        <p:tav tm="100000">
                                          <p:val>
                                            <p:strVal val="#ppt_x"/>
                                          </p:val>
                                        </p:tav>
                                      </p:tavLst>
                                    </p:anim>
                                    <p:anim calcmode="lin" valueType="num">
                                      <p:cBhvr>
                                        <p:cTn id="29" dur="2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A29E2518-057D-DAE2-E0A4-03F4C6F7143A}"/>
              </a:ext>
            </a:extLst>
          </p:cNvPr>
          <p:cNvPicPr>
            <a:picLocks noChangeAspect="1"/>
          </p:cNvPicPr>
          <p:nvPr/>
        </p:nvPicPr>
        <p:blipFill>
          <a:blip r:embed="rId2">
            <a:alphaModFix amt="22000"/>
          </a:blip>
          <a:stretch>
            <a:fillRect/>
          </a:stretch>
        </p:blipFill>
        <p:spPr>
          <a:xfrm>
            <a:off x="-76200" y="0"/>
            <a:ext cx="18513891" cy="10439400"/>
          </a:xfrm>
          <a:prstGeom prst="rect">
            <a:avLst/>
          </a:prstGeom>
        </p:spPr>
      </p:pic>
      <p:sp>
        <p:nvSpPr>
          <p:cNvPr id="3" name="Freeform 3"/>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6" name="Freeform 6"/>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7" name="Freeform 7"/>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10222015" y="8020335"/>
            <a:ext cx="856882" cy="851526"/>
          </a:xfrm>
          <a:custGeom>
            <a:avLst/>
            <a:gdLst/>
            <a:ahLst/>
            <a:cxnLst/>
            <a:rect l="l" t="t" r="r" b="b"/>
            <a:pathLst>
              <a:path w="856882" h="851526">
                <a:moveTo>
                  <a:pt x="0" y="0"/>
                </a:moveTo>
                <a:lnTo>
                  <a:pt x="856882" y="0"/>
                </a:lnTo>
                <a:lnTo>
                  <a:pt x="856882" y="851526"/>
                </a:lnTo>
                <a:lnTo>
                  <a:pt x="0" y="8515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0" name="Freeform 10"/>
          <p:cNvSpPr/>
          <p:nvPr/>
        </p:nvSpPr>
        <p:spPr>
          <a:xfrm>
            <a:off x="7275591" y="8098031"/>
            <a:ext cx="696134" cy="696134"/>
          </a:xfrm>
          <a:custGeom>
            <a:avLst/>
            <a:gdLst/>
            <a:ahLst/>
            <a:cxnLst/>
            <a:rect l="l" t="t" r="r" b="b"/>
            <a:pathLst>
              <a:path w="696134" h="696134">
                <a:moveTo>
                  <a:pt x="0" y="0"/>
                </a:moveTo>
                <a:lnTo>
                  <a:pt x="696134" y="0"/>
                </a:lnTo>
                <a:lnTo>
                  <a:pt x="696134" y="696134"/>
                </a:lnTo>
                <a:lnTo>
                  <a:pt x="0" y="6961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1" name="TextBox 11"/>
          <p:cNvSpPr txBox="1"/>
          <p:nvPr/>
        </p:nvSpPr>
        <p:spPr>
          <a:xfrm>
            <a:off x="11904389" y="3353435"/>
            <a:ext cx="5423273" cy="1202218"/>
          </a:xfrm>
          <a:prstGeom prst="rect">
            <a:avLst/>
          </a:prstGeom>
        </p:spPr>
        <p:txBody>
          <a:bodyPr lIns="0" tIns="0" rIns="0" bIns="0" rtlCol="0" anchor="t">
            <a:spAutoFit/>
          </a:bodyPr>
          <a:lstStyle/>
          <a:p>
            <a:pPr algn="r">
              <a:lnSpc>
                <a:spcPts val="1937"/>
              </a:lnSpc>
            </a:pPr>
            <a:r>
              <a:rPr lang="en-US" sz="1628" dirty="0" err="1">
                <a:solidFill>
                  <a:srgbClr val="000000"/>
                </a:solidFill>
                <a:latin typeface="Poppins Bold"/>
              </a:rPr>
              <a:t>Pemerintah</a:t>
            </a:r>
            <a:r>
              <a:rPr lang="en-US" sz="1628" dirty="0">
                <a:solidFill>
                  <a:srgbClr val="000000"/>
                </a:solidFill>
                <a:latin typeface="Poppins Bold"/>
              </a:rPr>
              <a:t> Daerah </a:t>
            </a:r>
            <a:r>
              <a:rPr lang="en-US" sz="1628" dirty="0" err="1">
                <a:solidFill>
                  <a:srgbClr val="000000"/>
                </a:solidFill>
                <a:latin typeface="Poppins Bold"/>
              </a:rPr>
              <a:t>Provinsi</a:t>
            </a:r>
            <a:r>
              <a:rPr lang="en-US" sz="1628" dirty="0">
                <a:solidFill>
                  <a:srgbClr val="000000"/>
                </a:solidFill>
                <a:latin typeface="Poppins Bold"/>
              </a:rPr>
              <a:t> Maluku Utara </a:t>
            </a:r>
            <a:r>
              <a:rPr lang="en-US" sz="1628" dirty="0" err="1">
                <a:solidFill>
                  <a:srgbClr val="000000"/>
                </a:solidFill>
                <a:latin typeface="Poppins Bold"/>
              </a:rPr>
              <a:t>adalah</a:t>
            </a:r>
            <a:r>
              <a:rPr lang="en-US" sz="1628" dirty="0">
                <a:solidFill>
                  <a:srgbClr val="000000"/>
                </a:solidFill>
                <a:latin typeface="Poppins Bold"/>
              </a:rPr>
              <a:t> </a:t>
            </a:r>
            <a:r>
              <a:rPr lang="en-US" sz="1628" dirty="0" err="1">
                <a:solidFill>
                  <a:srgbClr val="000000"/>
                </a:solidFill>
                <a:latin typeface="Poppins Bold"/>
              </a:rPr>
              <a:t>meningkatkan</a:t>
            </a:r>
            <a:r>
              <a:rPr lang="en-US" sz="1628" dirty="0">
                <a:solidFill>
                  <a:srgbClr val="000000"/>
                </a:solidFill>
                <a:latin typeface="Poppins Bold"/>
              </a:rPr>
              <a:t> </a:t>
            </a:r>
            <a:r>
              <a:rPr lang="en-US" sz="1628" dirty="0" err="1">
                <a:solidFill>
                  <a:srgbClr val="000000"/>
                </a:solidFill>
                <a:latin typeface="Poppins Bold"/>
              </a:rPr>
              <a:t>kinerja</a:t>
            </a:r>
            <a:r>
              <a:rPr lang="en-US" sz="1628" dirty="0">
                <a:solidFill>
                  <a:srgbClr val="000000"/>
                </a:solidFill>
                <a:latin typeface="Poppins Bold"/>
              </a:rPr>
              <a:t> </a:t>
            </a:r>
            <a:r>
              <a:rPr lang="en-US" sz="1628" dirty="0" err="1">
                <a:solidFill>
                  <a:srgbClr val="000000"/>
                </a:solidFill>
                <a:latin typeface="Poppins Bold"/>
              </a:rPr>
              <a:t>dalam</a:t>
            </a:r>
            <a:r>
              <a:rPr lang="en-US" sz="1628" dirty="0">
                <a:solidFill>
                  <a:srgbClr val="000000"/>
                </a:solidFill>
                <a:latin typeface="Poppins Bold"/>
              </a:rPr>
              <a:t> </a:t>
            </a:r>
            <a:r>
              <a:rPr lang="en-US" sz="1628" dirty="0" err="1">
                <a:solidFill>
                  <a:srgbClr val="000000"/>
                </a:solidFill>
                <a:latin typeface="Poppins Bold"/>
              </a:rPr>
              <a:t>mengendalikan</a:t>
            </a:r>
            <a:r>
              <a:rPr lang="en-US" sz="1628" dirty="0">
                <a:solidFill>
                  <a:srgbClr val="000000"/>
                </a:solidFill>
                <a:latin typeface="Poppins Bold"/>
              </a:rPr>
              <a:t> dan </a:t>
            </a:r>
            <a:r>
              <a:rPr lang="en-US" sz="1628" dirty="0" err="1">
                <a:solidFill>
                  <a:srgbClr val="000000"/>
                </a:solidFill>
                <a:latin typeface="Poppins Bold"/>
              </a:rPr>
              <a:t>memantau</a:t>
            </a:r>
            <a:r>
              <a:rPr lang="en-US" sz="1628" dirty="0">
                <a:solidFill>
                  <a:srgbClr val="000000"/>
                </a:solidFill>
                <a:latin typeface="Poppins Bold"/>
              </a:rPr>
              <a:t> </a:t>
            </a:r>
            <a:r>
              <a:rPr lang="en-US" sz="1628" dirty="0" err="1">
                <a:solidFill>
                  <a:srgbClr val="000000"/>
                </a:solidFill>
                <a:latin typeface="Poppins Bold"/>
              </a:rPr>
              <a:t>serta</a:t>
            </a:r>
            <a:r>
              <a:rPr lang="en-US" sz="1628" dirty="0">
                <a:solidFill>
                  <a:srgbClr val="000000"/>
                </a:solidFill>
                <a:latin typeface="Poppins Bold"/>
              </a:rPr>
              <a:t> </a:t>
            </a:r>
            <a:r>
              <a:rPr lang="en-US" sz="1628" dirty="0" err="1">
                <a:solidFill>
                  <a:srgbClr val="000000"/>
                </a:solidFill>
                <a:latin typeface="Poppins Bold"/>
              </a:rPr>
              <a:t>melakukan</a:t>
            </a:r>
            <a:r>
              <a:rPr lang="en-US" sz="1628" dirty="0">
                <a:solidFill>
                  <a:srgbClr val="000000"/>
                </a:solidFill>
                <a:latin typeface="Poppins Bold"/>
              </a:rPr>
              <a:t> </a:t>
            </a:r>
            <a:r>
              <a:rPr lang="en-US" sz="1628" dirty="0" err="1">
                <a:solidFill>
                  <a:srgbClr val="000000"/>
                </a:solidFill>
                <a:latin typeface="Poppins Bold"/>
              </a:rPr>
              <a:t>evaluasi</a:t>
            </a:r>
            <a:r>
              <a:rPr lang="en-US" sz="1628" dirty="0">
                <a:solidFill>
                  <a:srgbClr val="000000"/>
                </a:solidFill>
                <a:latin typeface="Poppins Bold"/>
              </a:rPr>
              <a:t> </a:t>
            </a:r>
            <a:r>
              <a:rPr lang="en-US" sz="1628" dirty="0" err="1">
                <a:solidFill>
                  <a:srgbClr val="000000"/>
                </a:solidFill>
                <a:latin typeface="Poppins Bold"/>
              </a:rPr>
              <a:t>terhadap</a:t>
            </a:r>
            <a:r>
              <a:rPr lang="en-US" sz="1628" dirty="0">
                <a:solidFill>
                  <a:srgbClr val="000000"/>
                </a:solidFill>
                <a:latin typeface="Poppins Bold"/>
              </a:rPr>
              <a:t> </a:t>
            </a:r>
            <a:r>
              <a:rPr lang="en-US" sz="1628" dirty="0" err="1">
                <a:solidFill>
                  <a:srgbClr val="000000"/>
                </a:solidFill>
                <a:latin typeface="Poppins Bold"/>
              </a:rPr>
              <a:t>kewajiban</a:t>
            </a:r>
            <a:r>
              <a:rPr lang="en-US" sz="1628" dirty="0">
                <a:solidFill>
                  <a:srgbClr val="000000"/>
                </a:solidFill>
                <a:latin typeface="Poppins Bold"/>
              </a:rPr>
              <a:t> </a:t>
            </a:r>
            <a:r>
              <a:rPr lang="en-US" sz="1628" dirty="0" err="1">
                <a:solidFill>
                  <a:srgbClr val="000000"/>
                </a:solidFill>
                <a:latin typeface="Poppins Bold"/>
              </a:rPr>
              <a:t>pelaksanaan</a:t>
            </a:r>
            <a:r>
              <a:rPr lang="en-US" sz="1628" dirty="0">
                <a:solidFill>
                  <a:srgbClr val="000000"/>
                </a:solidFill>
                <a:latin typeface="Poppins Bold"/>
              </a:rPr>
              <a:t> program PPM oleh </a:t>
            </a:r>
            <a:r>
              <a:rPr lang="en-US" sz="1628" dirty="0" err="1">
                <a:solidFill>
                  <a:srgbClr val="000000"/>
                </a:solidFill>
                <a:latin typeface="Poppins Bold"/>
              </a:rPr>
              <a:t>perusahaan</a:t>
            </a:r>
            <a:r>
              <a:rPr lang="en-US" sz="1628" dirty="0">
                <a:solidFill>
                  <a:srgbClr val="000000"/>
                </a:solidFill>
                <a:latin typeface="Poppins Bold"/>
              </a:rPr>
              <a:t> </a:t>
            </a:r>
            <a:r>
              <a:rPr lang="en-US" sz="1628" dirty="0" err="1">
                <a:solidFill>
                  <a:srgbClr val="000000"/>
                </a:solidFill>
                <a:latin typeface="Poppins Bold"/>
              </a:rPr>
              <a:t>pemegang</a:t>
            </a:r>
            <a:r>
              <a:rPr lang="en-US" sz="1628" dirty="0">
                <a:solidFill>
                  <a:srgbClr val="000000"/>
                </a:solidFill>
                <a:latin typeface="Poppins Bold"/>
              </a:rPr>
              <a:t> IUP dan </a:t>
            </a:r>
            <a:r>
              <a:rPr lang="en-US" sz="1628" dirty="0" err="1">
                <a:solidFill>
                  <a:srgbClr val="000000"/>
                </a:solidFill>
                <a:latin typeface="Poppins Bold"/>
              </a:rPr>
              <a:t>IUPK</a:t>
            </a:r>
            <a:r>
              <a:rPr lang="en-US" sz="1628" dirty="0">
                <a:solidFill>
                  <a:srgbClr val="000000"/>
                </a:solidFill>
                <a:latin typeface="Poppins Bold"/>
              </a:rPr>
              <a:t>.</a:t>
            </a:r>
          </a:p>
        </p:txBody>
      </p:sp>
      <p:sp>
        <p:nvSpPr>
          <p:cNvPr id="12" name="TextBox 12"/>
          <p:cNvSpPr txBox="1"/>
          <p:nvPr/>
        </p:nvSpPr>
        <p:spPr>
          <a:xfrm>
            <a:off x="11830517" y="8436573"/>
            <a:ext cx="5423273" cy="1202218"/>
          </a:xfrm>
          <a:prstGeom prst="rect">
            <a:avLst/>
          </a:prstGeom>
        </p:spPr>
        <p:txBody>
          <a:bodyPr lIns="0" tIns="0" rIns="0" bIns="0" rtlCol="0" anchor="t">
            <a:spAutoFit/>
          </a:bodyPr>
          <a:lstStyle/>
          <a:p>
            <a:pPr algn="r">
              <a:lnSpc>
                <a:spcPts val="1937"/>
              </a:lnSpc>
            </a:pPr>
            <a:r>
              <a:rPr lang="en-US" sz="1628" dirty="0" err="1">
                <a:solidFill>
                  <a:srgbClr val="000000"/>
                </a:solidFill>
                <a:latin typeface="Poppins Bold"/>
              </a:rPr>
              <a:t>Bagi</a:t>
            </a:r>
            <a:r>
              <a:rPr lang="en-US" sz="1628" dirty="0">
                <a:solidFill>
                  <a:srgbClr val="000000"/>
                </a:solidFill>
                <a:latin typeface="Poppins Bold"/>
              </a:rPr>
              <a:t> </a:t>
            </a:r>
            <a:r>
              <a:rPr lang="en-US" sz="1628" dirty="0" err="1">
                <a:solidFill>
                  <a:srgbClr val="000000"/>
                </a:solidFill>
                <a:latin typeface="Poppins Bold"/>
              </a:rPr>
              <a:t>masyarakat</a:t>
            </a:r>
            <a:r>
              <a:rPr lang="en-US" sz="1628" dirty="0">
                <a:solidFill>
                  <a:srgbClr val="000000"/>
                </a:solidFill>
                <a:latin typeface="Poppins Bold"/>
              </a:rPr>
              <a:t> di wilayah </a:t>
            </a:r>
            <a:r>
              <a:rPr lang="en-US" sz="1628" dirty="0" err="1">
                <a:solidFill>
                  <a:srgbClr val="000000"/>
                </a:solidFill>
                <a:latin typeface="Poppins Bold"/>
              </a:rPr>
              <a:t>sekitar</a:t>
            </a:r>
            <a:r>
              <a:rPr lang="en-US" sz="1628" dirty="0">
                <a:solidFill>
                  <a:srgbClr val="000000"/>
                </a:solidFill>
                <a:latin typeface="Poppins Bold"/>
              </a:rPr>
              <a:t> </a:t>
            </a:r>
            <a:r>
              <a:rPr lang="en-US" sz="1628" dirty="0" err="1">
                <a:solidFill>
                  <a:srgbClr val="000000"/>
                </a:solidFill>
                <a:latin typeface="Poppins Bold"/>
              </a:rPr>
              <a:t>tambang</a:t>
            </a:r>
            <a:r>
              <a:rPr lang="en-US" sz="1628" dirty="0">
                <a:solidFill>
                  <a:srgbClr val="000000"/>
                </a:solidFill>
                <a:latin typeface="Poppins Bold"/>
              </a:rPr>
              <a:t> </a:t>
            </a:r>
            <a:r>
              <a:rPr lang="en-US" sz="1628" dirty="0" err="1">
                <a:solidFill>
                  <a:srgbClr val="000000"/>
                </a:solidFill>
                <a:latin typeface="Poppins Bold"/>
              </a:rPr>
              <a:t>akan</a:t>
            </a:r>
            <a:r>
              <a:rPr lang="en-US" sz="1628" dirty="0">
                <a:solidFill>
                  <a:srgbClr val="000000"/>
                </a:solidFill>
                <a:latin typeface="Poppins Bold"/>
              </a:rPr>
              <a:t> </a:t>
            </a:r>
            <a:r>
              <a:rPr lang="en-US" sz="1628" dirty="0" err="1">
                <a:solidFill>
                  <a:srgbClr val="000000"/>
                </a:solidFill>
                <a:latin typeface="Poppins Bold"/>
              </a:rPr>
              <a:t>mendapatkan</a:t>
            </a:r>
            <a:r>
              <a:rPr lang="en-US" sz="1628" dirty="0">
                <a:solidFill>
                  <a:srgbClr val="000000"/>
                </a:solidFill>
                <a:latin typeface="Poppins Bold"/>
              </a:rPr>
              <a:t> </a:t>
            </a:r>
            <a:r>
              <a:rPr lang="en-US" sz="1628" dirty="0" err="1">
                <a:solidFill>
                  <a:srgbClr val="000000"/>
                </a:solidFill>
                <a:latin typeface="Poppins Bold"/>
              </a:rPr>
              <a:t>manfaat</a:t>
            </a:r>
            <a:r>
              <a:rPr lang="en-US" sz="1628" dirty="0">
                <a:solidFill>
                  <a:srgbClr val="000000"/>
                </a:solidFill>
                <a:latin typeface="Poppins Bold"/>
              </a:rPr>
              <a:t> </a:t>
            </a:r>
            <a:r>
              <a:rPr lang="en-US" sz="1628" dirty="0" err="1">
                <a:solidFill>
                  <a:srgbClr val="000000"/>
                </a:solidFill>
                <a:latin typeface="Poppins Bold"/>
              </a:rPr>
              <a:t>dari</a:t>
            </a:r>
            <a:r>
              <a:rPr lang="en-US" sz="1628" dirty="0">
                <a:solidFill>
                  <a:srgbClr val="000000"/>
                </a:solidFill>
                <a:latin typeface="Poppins Bold"/>
              </a:rPr>
              <a:t> </a:t>
            </a:r>
            <a:r>
              <a:rPr lang="en-US" sz="1628" dirty="0" err="1">
                <a:solidFill>
                  <a:srgbClr val="000000"/>
                </a:solidFill>
                <a:latin typeface="Poppins Bold"/>
              </a:rPr>
              <a:t>pembagunan</a:t>
            </a:r>
            <a:r>
              <a:rPr lang="en-US" sz="1628" dirty="0">
                <a:solidFill>
                  <a:srgbClr val="000000"/>
                </a:solidFill>
                <a:latin typeface="Poppins Bold"/>
              </a:rPr>
              <a:t> </a:t>
            </a:r>
            <a:r>
              <a:rPr lang="en-US" sz="1628" dirty="0" err="1">
                <a:solidFill>
                  <a:srgbClr val="000000"/>
                </a:solidFill>
                <a:latin typeface="Poppins Bold"/>
              </a:rPr>
              <a:t>sarana</a:t>
            </a:r>
            <a:r>
              <a:rPr lang="en-US" sz="1628" dirty="0">
                <a:solidFill>
                  <a:srgbClr val="000000"/>
                </a:solidFill>
                <a:latin typeface="Poppins Bold"/>
              </a:rPr>
              <a:t> dan </a:t>
            </a:r>
            <a:r>
              <a:rPr lang="en-US" sz="1628" dirty="0" err="1">
                <a:solidFill>
                  <a:srgbClr val="000000"/>
                </a:solidFill>
                <a:latin typeface="Poppins Bold"/>
              </a:rPr>
              <a:t>prasaran</a:t>
            </a:r>
            <a:r>
              <a:rPr lang="en-US" sz="1628" dirty="0">
                <a:solidFill>
                  <a:srgbClr val="000000"/>
                </a:solidFill>
                <a:latin typeface="Poppins Bold"/>
              </a:rPr>
              <a:t> yang </a:t>
            </a:r>
            <a:r>
              <a:rPr lang="en-US" sz="1628" dirty="0" err="1">
                <a:solidFill>
                  <a:srgbClr val="000000"/>
                </a:solidFill>
                <a:latin typeface="Poppins Bold"/>
              </a:rPr>
              <a:t>dilakukan</a:t>
            </a:r>
            <a:r>
              <a:rPr lang="en-US" sz="1628" dirty="0">
                <a:solidFill>
                  <a:srgbClr val="000000"/>
                </a:solidFill>
                <a:latin typeface="Poppins Bold"/>
              </a:rPr>
              <a:t> oleh </a:t>
            </a:r>
            <a:r>
              <a:rPr lang="en-US" sz="1628" dirty="0" err="1">
                <a:solidFill>
                  <a:srgbClr val="000000"/>
                </a:solidFill>
                <a:latin typeface="Poppins Bold"/>
              </a:rPr>
              <a:t>pemerintah</a:t>
            </a:r>
            <a:r>
              <a:rPr lang="en-US" sz="1628" dirty="0">
                <a:solidFill>
                  <a:srgbClr val="000000"/>
                </a:solidFill>
                <a:latin typeface="Poppins Bold"/>
              </a:rPr>
              <a:t> </a:t>
            </a:r>
            <a:r>
              <a:rPr lang="en-US" sz="1628" dirty="0" err="1">
                <a:solidFill>
                  <a:srgbClr val="000000"/>
                </a:solidFill>
                <a:latin typeface="Poppins Bold"/>
              </a:rPr>
              <a:t>daerah</a:t>
            </a:r>
            <a:r>
              <a:rPr lang="en-US" sz="1628" dirty="0">
                <a:solidFill>
                  <a:srgbClr val="000000"/>
                </a:solidFill>
                <a:latin typeface="Poppins Bold"/>
              </a:rPr>
              <a:t> dan </a:t>
            </a:r>
            <a:r>
              <a:rPr lang="en-US" sz="1628" dirty="0" err="1">
                <a:solidFill>
                  <a:srgbClr val="000000"/>
                </a:solidFill>
                <a:latin typeface="Poppins Bold"/>
              </a:rPr>
              <a:t>pemegang</a:t>
            </a:r>
            <a:r>
              <a:rPr lang="en-US" sz="1628" dirty="0">
                <a:solidFill>
                  <a:srgbClr val="000000"/>
                </a:solidFill>
                <a:latin typeface="Poppins Bold"/>
              </a:rPr>
              <a:t> IUP dan </a:t>
            </a:r>
            <a:r>
              <a:rPr lang="en-US" sz="1628" dirty="0" err="1">
                <a:solidFill>
                  <a:srgbClr val="000000"/>
                </a:solidFill>
                <a:latin typeface="Poppins Bold"/>
              </a:rPr>
              <a:t>IUPK</a:t>
            </a:r>
            <a:r>
              <a:rPr lang="en-US" sz="1628" dirty="0">
                <a:solidFill>
                  <a:srgbClr val="000000"/>
                </a:solidFill>
                <a:latin typeface="Poppins Bold"/>
              </a:rPr>
              <a:t> </a:t>
            </a:r>
            <a:r>
              <a:rPr lang="en-US" sz="1628" dirty="0" err="1">
                <a:solidFill>
                  <a:srgbClr val="000000"/>
                </a:solidFill>
                <a:latin typeface="Poppins Bold"/>
              </a:rPr>
              <a:t>secara</a:t>
            </a:r>
            <a:r>
              <a:rPr lang="en-US" sz="1628" dirty="0">
                <a:solidFill>
                  <a:srgbClr val="000000"/>
                </a:solidFill>
                <a:latin typeface="Poppins Bold"/>
              </a:rPr>
              <a:t> </a:t>
            </a:r>
            <a:r>
              <a:rPr lang="en-US" sz="1628" dirty="0" err="1">
                <a:solidFill>
                  <a:srgbClr val="000000"/>
                </a:solidFill>
                <a:latin typeface="Poppins Bold"/>
              </a:rPr>
              <a:t>terpadu</a:t>
            </a:r>
            <a:r>
              <a:rPr lang="en-US" sz="1628" dirty="0">
                <a:solidFill>
                  <a:srgbClr val="000000"/>
                </a:solidFill>
                <a:latin typeface="Poppins Bold"/>
              </a:rPr>
              <a:t>.</a:t>
            </a:r>
          </a:p>
        </p:txBody>
      </p:sp>
      <p:sp>
        <p:nvSpPr>
          <p:cNvPr id="13" name="TextBox 13"/>
          <p:cNvSpPr txBox="1"/>
          <p:nvPr/>
        </p:nvSpPr>
        <p:spPr>
          <a:xfrm>
            <a:off x="1351886" y="6442954"/>
            <a:ext cx="4059293" cy="2630968"/>
          </a:xfrm>
          <a:prstGeom prst="rect">
            <a:avLst/>
          </a:prstGeom>
        </p:spPr>
        <p:txBody>
          <a:bodyPr lIns="0" tIns="0" rIns="0" bIns="0" rtlCol="0" anchor="t">
            <a:spAutoFit/>
          </a:bodyPr>
          <a:lstStyle/>
          <a:p>
            <a:pPr>
              <a:lnSpc>
                <a:spcPts val="1937"/>
              </a:lnSpc>
            </a:pPr>
            <a:r>
              <a:rPr lang="en-US" sz="1628" dirty="0" err="1">
                <a:solidFill>
                  <a:srgbClr val="000000"/>
                </a:solidFill>
                <a:latin typeface="Poppins Bold"/>
              </a:rPr>
              <a:t>Pemerintah</a:t>
            </a:r>
            <a:r>
              <a:rPr lang="en-US" sz="1628" dirty="0">
                <a:solidFill>
                  <a:srgbClr val="000000"/>
                </a:solidFill>
                <a:latin typeface="Poppins Bold"/>
              </a:rPr>
              <a:t> Daerah </a:t>
            </a:r>
            <a:r>
              <a:rPr lang="en-US" sz="1628" dirty="0" err="1">
                <a:solidFill>
                  <a:srgbClr val="000000"/>
                </a:solidFill>
                <a:latin typeface="Poppins Bold"/>
              </a:rPr>
              <a:t>Kabupaten</a:t>
            </a:r>
            <a:r>
              <a:rPr lang="en-US" sz="1628" dirty="0">
                <a:solidFill>
                  <a:srgbClr val="000000"/>
                </a:solidFill>
                <a:latin typeface="Poppins Bold"/>
              </a:rPr>
              <a:t>/Kota </a:t>
            </a:r>
            <a:r>
              <a:rPr lang="en-US" sz="1628" dirty="0" err="1">
                <a:solidFill>
                  <a:srgbClr val="000000"/>
                </a:solidFill>
                <a:latin typeface="Poppins Bold"/>
              </a:rPr>
              <a:t>adalah</a:t>
            </a:r>
            <a:r>
              <a:rPr lang="en-US" sz="1628" dirty="0">
                <a:solidFill>
                  <a:srgbClr val="000000"/>
                </a:solidFill>
                <a:latin typeface="Poppins Bold"/>
              </a:rPr>
              <a:t> </a:t>
            </a:r>
            <a:r>
              <a:rPr lang="en-US" sz="1628" dirty="0" err="1">
                <a:solidFill>
                  <a:srgbClr val="000000"/>
                </a:solidFill>
                <a:latin typeface="Poppins Bold"/>
              </a:rPr>
              <a:t>memudahkan</a:t>
            </a:r>
            <a:r>
              <a:rPr lang="en-US" sz="1628" dirty="0">
                <a:solidFill>
                  <a:srgbClr val="000000"/>
                </a:solidFill>
                <a:latin typeface="Poppins Bold"/>
              </a:rPr>
              <a:t> </a:t>
            </a:r>
            <a:r>
              <a:rPr lang="en-US" sz="1628" dirty="0" err="1">
                <a:solidFill>
                  <a:srgbClr val="000000"/>
                </a:solidFill>
                <a:latin typeface="Poppins Bold"/>
              </a:rPr>
              <a:t>dalam</a:t>
            </a:r>
            <a:r>
              <a:rPr lang="en-US" sz="1628" dirty="0">
                <a:solidFill>
                  <a:srgbClr val="000000"/>
                </a:solidFill>
                <a:latin typeface="Poppins Bold"/>
              </a:rPr>
              <a:t> </a:t>
            </a:r>
            <a:r>
              <a:rPr lang="en-US" sz="1628" dirty="0" err="1">
                <a:solidFill>
                  <a:srgbClr val="000000"/>
                </a:solidFill>
                <a:latin typeface="Poppins Bold"/>
              </a:rPr>
              <a:t>koordinasi</a:t>
            </a:r>
            <a:r>
              <a:rPr lang="en-US" sz="1628" dirty="0">
                <a:solidFill>
                  <a:srgbClr val="000000"/>
                </a:solidFill>
                <a:latin typeface="Poppins Bold"/>
              </a:rPr>
              <a:t>, </a:t>
            </a:r>
            <a:r>
              <a:rPr lang="en-US" sz="1628" dirty="0" err="1">
                <a:solidFill>
                  <a:srgbClr val="000000"/>
                </a:solidFill>
                <a:latin typeface="Poppins Bold"/>
              </a:rPr>
              <a:t>mensingkronkan</a:t>
            </a:r>
            <a:r>
              <a:rPr lang="en-US" sz="1628" dirty="0">
                <a:solidFill>
                  <a:srgbClr val="000000"/>
                </a:solidFill>
                <a:latin typeface="Poppins Bold"/>
              </a:rPr>
              <a:t> dan </a:t>
            </a:r>
            <a:r>
              <a:rPr lang="en-US" sz="1628" dirty="0" err="1">
                <a:solidFill>
                  <a:srgbClr val="000000"/>
                </a:solidFill>
                <a:latin typeface="Poppins Bold"/>
              </a:rPr>
              <a:t>memastikan</a:t>
            </a:r>
            <a:r>
              <a:rPr lang="en-US" sz="1628" dirty="0">
                <a:solidFill>
                  <a:srgbClr val="000000"/>
                </a:solidFill>
                <a:latin typeface="Poppins Bold"/>
              </a:rPr>
              <a:t> </a:t>
            </a:r>
            <a:r>
              <a:rPr lang="en-US" sz="1628" dirty="0" err="1">
                <a:solidFill>
                  <a:srgbClr val="000000"/>
                </a:solidFill>
                <a:latin typeface="Poppins Bold"/>
              </a:rPr>
              <a:t>pelaksanaan</a:t>
            </a:r>
            <a:r>
              <a:rPr lang="en-US" sz="1628" dirty="0">
                <a:solidFill>
                  <a:srgbClr val="000000"/>
                </a:solidFill>
                <a:latin typeface="Poppins Bold"/>
              </a:rPr>
              <a:t> program </a:t>
            </a:r>
            <a:r>
              <a:rPr lang="en-US" sz="1628" dirty="0" err="1">
                <a:solidFill>
                  <a:srgbClr val="000000"/>
                </a:solidFill>
                <a:latin typeface="Poppins Bold"/>
              </a:rPr>
              <a:t>kegiatan</a:t>
            </a:r>
            <a:r>
              <a:rPr lang="en-US" sz="1628" dirty="0">
                <a:solidFill>
                  <a:srgbClr val="000000"/>
                </a:solidFill>
                <a:latin typeface="Poppins Bold"/>
              </a:rPr>
              <a:t> PPM </a:t>
            </a:r>
            <a:r>
              <a:rPr lang="en-US" sz="1628" dirty="0" err="1">
                <a:solidFill>
                  <a:srgbClr val="000000"/>
                </a:solidFill>
                <a:latin typeface="Poppins Bold"/>
              </a:rPr>
              <a:t>setiap</a:t>
            </a:r>
            <a:r>
              <a:rPr lang="en-US" sz="1628" dirty="0">
                <a:solidFill>
                  <a:srgbClr val="000000"/>
                </a:solidFill>
                <a:latin typeface="Poppins Bold"/>
              </a:rPr>
              <a:t> </a:t>
            </a:r>
            <a:r>
              <a:rPr lang="en-US" sz="1628" dirty="0" err="1">
                <a:solidFill>
                  <a:srgbClr val="000000"/>
                </a:solidFill>
                <a:latin typeface="Poppins Bold"/>
              </a:rPr>
              <a:t>tahun</a:t>
            </a:r>
            <a:r>
              <a:rPr lang="en-US" sz="1628" dirty="0">
                <a:solidFill>
                  <a:srgbClr val="000000"/>
                </a:solidFill>
                <a:latin typeface="Poppins Bold"/>
              </a:rPr>
              <a:t> oleh </a:t>
            </a:r>
            <a:r>
              <a:rPr lang="en-US" sz="1628" dirty="0" err="1">
                <a:solidFill>
                  <a:srgbClr val="000000"/>
                </a:solidFill>
                <a:latin typeface="Poppins Bold"/>
              </a:rPr>
              <a:t>perusahaan</a:t>
            </a:r>
            <a:r>
              <a:rPr lang="en-US" sz="1628" dirty="0">
                <a:solidFill>
                  <a:srgbClr val="000000"/>
                </a:solidFill>
                <a:latin typeface="Poppins Bold"/>
              </a:rPr>
              <a:t> </a:t>
            </a:r>
            <a:r>
              <a:rPr lang="en-US" sz="1628" dirty="0" err="1">
                <a:solidFill>
                  <a:srgbClr val="000000"/>
                </a:solidFill>
                <a:latin typeface="Poppins Bold"/>
              </a:rPr>
              <a:t>pemegang</a:t>
            </a:r>
            <a:r>
              <a:rPr lang="en-US" sz="1628" dirty="0">
                <a:solidFill>
                  <a:srgbClr val="000000"/>
                </a:solidFill>
                <a:latin typeface="Poppins Bold"/>
              </a:rPr>
              <a:t> IUP dan </a:t>
            </a:r>
            <a:r>
              <a:rPr lang="en-US" sz="1628" dirty="0" err="1">
                <a:solidFill>
                  <a:srgbClr val="000000"/>
                </a:solidFill>
                <a:latin typeface="Poppins Bold"/>
              </a:rPr>
              <a:t>IUPK</a:t>
            </a:r>
            <a:r>
              <a:rPr lang="en-US" sz="1628" dirty="0">
                <a:solidFill>
                  <a:srgbClr val="000000"/>
                </a:solidFill>
                <a:latin typeface="Poppins Bold"/>
              </a:rPr>
              <a:t> </a:t>
            </a:r>
            <a:r>
              <a:rPr lang="en-US" sz="1628" dirty="0" err="1">
                <a:solidFill>
                  <a:srgbClr val="000000"/>
                </a:solidFill>
                <a:latin typeface="Poppins Bold"/>
              </a:rPr>
              <a:t>dapat</a:t>
            </a:r>
            <a:r>
              <a:rPr lang="en-US" sz="1628" dirty="0">
                <a:solidFill>
                  <a:srgbClr val="000000"/>
                </a:solidFill>
                <a:latin typeface="Poppins Bold"/>
              </a:rPr>
              <a:t> </a:t>
            </a:r>
            <a:r>
              <a:rPr lang="en-US" sz="1628" dirty="0" err="1">
                <a:solidFill>
                  <a:srgbClr val="000000"/>
                </a:solidFill>
                <a:latin typeface="Poppins Bold"/>
              </a:rPr>
              <a:t>menurunkan</a:t>
            </a:r>
            <a:r>
              <a:rPr lang="en-US" sz="1628" dirty="0">
                <a:solidFill>
                  <a:srgbClr val="000000"/>
                </a:solidFill>
                <a:latin typeface="Poppins Bold"/>
              </a:rPr>
              <a:t> </a:t>
            </a:r>
            <a:r>
              <a:rPr lang="en-US" sz="1628" dirty="0" err="1">
                <a:solidFill>
                  <a:srgbClr val="000000"/>
                </a:solidFill>
                <a:latin typeface="Poppins Bold"/>
              </a:rPr>
              <a:t>tingkat</a:t>
            </a:r>
            <a:r>
              <a:rPr lang="en-US" sz="1628" dirty="0">
                <a:solidFill>
                  <a:srgbClr val="000000"/>
                </a:solidFill>
                <a:latin typeface="Poppins Bold"/>
              </a:rPr>
              <a:t> </a:t>
            </a:r>
            <a:r>
              <a:rPr lang="en-US" sz="1628" dirty="0" err="1">
                <a:solidFill>
                  <a:srgbClr val="000000"/>
                </a:solidFill>
                <a:latin typeface="Poppins Bold"/>
              </a:rPr>
              <a:t>kesenjangan</a:t>
            </a:r>
            <a:r>
              <a:rPr lang="en-US" sz="1628" dirty="0">
                <a:solidFill>
                  <a:srgbClr val="000000"/>
                </a:solidFill>
                <a:latin typeface="Poppins Bold"/>
              </a:rPr>
              <a:t> </a:t>
            </a:r>
            <a:r>
              <a:rPr lang="en-US" sz="1628" dirty="0" err="1">
                <a:solidFill>
                  <a:srgbClr val="000000"/>
                </a:solidFill>
                <a:latin typeface="Poppins Bold"/>
              </a:rPr>
              <a:t>ekonomi</a:t>
            </a:r>
            <a:r>
              <a:rPr lang="en-US" sz="1628" dirty="0">
                <a:solidFill>
                  <a:srgbClr val="000000"/>
                </a:solidFill>
                <a:latin typeface="Poppins Bold"/>
              </a:rPr>
              <a:t>, </a:t>
            </a:r>
            <a:r>
              <a:rPr lang="en-US" sz="1628" dirty="0" err="1">
                <a:solidFill>
                  <a:srgbClr val="000000"/>
                </a:solidFill>
                <a:latin typeface="Poppins Bold"/>
              </a:rPr>
              <a:t>pendidikan</a:t>
            </a:r>
            <a:r>
              <a:rPr lang="en-US" sz="1628" dirty="0">
                <a:solidFill>
                  <a:srgbClr val="000000"/>
                </a:solidFill>
                <a:latin typeface="Poppins Bold"/>
              </a:rPr>
              <a:t>, </a:t>
            </a:r>
            <a:r>
              <a:rPr lang="en-US" sz="1628" dirty="0" err="1">
                <a:solidFill>
                  <a:srgbClr val="000000"/>
                </a:solidFill>
                <a:latin typeface="Poppins Bold"/>
              </a:rPr>
              <a:t>kesehatan</a:t>
            </a:r>
            <a:r>
              <a:rPr lang="en-US" sz="1628" dirty="0">
                <a:solidFill>
                  <a:srgbClr val="000000"/>
                </a:solidFill>
                <a:latin typeface="Poppins Bold"/>
              </a:rPr>
              <a:t>, </a:t>
            </a:r>
            <a:r>
              <a:rPr lang="en-US" sz="1628" dirty="0" err="1">
                <a:solidFill>
                  <a:srgbClr val="000000"/>
                </a:solidFill>
                <a:latin typeface="Poppins Bold"/>
              </a:rPr>
              <a:t>infrastruktur</a:t>
            </a:r>
            <a:r>
              <a:rPr lang="en-US" sz="1628" dirty="0">
                <a:solidFill>
                  <a:srgbClr val="000000"/>
                </a:solidFill>
                <a:latin typeface="Poppins Bold"/>
              </a:rPr>
              <a:t> dan </a:t>
            </a:r>
            <a:r>
              <a:rPr lang="en-US" sz="1628" dirty="0" err="1">
                <a:solidFill>
                  <a:srgbClr val="000000"/>
                </a:solidFill>
                <a:latin typeface="Poppins Bold"/>
              </a:rPr>
              <a:t>sosial</a:t>
            </a:r>
            <a:r>
              <a:rPr lang="en-US" sz="1628" dirty="0">
                <a:solidFill>
                  <a:srgbClr val="000000"/>
                </a:solidFill>
                <a:latin typeface="Poppins Bold"/>
              </a:rPr>
              <a:t> </a:t>
            </a:r>
            <a:r>
              <a:rPr lang="en-US" sz="1628" dirty="0" err="1">
                <a:solidFill>
                  <a:srgbClr val="000000"/>
                </a:solidFill>
                <a:latin typeface="Poppins Bold"/>
              </a:rPr>
              <a:t>khususnya</a:t>
            </a:r>
            <a:r>
              <a:rPr lang="en-US" sz="1628" dirty="0">
                <a:solidFill>
                  <a:srgbClr val="000000"/>
                </a:solidFill>
                <a:latin typeface="Poppins Bold"/>
              </a:rPr>
              <a:t> wilayah/</a:t>
            </a:r>
            <a:r>
              <a:rPr lang="en-US" sz="1628" dirty="0" err="1">
                <a:solidFill>
                  <a:srgbClr val="000000"/>
                </a:solidFill>
                <a:latin typeface="Poppins Bold"/>
              </a:rPr>
              <a:t>desa</a:t>
            </a:r>
            <a:r>
              <a:rPr lang="en-US" sz="1628" dirty="0">
                <a:solidFill>
                  <a:srgbClr val="000000"/>
                </a:solidFill>
                <a:latin typeface="Poppins Bold"/>
              </a:rPr>
              <a:t> yang </a:t>
            </a:r>
            <a:r>
              <a:rPr lang="en-US" sz="1628" dirty="0" err="1">
                <a:solidFill>
                  <a:srgbClr val="000000"/>
                </a:solidFill>
                <a:latin typeface="Poppins Bold"/>
              </a:rPr>
              <a:t>berada</a:t>
            </a:r>
            <a:r>
              <a:rPr lang="en-US" sz="1628" dirty="0">
                <a:solidFill>
                  <a:srgbClr val="000000"/>
                </a:solidFill>
                <a:latin typeface="Poppins Bold"/>
              </a:rPr>
              <a:t> di </a:t>
            </a:r>
            <a:r>
              <a:rPr lang="en-US" sz="1628" dirty="0" err="1">
                <a:solidFill>
                  <a:srgbClr val="000000"/>
                </a:solidFill>
                <a:latin typeface="Poppins Bold"/>
              </a:rPr>
              <a:t>sekitar</a:t>
            </a:r>
            <a:r>
              <a:rPr lang="en-US" sz="1628" dirty="0">
                <a:solidFill>
                  <a:srgbClr val="000000"/>
                </a:solidFill>
                <a:latin typeface="Poppins Bold"/>
              </a:rPr>
              <a:t> </a:t>
            </a:r>
            <a:r>
              <a:rPr lang="en-US" sz="1628" dirty="0" err="1">
                <a:solidFill>
                  <a:srgbClr val="000000"/>
                </a:solidFill>
                <a:latin typeface="Poppins Bold"/>
              </a:rPr>
              <a:t>pertambangan</a:t>
            </a:r>
            <a:r>
              <a:rPr lang="en-US" sz="1628" dirty="0">
                <a:solidFill>
                  <a:srgbClr val="000000"/>
                </a:solidFill>
                <a:latin typeface="Poppins Bold"/>
              </a:rPr>
              <a:t>.</a:t>
            </a:r>
          </a:p>
        </p:txBody>
      </p:sp>
      <p:sp>
        <p:nvSpPr>
          <p:cNvPr id="14" name="TextBox 14"/>
          <p:cNvSpPr txBox="1"/>
          <p:nvPr/>
        </p:nvSpPr>
        <p:spPr>
          <a:xfrm>
            <a:off x="1351886" y="3234372"/>
            <a:ext cx="4937267" cy="1440343"/>
          </a:xfrm>
          <a:prstGeom prst="rect">
            <a:avLst/>
          </a:prstGeom>
        </p:spPr>
        <p:txBody>
          <a:bodyPr lIns="0" tIns="0" rIns="0" bIns="0" rtlCol="0" anchor="t">
            <a:spAutoFit/>
          </a:bodyPr>
          <a:lstStyle/>
          <a:p>
            <a:pPr>
              <a:lnSpc>
                <a:spcPts val="1937"/>
              </a:lnSpc>
            </a:pPr>
            <a:r>
              <a:rPr lang="en-US" sz="1628" dirty="0" err="1">
                <a:solidFill>
                  <a:srgbClr val="000000"/>
                </a:solidFill>
                <a:latin typeface="Poppins Bold"/>
              </a:rPr>
              <a:t>Bagi</a:t>
            </a:r>
            <a:r>
              <a:rPr lang="en-US" sz="1628" dirty="0">
                <a:solidFill>
                  <a:srgbClr val="000000"/>
                </a:solidFill>
                <a:latin typeface="Poppins Bold"/>
              </a:rPr>
              <a:t> </a:t>
            </a:r>
            <a:r>
              <a:rPr lang="en-US" sz="1628" dirty="0" err="1">
                <a:solidFill>
                  <a:srgbClr val="000000"/>
                </a:solidFill>
                <a:latin typeface="Poppins Bold"/>
              </a:rPr>
              <a:t>Organisasi</a:t>
            </a:r>
            <a:r>
              <a:rPr lang="en-US" sz="1628" dirty="0">
                <a:solidFill>
                  <a:srgbClr val="000000"/>
                </a:solidFill>
                <a:latin typeface="Poppins Bold"/>
              </a:rPr>
              <a:t> : </a:t>
            </a:r>
            <a:r>
              <a:rPr lang="en-US" sz="1628" dirty="0" err="1">
                <a:solidFill>
                  <a:srgbClr val="000000"/>
                </a:solidFill>
                <a:latin typeface="Poppins Bold"/>
              </a:rPr>
              <a:t>Sistem</a:t>
            </a:r>
            <a:r>
              <a:rPr lang="en-US" sz="1628" dirty="0">
                <a:solidFill>
                  <a:srgbClr val="000000"/>
                </a:solidFill>
                <a:latin typeface="Poppins Bold"/>
              </a:rPr>
              <a:t> </a:t>
            </a:r>
            <a:r>
              <a:rPr lang="en-US" sz="1628" dirty="0" err="1">
                <a:solidFill>
                  <a:srgbClr val="000000"/>
                </a:solidFill>
                <a:latin typeface="Poppins Bold"/>
              </a:rPr>
              <a:t>informasi</a:t>
            </a:r>
            <a:r>
              <a:rPr lang="en-US" sz="1628" dirty="0">
                <a:solidFill>
                  <a:srgbClr val="000000"/>
                </a:solidFill>
                <a:latin typeface="Poppins Bold"/>
              </a:rPr>
              <a:t> </a:t>
            </a:r>
            <a:r>
              <a:rPr lang="en-US" sz="1628" dirty="0" err="1">
                <a:solidFill>
                  <a:srgbClr val="000000"/>
                </a:solidFill>
                <a:latin typeface="Poppins Bold"/>
              </a:rPr>
              <a:t>Pengendalian</a:t>
            </a:r>
            <a:r>
              <a:rPr lang="en-US" sz="1628" dirty="0">
                <a:solidFill>
                  <a:srgbClr val="000000"/>
                </a:solidFill>
                <a:latin typeface="Poppins Bold"/>
              </a:rPr>
              <a:t> dan </a:t>
            </a:r>
            <a:r>
              <a:rPr lang="en-US" sz="1628" dirty="0" err="1">
                <a:solidFill>
                  <a:srgbClr val="000000"/>
                </a:solidFill>
                <a:latin typeface="Poppins Bold"/>
              </a:rPr>
              <a:t>Pemantauan</a:t>
            </a:r>
            <a:r>
              <a:rPr lang="en-US" sz="1628" dirty="0">
                <a:solidFill>
                  <a:srgbClr val="000000"/>
                </a:solidFill>
                <a:latin typeface="Poppins Bold"/>
              </a:rPr>
              <a:t> </a:t>
            </a:r>
            <a:r>
              <a:rPr lang="en-US" sz="1628" dirty="0" err="1">
                <a:solidFill>
                  <a:srgbClr val="000000"/>
                </a:solidFill>
                <a:latin typeface="Poppins Bold"/>
              </a:rPr>
              <a:t>berbasis</a:t>
            </a:r>
            <a:r>
              <a:rPr lang="en-US" sz="1628" dirty="0">
                <a:solidFill>
                  <a:srgbClr val="000000"/>
                </a:solidFill>
                <a:latin typeface="Poppins Bold"/>
              </a:rPr>
              <a:t> </a:t>
            </a:r>
            <a:r>
              <a:rPr lang="en-US" sz="1628" dirty="0" err="1">
                <a:solidFill>
                  <a:srgbClr val="000000"/>
                </a:solidFill>
                <a:latin typeface="Poppins Bold"/>
              </a:rPr>
              <a:t>elektronik</a:t>
            </a:r>
            <a:r>
              <a:rPr lang="en-US" sz="1628" dirty="0">
                <a:solidFill>
                  <a:srgbClr val="000000"/>
                </a:solidFill>
                <a:latin typeface="Poppins Bold"/>
              </a:rPr>
              <a:t> </a:t>
            </a:r>
            <a:r>
              <a:rPr lang="en-US" sz="1628" dirty="0" err="1">
                <a:solidFill>
                  <a:srgbClr val="000000"/>
                </a:solidFill>
                <a:latin typeface="Poppins Bold"/>
              </a:rPr>
              <a:t>memungkinkan</a:t>
            </a:r>
            <a:r>
              <a:rPr lang="en-US" sz="1628" dirty="0">
                <a:solidFill>
                  <a:srgbClr val="000000"/>
                </a:solidFill>
                <a:latin typeface="Poppins Bold"/>
              </a:rPr>
              <a:t> </a:t>
            </a:r>
            <a:r>
              <a:rPr lang="en-US" sz="1628" dirty="0" err="1">
                <a:solidFill>
                  <a:srgbClr val="000000"/>
                </a:solidFill>
                <a:latin typeface="Poppins Bold"/>
              </a:rPr>
              <a:t>instansi</a:t>
            </a:r>
            <a:r>
              <a:rPr lang="en-US" sz="1628" dirty="0">
                <a:solidFill>
                  <a:srgbClr val="000000"/>
                </a:solidFill>
                <a:latin typeface="Poppins Bold"/>
              </a:rPr>
              <a:t> </a:t>
            </a:r>
            <a:r>
              <a:rPr lang="en-US" sz="1628" dirty="0" err="1">
                <a:solidFill>
                  <a:srgbClr val="000000"/>
                </a:solidFill>
                <a:latin typeface="Poppins Bold"/>
              </a:rPr>
              <a:t>pemerintah</a:t>
            </a:r>
            <a:r>
              <a:rPr lang="en-US" sz="1628" dirty="0">
                <a:solidFill>
                  <a:srgbClr val="000000"/>
                </a:solidFill>
                <a:latin typeface="Poppins Bold"/>
              </a:rPr>
              <a:t> </a:t>
            </a:r>
            <a:r>
              <a:rPr lang="en-US" sz="1628" dirty="0" err="1">
                <a:solidFill>
                  <a:srgbClr val="000000"/>
                </a:solidFill>
                <a:latin typeface="Poppins Bold"/>
              </a:rPr>
              <a:t>untuk</a:t>
            </a:r>
            <a:r>
              <a:rPr lang="en-US" sz="1628" dirty="0">
                <a:solidFill>
                  <a:srgbClr val="000000"/>
                </a:solidFill>
                <a:latin typeface="Poppins Bold"/>
              </a:rPr>
              <a:t> </a:t>
            </a:r>
            <a:r>
              <a:rPr lang="en-US" sz="1628" dirty="0" err="1">
                <a:solidFill>
                  <a:srgbClr val="000000"/>
                </a:solidFill>
                <a:latin typeface="Poppins Bold"/>
              </a:rPr>
              <a:t>mengelola</a:t>
            </a:r>
            <a:r>
              <a:rPr lang="en-US" sz="1628" dirty="0">
                <a:solidFill>
                  <a:srgbClr val="000000"/>
                </a:solidFill>
                <a:latin typeface="Poppins Bold"/>
              </a:rPr>
              <a:t> </a:t>
            </a:r>
            <a:r>
              <a:rPr lang="en-US" sz="1628" dirty="0" err="1">
                <a:solidFill>
                  <a:srgbClr val="000000"/>
                </a:solidFill>
                <a:latin typeface="Poppins Bold"/>
              </a:rPr>
              <a:t>pelaksanaan</a:t>
            </a:r>
            <a:r>
              <a:rPr lang="en-US" sz="1628" dirty="0">
                <a:solidFill>
                  <a:srgbClr val="000000"/>
                </a:solidFill>
                <a:latin typeface="Poppins Bold"/>
              </a:rPr>
              <a:t> program </a:t>
            </a:r>
            <a:r>
              <a:rPr lang="en-US" sz="1628" dirty="0" err="1">
                <a:solidFill>
                  <a:srgbClr val="000000"/>
                </a:solidFill>
                <a:latin typeface="Poppins Bold"/>
              </a:rPr>
              <a:t>pengembangan</a:t>
            </a:r>
            <a:r>
              <a:rPr lang="en-US" sz="1628" dirty="0">
                <a:solidFill>
                  <a:srgbClr val="000000"/>
                </a:solidFill>
                <a:latin typeface="Poppins Bold"/>
              </a:rPr>
              <a:t> dan </a:t>
            </a:r>
            <a:r>
              <a:rPr lang="en-US" sz="1628" dirty="0" err="1">
                <a:solidFill>
                  <a:srgbClr val="000000"/>
                </a:solidFill>
                <a:latin typeface="Poppins Bold"/>
              </a:rPr>
              <a:t>pemberdayaan</a:t>
            </a:r>
            <a:r>
              <a:rPr lang="en-US" sz="1628" dirty="0">
                <a:solidFill>
                  <a:srgbClr val="000000"/>
                </a:solidFill>
                <a:latin typeface="Poppins Bold"/>
              </a:rPr>
              <a:t> Masyarakat (PPM) </a:t>
            </a:r>
            <a:r>
              <a:rPr lang="en-US" sz="1628" dirty="0" err="1">
                <a:solidFill>
                  <a:srgbClr val="000000"/>
                </a:solidFill>
                <a:latin typeface="Poppins Bold"/>
              </a:rPr>
              <a:t>dengan</a:t>
            </a:r>
            <a:r>
              <a:rPr lang="en-US" sz="1628" dirty="0">
                <a:solidFill>
                  <a:srgbClr val="000000"/>
                </a:solidFill>
                <a:latin typeface="Poppins Bold"/>
              </a:rPr>
              <a:t> </a:t>
            </a:r>
            <a:r>
              <a:rPr lang="en-US" sz="1628" dirty="0" err="1">
                <a:solidFill>
                  <a:srgbClr val="000000"/>
                </a:solidFill>
                <a:latin typeface="Poppins Bold"/>
              </a:rPr>
              <a:t>lebih</a:t>
            </a:r>
            <a:r>
              <a:rPr lang="en-US" sz="1628" dirty="0">
                <a:solidFill>
                  <a:srgbClr val="000000"/>
                </a:solidFill>
                <a:latin typeface="Poppins Bold"/>
              </a:rPr>
              <a:t> </a:t>
            </a:r>
            <a:r>
              <a:rPr lang="en-US" sz="1628" dirty="0" err="1">
                <a:solidFill>
                  <a:srgbClr val="000000"/>
                </a:solidFill>
                <a:latin typeface="Poppins Bold"/>
              </a:rPr>
              <a:t>efisien</a:t>
            </a:r>
            <a:r>
              <a:rPr lang="en-US" sz="1628" dirty="0">
                <a:solidFill>
                  <a:srgbClr val="000000"/>
                </a:solidFill>
                <a:latin typeface="Poppins Bold"/>
              </a:rPr>
              <a:t>.</a:t>
            </a:r>
          </a:p>
        </p:txBody>
      </p:sp>
      <p:sp>
        <p:nvSpPr>
          <p:cNvPr id="15" name="TextBox 15"/>
          <p:cNvSpPr txBox="1"/>
          <p:nvPr/>
        </p:nvSpPr>
        <p:spPr>
          <a:xfrm>
            <a:off x="11830517" y="2583761"/>
            <a:ext cx="3585931" cy="372365"/>
          </a:xfrm>
          <a:prstGeom prst="rect">
            <a:avLst/>
          </a:prstGeom>
        </p:spPr>
        <p:txBody>
          <a:bodyPr lIns="0" tIns="0" rIns="0" bIns="0" rtlCol="0" anchor="t">
            <a:spAutoFit/>
          </a:bodyPr>
          <a:lstStyle/>
          <a:p>
            <a:pPr>
              <a:lnSpc>
                <a:spcPts val="2735"/>
              </a:lnSpc>
            </a:pPr>
            <a:r>
              <a:rPr lang="en-US" sz="2421" spc="-72">
                <a:solidFill>
                  <a:srgbClr val="000000"/>
                </a:solidFill>
                <a:latin typeface="Poppins Bold"/>
              </a:rPr>
              <a:t>PEMERINTAH PROVINSI </a:t>
            </a:r>
          </a:p>
        </p:txBody>
      </p:sp>
      <p:sp>
        <p:nvSpPr>
          <p:cNvPr id="16" name="TextBox 16"/>
          <p:cNvSpPr txBox="1"/>
          <p:nvPr/>
        </p:nvSpPr>
        <p:spPr>
          <a:xfrm>
            <a:off x="12005149" y="7845493"/>
            <a:ext cx="2169062" cy="372365"/>
          </a:xfrm>
          <a:prstGeom prst="rect">
            <a:avLst/>
          </a:prstGeom>
        </p:spPr>
        <p:txBody>
          <a:bodyPr lIns="0" tIns="0" rIns="0" bIns="0" rtlCol="0" anchor="t">
            <a:spAutoFit/>
          </a:bodyPr>
          <a:lstStyle/>
          <a:p>
            <a:pPr>
              <a:lnSpc>
                <a:spcPts val="2735"/>
              </a:lnSpc>
            </a:pPr>
            <a:r>
              <a:rPr lang="en-US" sz="2421" spc="-72">
                <a:solidFill>
                  <a:srgbClr val="000000"/>
                </a:solidFill>
                <a:latin typeface="Poppins Bold"/>
              </a:rPr>
              <a:t>MASYARAKAT</a:t>
            </a:r>
          </a:p>
        </p:txBody>
      </p:sp>
      <p:sp>
        <p:nvSpPr>
          <p:cNvPr id="17" name="TextBox 17"/>
          <p:cNvSpPr txBox="1"/>
          <p:nvPr/>
        </p:nvSpPr>
        <p:spPr>
          <a:xfrm>
            <a:off x="2611160" y="2591536"/>
            <a:ext cx="3585931" cy="373949"/>
          </a:xfrm>
          <a:prstGeom prst="rect">
            <a:avLst/>
          </a:prstGeom>
        </p:spPr>
        <p:txBody>
          <a:bodyPr lIns="0" tIns="0" rIns="0" bIns="0" rtlCol="0" anchor="t">
            <a:spAutoFit/>
          </a:bodyPr>
          <a:lstStyle/>
          <a:p>
            <a:pPr algn="r">
              <a:lnSpc>
                <a:spcPts val="2735"/>
              </a:lnSpc>
            </a:pPr>
            <a:r>
              <a:rPr lang="en-US" sz="2421" spc="-72">
                <a:solidFill>
                  <a:srgbClr val="000000"/>
                </a:solidFill>
                <a:latin typeface="Poppins Bold"/>
              </a:rPr>
              <a:t>ORGANISASI/INSTANSI</a:t>
            </a:r>
          </a:p>
        </p:txBody>
      </p:sp>
      <p:grpSp>
        <p:nvGrpSpPr>
          <p:cNvPr id="18" name="Group 18"/>
          <p:cNvGrpSpPr/>
          <p:nvPr/>
        </p:nvGrpSpPr>
        <p:grpSpPr>
          <a:xfrm>
            <a:off x="5299080" y="2472017"/>
            <a:ext cx="7689839" cy="6889673"/>
            <a:chOff x="0" y="0"/>
            <a:chExt cx="10253119" cy="9186231"/>
          </a:xfrm>
        </p:grpSpPr>
        <p:sp>
          <p:nvSpPr>
            <p:cNvPr id="19" name="Freeform 19"/>
            <p:cNvSpPr/>
            <p:nvPr/>
          </p:nvSpPr>
          <p:spPr>
            <a:xfrm rot="5400000">
              <a:off x="602371" y="-602371"/>
              <a:ext cx="9048378" cy="10253119"/>
            </a:xfrm>
            <a:custGeom>
              <a:avLst/>
              <a:gdLst/>
              <a:ahLst/>
              <a:cxnLst/>
              <a:rect l="l" t="t" r="r" b="b"/>
              <a:pathLst>
                <a:path w="9048378" h="10253119">
                  <a:moveTo>
                    <a:pt x="0" y="0"/>
                  </a:moveTo>
                  <a:lnTo>
                    <a:pt x="9048377" y="0"/>
                  </a:lnTo>
                  <a:lnTo>
                    <a:pt x="9048377" y="10253119"/>
                  </a:lnTo>
                  <a:lnTo>
                    <a:pt x="0" y="102531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0" name="Freeform 20"/>
            <p:cNvSpPr/>
            <p:nvPr/>
          </p:nvSpPr>
          <p:spPr>
            <a:xfrm>
              <a:off x="3382302" y="2719378"/>
              <a:ext cx="3457223" cy="3457223"/>
            </a:xfrm>
            <a:custGeom>
              <a:avLst/>
              <a:gdLst/>
              <a:ahLst/>
              <a:cxnLst/>
              <a:rect l="l" t="t" r="r" b="b"/>
              <a:pathLst>
                <a:path w="3457223" h="3457223">
                  <a:moveTo>
                    <a:pt x="0" y="0"/>
                  </a:moveTo>
                  <a:lnTo>
                    <a:pt x="3457222" y="0"/>
                  </a:lnTo>
                  <a:lnTo>
                    <a:pt x="3457222" y="3457222"/>
                  </a:lnTo>
                  <a:lnTo>
                    <a:pt x="0" y="34572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1" name="Freeform 21"/>
            <p:cNvSpPr/>
            <p:nvPr/>
          </p:nvSpPr>
          <p:spPr>
            <a:xfrm>
              <a:off x="3603903" y="2925332"/>
              <a:ext cx="3045313" cy="3045313"/>
            </a:xfrm>
            <a:custGeom>
              <a:avLst/>
              <a:gdLst/>
              <a:ahLst/>
              <a:cxnLst/>
              <a:rect l="l" t="t" r="r" b="b"/>
              <a:pathLst>
                <a:path w="3045313" h="3045313">
                  <a:moveTo>
                    <a:pt x="0" y="0"/>
                  </a:moveTo>
                  <a:lnTo>
                    <a:pt x="3045313" y="0"/>
                  </a:lnTo>
                  <a:lnTo>
                    <a:pt x="3045313" y="3045313"/>
                  </a:lnTo>
                  <a:lnTo>
                    <a:pt x="0" y="30453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2" name="Freeform 22"/>
            <p:cNvSpPr/>
            <p:nvPr/>
          </p:nvSpPr>
          <p:spPr>
            <a:xfrm>
              <a:off x="2102081" y="6744652"/>
              <a:ext cx="6048956" cy="2441579"/>
            </a:xfrm>
            <a:custGeom>
              <a:avLst/>
              <a:gdLst/>
              <a:ahLst/>
              <a:cxnLst/>
              <a:rect l="l" t="t" r="r" b="b"/>
              <a:pathLst>
                <a:path w="6048956" h="2441579">
                  <a:moveTo>
                    <a:pt x="0" y="0"/>
                  </a:moveTo>
                  <a:lnTo>
                    <a:pt x="6048957" y="0"/>
                  </a:lnTo>
                  <a:lnTo>
                    <a:pt x="6048957" y="2441579"/>
                  </a:lnTo>
                  <a:lnTo>
                    <a:pt x="0" y="244157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23" name="Freeform 23"/>
            <p:cNvSpPr/>
            <p:nvPr/>
          </p:nvSpPr>
          <p:spPr>
            <a:xfrm>
              <a:off x="8715929" y="4010285"/>
              <a:ext cx="1035497" cy="959129"/>
            </a:xfrm>
            <a:custGeom>
              <a:avLst/>
              <a:gdLst/>
              <a:ahLst/>
              <a:cxnLst/>
              <a:rect l="l" t="t" r="r" b="b"/>
              <a:pathLst>
                <a:path w="1035497" h="959129">
                  <a:moveTo>
                    <a:pt x="0" y="0"/>
                  </a:moveTo>
                  <a:lnTo>
                    <a:pt x="1035498" y="0"/>
                  </a:lnTo>
                  <a:lnTo>
                    <a:pt x="1035498" y="959130"/>
                  </a:lnTo>
                  <a:lnTo>
                    <a:pt x="0" y="959130"/>
                  </a:lnTo>
                  <a:lnTo>
                    <a:pt x="0" y="0"/>
                  </a:lnTo>
                  <a:close/>
                </a:path>
              </a:pathLst>
            </a:custGeom>
            <a:blipFill>
              <a:blip r:embed="rId19"/>
              <a:stretch>
                <a:fillRect/>
              </a:stretch>
            </a:blipFill>
          </p:spPr>
          <p:txBody>
            <a:bodyPr/>
            <a:lstStyle/>
            <a:p>
              <a:endParaRPr lang="en-ID"/>
            </a:p>
          </p:txBody>
        </p:sp>
        <p:sp>
          <p:nvSpPr>
            <p:cNvPr id="24" name="Freeform 24"/>
            <p:cNvSpPr/>
            <p:nvPr/>
          </p:nvSpPr>
          <p:spPr>
            <a:xfrm>
              <a:off x="2527866" y="415057"/>
              <a:ext cx="1076037" cy="1057207"/>
            </a:xfrm>
            <a:custGeom>
              <a:avLst/>
              <a:gdLst/>
              <a:ahLst/>
              <a:cxnLst/>
              <a:rect l="l" t="t" r="r" b="b"/>
              <a:pathLst>
                <a:path w="1076037" h="1057207">
                  <a:moveTo>
                    <a:pt x="0" y="0"/>
                  </a:moveTo>
                  <a:lnTo>
                    <a:pt x="1076037" y="0"/>
                  </a:lnTo>
                  <a:lnTo>
                    <a:pt x="1076037" y="1057207"/>
                  </a:lnTo>
                  <a:lnTo>
                    <a:pt x="0" y="10572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25" name="Freeform 25"/>
            <p:cNvSpPr/>
            <p:nvPr/>
          </p:nvSpPr>
          <p:spPr>
            <a:xfrm>
              <a:off x="6649216" y="442971"/>
              <a:ext cx="1076037" cy="1057207"/>
            </a:xfrm>
            <a:custGeom>
              <a:avLst/>
              <a:gdLst/>
              <a:ahLst/>
              <a:cxnLst/>
              <a:rect l="l" t="t" r="r" b="b"/>
              <a:pathLst>
                <a:path w="1076037" h="1057207">
                  <a:moveTo>
                    <a:pt x="0" y="0"/>
                  </a:moveTo>
                  <a:lnTo>
                    <a:pt x="1076037" y="0"/>
                  </a:lnTo>
                  <a:lnTo>
                    <a:pt x="1076037" y="1057207"/>
                  </a:lnTo>
                  <a:lnTo>
                    <a:pt x="0" y="10572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26" name="Freeform 26"/>
            <p:cNvSpPr/>
            <p:nvPr/>
          </p:nvSpPr>
          <p:spPr>
            <a:xfrm>
              <a:off x="426664" y="3912208"/>
              <a:ext cx="1076037" cy="1057207"/>
            </a:xfrm>
            <a:custGeom>
              <a:avLst/>
              <a:gdLst/>
              <a:ahLst/>
              <a:cxnLst/>
              <a:rect l="l" t="t" r="r" b="b"/>
              <a:pathLst>
                <a:path w="1076037" h="1057207">
                  <a:moveTo>
                    <a:pt x="0" y="0"/>
                  </a:moveTo>
                  <a:lnTo>
                    <a:pt x="1076038" y="0"/>
                  </a:lnTo>
                  <a:lnTo>
                    <a:pt x="1076038" y="1057207"/>
                  </a:lnTo>
                  <a:lnTo>
                    <a:pt x="0" y="105720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27" name="Freeform 27"/>
            <p:cNvSpPr/>
            <p:nvPr/>
          </p:nvSpPr>
          <p:spPr>
            <a:xfrm>
              <a:off x="3502714" y="3943991"/>
              <a:ext cx="3101093" cy="993642"/>
            </a:xfrm>
            <a:custGeom>
              <a:avLst/>
              <a:gdLst/>
              <a:ahLst/>
              <a:cxnLst/>
              <a:rect l="l" t="t" r="r" b="b"/>
              <a:pathLst>
                <a:path w="3101093" h="993642">
                  <a:moveTo>
                    <a:pt x="0" y="0"/>
                  </a:moveTo>
                  <a:lnTo>
                    <a:pt x="3101094" y="0"/>
                  </a:lnTo>
                  <a:lnTo>
                    <a:pt x="3101094" y="993642"/>
                  </a:lnTo>
                  <a:lnTo>
                    <a:pt x="0" y="993642"/>
                  </a:lnTo>
                  <a:lnTo>
                    <a:pt x="0" y="0"/>
                  </a:lnTo>
                  <a:close/>
                </a:path>
              </a:pathLst>
            </a:custGeom>
            <a:blipFill>
              <a:blip r:embed="rId22"/>
              <a:stretch>
                <a:fillRect/>
              </a:stretch>
            </a:blipFill>
          </p:spPr>
          <p:txBody>
            <a:bodyPr/>
            <a:lstStyle/>
            <a:p>
              <a:endParaRPr lang="en-ID"/>
            </a:p>
          </p:txBody>
        </p:sp>
        <p:sp>
          <p:nvSpPr>
            <p:cNvPr id="28" name="Freeform 28"/>
            <p:cNvSpPr/>
            <p:nvPr/>
          </p:nvSpPr>
          <p:spPr>
            <a:xfrm>
              <a:off x="3563526" y="6968709"/>
              <a:ext cx="3170523" cy="1993466"/>
            </a:xfrm>
            <a:custGeom>
              <a:avLst/>
              <a:gdLst/>
              <a:ahLst/>
              <a:cxnLst/>
              <a:rect l="l" t="t" r="r" b="b"/>
              <a:pathLst>
                <a:path w="3170523" h="1993466">
                  <a:moveTo>
                    <a:pt x="0" y="0"/>
                  </a:moveTo>
                  <a:lnTo>
                    <a:pt x="3170522" y="0"/>
                  </a:lnTo>
                  <a:lnTo>
                    <a:pt x="3170522" y="1993466"/>
                  </a:lnTo>
                  <a:lnTo>
                    <a:pt x="0" y="199346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D"/>
            </a:p>
          </p:txBody>
        </p:sp>
      </p:grpSp>
      <p:pic>
        <p:nvPicPr>
          <p:cNvPr id="29" name="Picture 29"/>
          <p:cNvPicPr>
            <a:picLocks noChangeAspect="1"/>
          </p:cNvPicPr>
          <p:nvPr/>
        </p:nvPicPr>
        <p:blipFill>
          <a:blip r:embed="rId25"/>
          <a:srcRect/>
          <a:stretch>
            <a:fillRect/>
          </a:stretch>
        </p:blipFill>
        <p:spPr>
          <a:xfrm>
            <a:off x="8270332" y="4910188"/>
            <a:ext cx="1747336" cy="1805758"/>
          </a:xfrm>
          <a:prstGeom prst="rect">
            <a:avLst/>
          </a:prstGeom>
        </p:spPr>
      </p:pic>
      <p:pic>
        <p:nvPicPr>
          <p:cNvPr id="30" name="Picture 30"/>
          <p:cNvPicPr>
            <a:picLocks noChangeAspect="1"/>
          </p:cNvPicPr>
          <p:nvPr/>
        </p:nvPicPr>
        <p:blipFill>
          <a:blip r:embed="rId26"/>
          <a:srcRect/>
          <a:stretch>
            <a:fillRect/>
          </a:stretch>
        </p:blipFill>
        <p:spPr>
          <a:xfrm>
            <a:off x="8650070" y="685794"/>
            <a:ext cx="987860" cy="1703640"/>
          </a:xfrm>
          <a:prstGeom prst="rect">
            <a:avLst/>
          </a:prstGeom>
        </p:spPr>
      </p:pic>
      <p:pic>
        <p:nvPicPr>
          <p:cNvPr id="31" name="Picture 31"/>
          <p:cNvPicPr>
            <a:picLocks noChangeAspect="1"/>
          </p:cNvPicPr>
          <p:nvPr/>
        </p:nvPicPr>
        <p:blipFill>
          <a:blip r:embed="rId27"/>
          <a:srcRect/>
          <a:stretch>
            <a:fillRect/>
          </a:stretch>
        </p:blipFill>
        <p:spPr>
          <a:xfrm>
            <a:off x="7275591" y="933636"/>
            <a:ext cx="3435666" cy="797187"/>
          </a:xfrm>
          <a:prstGeom prst="rect">
            <a:avLst/>
          </a:prstGeom>
        </p:spPr>
      </p:pic>
      <p:pic>
        <p:nvPicPr>
          <p:cNvPr id="32" name="Picture 32"/>
          <p:cNvPicPr>
            <a:picLocks noChangeAspect="1"/>
          </p:cNvPicPr>
          <p:nvPr/>
        </p:nvPicPr>
        <p:blipFill>
          <a:blip r:embed="rId28"/>
          <a:srcRect/>
          <a:stretch>
            <a:fillRect/>
          </a:stretch>
        </p:blipFill>
        <p:spPr>
          <a:xfrm>
            <a:off x="2611160" y="2333126"/>
            <a:ext cx="3848160" cy="900294"/>
          </a:xfrm>
          <a:prstGeom prst="rect">
            <a:avLst/>
          </a:prstGeom>
        </p:spPr>
      </p:pic>
      <p:pic>
        <p:nvPicPr>
          <p:cNvPr id="33" name="Picture 33"/>
          <p:cNvPicPr>
            <a:picLocks noChangeAspect="1"/>
          </p:cNvPicPr>
          <p:nvPr/>
        </p:nvPicPr>
        <p:blipFill>
          <a:blip r:embed="rId29"/>
          <a:srcRect/>
          <a:stretch>
            <a:fillRect/>
          </a:stretch>
        </p:blipFill>
        <p:spPr>
          <a:xfrm>
            <a:off x="11654703" y="2352713"/>
            <a:ext cx="3707375" cy="843987"/>
          </a:xfrm>
          <a:prstGeom prst="rect">
            <a:avLst/>
          </a:prstGeom>
        </p:spPr>
      </p:pic>
      <p:pic>
        <p:nvPicPr>
          <p:cNvPr id="34" name="Picture 34"/>
          <p:cNvPicPr>
            <a:picLocks noChangeAspect="1"/>
          </p:cNvPicPr>
          <p:nvPr/>
        </p:nvPicPr>
        <p:blipFill>
          <a:blip r:embed="rId29"/>
          <a:srcRect/>
          <a:stretch>
            <a:fillRect/>
          </a:stretch>
        </p:blipFill>
        <p:spPr>
          <a:xfrm>
            <a:off x="1169285" y="5354917"/>
            <a:ext cx="4025020" cy="916299"/>
          </a:xfrm>
          <a:prstGeom prst="rect">
            <a:avLst/>
          </a:prstGeom>
        </p:spPr>
      </p:pic>
      <p:pic>
        <p:nvPicPr>
          <p:cNvPr id="35" name="Picture 35"/>
          <p:cNvPicPr>
            <a:picLocks noChangeAspect="1"/>
          </p:cNvPicPr>
          <p:nvPr/>
        </p:nvPicPr>
        <p:blipFill>
          <a:blip r:embed="rId28"/>
          <a:srcRect/>
          <a:stretch>
            <a:fillRect/>
          </a:stretch>
        </p:blipFill>
        <p:spPr>
          <a:xfrm>
            <a:off x="13089680" y="4816322"/>
            <a:ext cx="3778421" cy="883978"/>
          </a:xfrm>
          <a:prstGeom prst="rect">
            <a:avLst/>
          </a:prstGeom>
        </p:spPr>
      </p:pic>
      <p:sp>
        <p:nvSpPr>
          <p:cNvPr id="36" name="TextBox 36"/>
          <p:cNvSpPr txBox="1"/>
          <p:nvPr/>
        </p:nvSpPr>
        <p:spPr>
          <a:xfrm>
            <a:off x="5432960" y="1009650"/>
            <a:ext cx="7422079" cy="626110"/>
          </a:xfrm>
          <a:prstGeom prst="rect">
            <a:avLst/>
          </a:prstGeom>
        </p:spPr>
        <p:txBody>
          <a:bodyPr lIns="0" tIns="0" rIns="0" bIns="0" rtlCol="0" anchor="t">
            <a:spAutoFit/>
          </a:bodyPr>
          <a:lstStyle/>
          <a:p>
            <a:pPr algn="ctr">
              <a:lnSpc>
                <a:spcPts val="4519"/>
              </a:lnSpc>
            </a:pPr>
            <a:r>
              <a:rPr lang="en-US" sz="3999" spc="-119" dirty="0" err="1">
                <a:solidFill>
                  <a:srgbClr val="000000"/>
                </a:solidFill>
                <a:latin typeface="Poppins Bold"/>
              </a:rPr>
              <a:t>MANFAAT</a:t>
            </a:r>
            <a:endParaRPr lang="en-US" sz="3999" spc="-119" dirty="0">
              <a:solidFill>
                <a:srgbClr val="000000"/>
              </a:solidFill>
              <a:latin typeface="Poppins Bold"/>
            </a:endParaRPr>
          </a:p>
        </p:txBody>
      </p:sp>
      <p:sp>
        <p:nvSpPr>
          <p:cNvPr id="37" name="TextBox 37"/>
          <p:cNvSpPr txBox="1"/>
          <p:nvPr/>
        </p:nvSpPr>
        <p:spPr>
          <a:xfrm>
            <a:off x="13110247" y="5690775"/>
            <a:ext cx="4169620" cy="1202218"/>
          </a:xfrm>
          <a:prstGeom prst="rect">
            <a:avLst/>
          </a:prstGeom>
        </p:spPr>
        <p:txBody>
          <a:bodyPr lIns="0" tIns="0" rIns="0" bIns="0" rtlCol="0" anchor="t">
            <a:spAutoFit/>
          </a:bodyPr>
          <a:lstStyle/>
          <a:p>
            <a:pPr algn="r">
              <a:lnSpc>
                <a:spcPts val="1937"/>
              </a:lnSpc>
            </a:pPr>
            <a:r>
              <a:rPr lang="en-US" sz="1628" dirty="0" err="1">
                <a:solidFill>
                  <a:srgbClr val="000000"/>
                </a:solidFill>
                <a:latin typeface="Poppins Bold"/>
              </a:rPr>
              <a:t>Bagi</a:t>
            </a:r>
            <a:r>
              <a:rPr lang="en-US" sz="1628" dirty="0">
                <a:solidFill>
                  <a:srgbClr val="000000"/>
                </a:solidFill>
                <a:latin typeface="Poppins Bold"/>
              </a:rPr>
              <a:t> </a:t>
            </a:r>
            <a:r>
              <a:rPr lang="en-US" sz="1628" dirty="0" err="1">
                <a:solidFill>
                  <a:srgbClr val="000000"/>
                </a:solidFill>
                <a:latin typeface="Poppins Bold"/>
              </a:rPr>
              <a:t>perusahaan</a:t>
            </a:r>
            <a:r>
              <a:rPr lang="en-US" sz="1628" dirty="0">
                <a:solidFill>
                  <a:srgbClr val="000000"/>
                </a:solidFill>
                <a:latin typeface="Poppins Bold"/>
              </a:rPr>
              <a:t> </a:t>
            </a:r>
            <a:r>
              <a:rPr lang="en-US" sz="1628" dirty="0" err="1">
                <a:solidFill>
                  <a:srgbClr val="000000"/>
                </a:solidFill>
                <a:latin typeface="Poppins Bold"/>
              </a:rPr>
              <a:t>pemegang</a:t>
            </a:r>
            <a:r>
              <a:rPr lang="en-US" sz="1628" dirty="0">
                <a:solidFill>
                  <a:srgbClr val="000000"/>
                </a:solidFill>
                <a:latin typeface="Poppins Bold"/>
              </a:rPr>
              <a:t> IUP dan </a:t>
            </a:r>
            <a:r>
              <a:rPr lang="en-US" sz="1628" dirty="0" err="1">
                <a:solidFill>
                  <a:srgbClr val="000000"/>
                </a:solidFill>
                <a:latin typeface="Poppins Bold"/>
              </a:rPr>
              <a:t>IUPK</a:t>
            </a:r>
            <a:r>
              <a:rPr lang="en-US" sz="1628" dirty="0">
                <a:solidFill>
                  <a:srgbClr val="000000"/>
                </a:solidFill>
                <a:latin typeface="Poppins Bold"/>
              </a:rPr>
              <a:t> </a:t>
            </a:r>
            <a:r>
              <a:rPr lang="en-US" sz="1628" dirty="0" err="1">
                <a:solidFill>
                  <a:srgbClr val="000000"/>
                </a:solidFill>
                <a:latin typeface="Poppins Bold"/>
              </a:rPr>
              <a:t>adaalah</a:t>
            </a:r>
            <a:r>
              <a:rPr lang="en-US" sz="1628" dirty="0">
                <a:solidFill>
                  <a:srgbClr val="000000"/>
                </a:solidFill>
                <a:latin typeface="Poppins Bold"/>
              </a:rPr>
              <a:t> </a:t>
            </a:r>
            <a:r>
              <a:rPr lang="en-US" sz="1628" dirty="0" err="1">
                <a:solidFill>
                  <a:srgbClr val="000000"/>
                </a:solidFill>
                <a:latin typeface="Poppins Bold"/>
              </a:rPr>
              <a:t>sebagai</a:t>
            </a:r>
            <a:r>
              <a:rPr lang="en-US" sz="1628" dirty="0">
                <a:solidFill>
                  <a:srgbClr val="000000"/>
                </a:solidFill>
                <a:latin typeface="Poppins Bold"/>
              </a:rPr>
              <a:t> </a:t>
            </a:r>
            <a:r>
              <a:rPr lang="en-US" sz="1628" dirty="0" err="1">
                <a:solidFill>
                  <a:srgbClr val="000000"/>
                </a:solidFill>
                <a:latin typeface="Poppins Bold"/>
              </a:rPr>
              <a:t>sarana</a:t>
            </a:r>
            <a:r>
              <a:rPr lang="en-US" sz="1628" dirty="0">
                <a:solidFill>
                  <a:srgbClr val="000000"/>
                </a:solidFill>
                <a:latin typeface="Poppins Bold"/>
              </a:rPr>
              <a:t> media digital </a:t>
            </a:r>
            <a:r>
              <a:rPr lang="en-US" sz="1628" dirty="0" err="1">
                <a:solidFill>
                  <a:srgbClr val="000000"/>
                </a:solidFill>
                <a:latin typeface="Poppins Bold"/>
              </a:rPr>
              <a:t>untuk</a:t>
            </a:r>
            <a:r>
              <a:rPr lang="en-US" sz="1628" dirty="0">
                <a:solidFill>
                  <a:srgbClr val="000000"/>
                </a:solidFill>
                <a:latin typeface="Poppins Bold"/>
              </a:rPr>
              <a:t> </a:t>
            </a:r>
            <a:r>
              <a:rPr lang="en-US" sz="1628" dirty="0" err="1">
                <a:solidFill>
                  <a:srgbClr val="000000"/>
                </a:solidFill>
                <a:latin typeface="Poppins Bold"/>
              </a:rPr>
              <a:t>mensosialisasikan</a:t>
            </a:r>
            <a:r>
              <a:rPr lang="en-US" sz="1628" dirty="0">
                <a:solidFill>
                  <a:srgbClr val="000000"/>
                </a:solidFill>
                <a:latin typeface="Poppins Bold"/>
              </a:rPr>
              <a:t> program dan </a:t>
            </a:r>
            <a:r>
              <a:rPr lang="en-US" sz="1628" dirty="0" err="1">
                <a:solidFill>
                  <a:srgbClr val="000000"/>
                </a:solidFill>
                <a:latin typeface="Poppins Bold"/>
              </a:rPr>
              <a:t>kegiatan</a:t>
            </a:r>
            <a:r>
              <a:rPr lang="en-US" sz="1628" dirty="0">
                <a:solidFill>
                  <a:srgbClr val="000000"/>
                </a:solidFill>
                <a:latin typeface="Poppins Bold"/>
              </a:rPr>
              <a:t> PPM yang </a:t>
            </a:r>
            <a:r>
              <a:rPr lang="en-US" sz="1628" dirty="0" err="1">
                <a:solidFill>
                  <a:srgbClr val="000000"/>
                </a:solidFill>
                <a:latin typeface="Poppins Bold"/>
              </a:rPr>
              <a:t>akan</a:t>
            </a:r>
            <a:r>
              <a:rPr lang="en-US" sz="1628" dirty="0">
                <a:solidFill>
                  <a:srgbClr val="000000"/>
                </a:solidFill>
                <a:latin typeface="Poppins Bold"/>
              </a:rPr>
              <a:t> </a:t>
            </a:r>
            <a:r>
              <a:rPr lang="en-US" sz="1628" dirty="0" err="1">
                <a:solidFill>
                  <a:srgbClr val="000000"/>
                </a:solidFill>
                <a:latin typeface="Poppins Bold"/>
              </a:rPr>
              <a:t>dilakukan</a:t>
            </a:r>
            <a:r>
              <a:rPr lang="en-US" sz="1628" dirty="0">
                <a:solidFill>
                  <a:srgbClr val="000000"/>
                </a:solidFill>
                <a:latin typeface="Poppins Bold"/>
              </a:rPr>
              <a:t>.</a:t>
            </a:r>
          </a:p>
        </p:txBody>
      </p:sp>
      <p:sp>
        <p:nvSpPr>
          <p:cNvPr id="38" name="TextBox 38"/>
          <p:cNvSpPr txBox="1"/>
          <p:nvPr/>
        </p:nvSpPr>
        <p:spPr>
          <a:xfrm>
            <a:off x="13089680" y="5133975"/>
            <a:ext cx="3857368" cy="372365"/>
          </a:xfrm>
          <a:prstGeom prst="rect">
            <a:avLst/>
          </a:prstGeom>
        </p:spPr>
        <p:txBody>
          <a:bodyPr lIns="0" tIns="0" rIns="0" bIns="0" rtlCol="0" anchor="t">
            <a:spAutoFit/>
          </a:bodyPr>
          <a:lstStyle/>
          <a:p>
            <a:pPr>
              <a:lnSpc>
                <a:spcPts val="2735"/>
              </a:lnSpc>
            </a:pPr>
            <a:r>
              <a:rPr lang="en-US" sz="2421" spc="-72">
                <a:solidFill>
                  <a:srgbClr val="000000"/>
                </a:solidFill>
                <a:latin typeface="Poppins Bold"/>
              </a:rPr>
              <a:t>PERUSAHAAN TAMBANG</a:t>
            </a:r>
          </a:p>
        </p:txBody>
      </p:sp>
      <p:sp>
        <p:nvSpPr>
          <p:cNvPr id="39" name="TextBox 39"/>
          <p:cNvSpPr txBox="1"/>
          <p:nvPr/>
        </p:nvSpPr>
        <p:spPr>
          <a:xfrm>
            <a:off x="1028700" y="5621330"/>
            <a:ext cx="4044912" cy="373949"/>
          </a:xfrm>
          <a:prstGeom prst="rect">
            <a:avLst/>
          </a:prstGeom>
        </p:spPr>
        <p:txBody>
          <a:bodyPr lIns="0" tIns="0" rIns="0" bIns="0" rtlCol="0" anchor="t">
            <a:spAutoFit/>
          </a:bodyPr>
          <a:lstStyle/>
          <a:p>
            <a:pPr algn="r">
              <a:lnSpc>
                <a:spcPts val="2735"/>
              </a:lnSpc>
            </a:pPr>
            <a:r>
              <a:rPr lang="en-US" sz="2421" spc="-72">
                <a:solidFill>
                  <a:srgbClr val="000000"/>
                </a:solidFill>
                <a:latin typeface="Poppins Bold"/>
              </a:rPr>
              <a:t>PEMERINTAH KABUPATEN </a:t>
            </a:r>
          </a:p>
        </p:txBody>
      </p:sp>
      <p:pic>
        <p:nvPicPr>
          <p:cNvPr id="40" name="Picture 40"/>
          <p:cNvPicPr>
            <a:picLocks noChangeAspect="1"/>
          </p:cNvPicPr>
          <p:nvPr/>
        </p:nvPicPr>
        <p:blipFill>
          <a:blip r:embed="rId27"/>
          <a:srcRect/>
          <a:stretch>
            <a:fillRect/>
          </a:stretch>
        </p:blipFill>
        <p:spPr>
          <a:xfrm>
            <a:off x="11543224" y="7607368"/>
            <a:ext cx="3435666" cy="7971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ppt_x</p:attrName>
                                        </p:attrNameLst>
                                      </p:cBhvr>
                                      <p:tavLst>
                                        <p:tav tm="0">
                                          <p:val>
                                            <p:strVal val="#ppt_x"/>
                                          </p:val>
                                        </p:tav>
                                        <p:tav tm="100000">
                                          <p:val>
                                            <p:strVal val="#ppt_x"/>
                                          </p:val>
                                        </p:tav>
                                      </p:tavLst>
                                    </p:anim>
                                    <p:anim calcmode="lin" valueType="num">
                                      <p:cBhvr>
                                        <p:cTn id="26" dur="2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ppt_x</p:attrName>
                                        </p:attrNameLst>
                                      </p:cBhvr>
                                      <p:tavLst>
                                        <p:tav tm="0">
                                          <p:val>
                                            <p:strVal val="#ppt_x"/>
                                          </p:val>
                                        </p:tav>
                                        <p:tav tm="100000">
                                          <p:val>
                                            <p:strVal val="#ppt_x"/>
                                          </p:val>
                                        </p:tav>
                                      </p:tavLst>
                                    </p:anim>
                                    <p:anim calcmode="lin" valueType="num">
                                      <p:cBhvr>
                                        <p:cTn id="32" dur="20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anim calcmode="lin" valueType="num">
                                      <p:cBhvr>
                                        <p:cTn id="37" dur="2000" fill="hold"/>
                                        <p:tgtEl>
                                          <p:spTgt spid="13"/>
                                        </p:tgtEl>
                                        <p:attrNameLst>
                                          <p:attrName>ppt_x</p:attrName>
                                        </p:attrNameLst>
                                      </p:cBhvr>
                                      <p:tavLst>
                                        <p:tav tm="0">
                                          <p:val>
                                            <p:strVal val="#ppt_x"/>
                                          </p:val>
                                        </p:tav>
                                        <p:tav tm="100000">
                                          <p:val>
                                            <p:strVal val="#ppt_x"/>
                                          </p:val>
                                        </p:tav>
                                      </p:tavLst>
                                    </p:anim>
                                    <p:anim calcmode="lin" valueType="num">
                                      <p:cBhvr>
                                        <p:cTn id="38" dur="20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8000"/>
                            </p:stCondLst>
                            <p:childTnLst>
                              <p:par>
                                <p:cTn id="40" presetID="42"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2000"/>
                                        <p:tgtEl>
                                          <p:spTgt spid="37"/>
                                        </p:tgtEl>
                                      </p:cBhvr>
                                    </p:animEffect>
                                    <p:anim calcmode="lin" valueType="num">
                                      <p:cBhvr>
                                        <p:cTn id="43" dur="2000" fill="hold"/>
                                        <p:tgtEl>
                                          <p:spTgt spid="37"/>
                                        </p:tgtEl>
                                        <p:attrNameLst>
                                          <p:attrName>ppt_x</p:attrName>
                                        </p:attrNameLst>
                                      </p:cBhvr>
                                      <p:tavLst>
                                        <p:tav tm="0">
                                          <p:val>
                                            <p:strVal val="#ppt_x"/>
                                          </p:val>
                                        </p:tav>
                                        <p:tav tm="100000">
                                          <p:val>
                                            <p:strVal val="#ppt_x"/>
                                          </p:val>
                                        </p:tav>
                                      </p:tavLst>
                                    </p:anim>
                                    <p:anim calcmode="lin" valueType="num">
                                      <p:cBhvr>
                                        <p:cTn id="44" dur="2000" fill="hold"/>
                                        <p:tgtEl>
                                          <p:spTgt spid="37"/>
                                        </p:tgtEl>
                                        <p:attrNameLst>
                                          <p:attrName>ppt_y</p:attrName>
                                        </p:attrNameLst>
                                      </p:cBhvr>
                                      <p:tavLst>
                                        <p:tav tm="0">
                                          <p:val>
                                            <p:strVal val="#ppt_y+.1"/>
                                          </p:val>
                                        </p:tav>
                                        <p:tav tm="100000">
                                          <p:val>
                                            <p:strVal val="#ppt_y"/>
                                          </p:val>
                                        </p:tav>
                                      </p:tavLst>
                                    </p:anim>
                                  </p:childTnLst>
                                </p:cTn>
                              </p:par>
                            </p:childTnLst>
                          </p:cTn>
                        </p:par>
                        <p:par>
                          <p:cTn id="45" fill="hold">
                            <p:stCondLst>
                              <p:cond delay="10000"/>
                            </p:stCondLst>
                            <p:childTnLst>
                              <p:par>
                                <p:cTn id="46" presetID="42"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2000"/>
                                        <p:tgtEl>
                                          <p:spTgt spid="12"/>
                                        </p:tgtEl>
                                      </p:cBhvr>
                                    </p:animEffect>
                                    <p:anim calcmode="lin" valueType="num">
                                      <p:cBhvr>
                                        <p:cTn id="49" dur="2000" fill="hold"/>
                                        <p:tgtEl>
                                          <p:spTgt spid="12"/>
                                        </p:tgtEl>
                                        <p:attrNameLst>
                                          <p:attrName>ppt_x</p:attrName>
                                        </p:attrNameLst>
                                      </p:cBhvr>
                                      <p:tavLst>
                                        <p:tav tm="0">
                                          <p:val>
                                            <p:strVal val="#ppt_x"/>
                                          </p:val>
                                        </p:tav>
                                        <p:tav tm="100000">
                                          <p:val>
                                            <p:strVal val="#ppt_x"/>
                                          </p:val>
                                        </p:tav>
                                      </p:tavLst>
                                    </p:anim>
                                    <p:anim calcmode="lin" valueType="num">
                                      <p:cBhvr>
                                        <p:cTn id="50"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l="-428" r="-428"/>
            </a:stretch>
          </a:blipFill>
        </p:spPr>
        <p:txBody>
          <a:bodyPr/>
          <a:lstStyle/>
          <a:p>
            <a:endParaRPr lang="en-ID"/>
          </a:p>
        </p:txBody>
      </p:sp>
      <p:sp>
        <p:nvSpPr>
          <p:cNvPr id="3" name="Freeform 3"/>
          <p:cNvSpPr/>
          <p:nvPr/>
        </p:nvSpPr>
        <p:spPr>
          <a:xfrm>
            <a:off x="12914923" y="-945009"/>
            <a:ext cx="5278861" cy="11043643"/>
          </a:xfrm>
          <a:custGeom>
            <a:avLst/>
            <a:gdLst/>
            <a:ahLst/>
            <a:cxnLst/>
            <a:rect l="l" t="t" r="r" b="b"/>
            <a:pathLst>
              <a:path w="5278861" h="11043643">
                <a:moveTo>
                  <a:pt x="0" y="0"/>
                </a:moveTo>
                <a:lnTo>
                  <a:pt x="5278861" y="0"/>
                </a:lnTo>
                <a:lnTo>
                  <a:pt x="5278861" y="11043642"/>
                </a:lnTo>
                <a:lnTo>
                  <a:pt x="0" y="11043642"/>
                </a:lnTo>
                <a:lnTo>
                  <a:pt x="0" y="0"/>
                </a:lnTo>
                <a:close/>
              </a:path>
            </a:pathLst>
          </a:custGeom>
          <a:blipFill>
            <a:blip r:embed="rId3"/>
            <a:stretch>
              <a:fillRect/>
            </a:stretch>
          </a:blipFill>
        </p:spPr>
        <p:txBody>
          <a:bodyPr/>
          <a:lstStyle/>
          <a:p>
            <a:endParaRPr lang="en-ID"/>
          </a:p>
        </p:txBody>
      </p:sp>
      <p:sp>
        <p:nvSpPr>
          <p:cNvPr id="4" name="Freeform 4"/>
          <p:cNvSpPr/>
          <p:nvPr/>
        </p:nvSpPr>
        <p:spPr>
          <a:xfrm rot="-10800000">
            <a:off x="-85468" y="0"/>
            <a:ext cx="18373468" cy="9258300"/>
          </a:xfrm>
          <a:custGeom>
            <a:avLst/>
            <a:gdLst/>
            <a:ahLst/>
            <a:cxnLst/>
            <a:rect l="l" t="t" r="r" b="b"/>
            <a:pathLst>
              <a:path w="18373468" h="9258300">
                <a:moveTo>
                  <a:pt x="0" y="0"/>
                </a:moveTo>
                <a:lnTo>
                  <a:pt x="18373468" y="0"/>
                </a:lnTo>
                <a:lnTo>
                  <a:pt x="18373468" y="9258300"/>
                </a:lnTo>
                <a:lnTo>
                  <a:pt x="0" y="9258300"/>
                </a:lnTo>
                <a:lnTo>
                  <a:pt x="0" y="0"/>
                </a:lnTo>
                <a:close/>
              </a:path>
            </a:pathLst>
          </a:custGeom>
          <a:blipFill>
            <a:blip r:embed="rId4"/>
            <a:stretch>
              <a:fillRect l="-1710" t="-34544" b="-23099"/>
            </a:stretch>
          </a:blipFill>
        </p:spPr>
        <p:txBody>
          <a:bodyPr/>
          <a:lstStyle/>
          <a:p>
            <a:endParaRPr lang="en-ID"/>
          </a:p>
        </p:txBody>
      </p:sp>
      <p:sp>
        <p:nvSpPr>
          <p:cNvPr id="5" name="Freeform 5"/>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6" name="Freeform 6"/>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7" name="Group 7"/>
          <p:cNvGrpSpPr/>
          <p:nvPr/>
        </p:nvGrpSpPr>
        <p:grpSpPr>
          <a:xfrm>
            <a:off x="12853359" y="1691096"/>
            <a:ext cx="4824491" cy="1869927"/>
            <a:chOff x="0" y="0"/>
            <a:chExt cx="1270648" cy="492491"/>
          </a:xfrm>
        </p:grpSpPr>
        <p:sp>
          <p:nvSpPr>
            <p:cNvPr id="8" name="Freeform 8"/>
            <p:cNvSpPr/>
            <p:nvPr/>
          </p:nvSpPr>
          <p:spPr>
            <a:xfrm>
              <a:off x="0" y="0"/>
              <a:ext cx="1270648" cy="492491"/>
            </a:xfrm>
            <a:custGeom>
              <a:avLst/>
              <a:gdLst/>
              <a:ahLst/>
              <a:cxnLst/>
              <a:rect l="l" t="t" r="r" b="b"/>
              <a:pathLst>
                <a:path w="1270648" h="492491">
                  <a:moveTo>
                    <a:pt x="81840" y="0"/>
                  </a:moveTo>
                  <a:lnTo>
                    <a:pt x="1188807" y="0"/>
                  </a:lnTo>
                  <a:cubicBezTo>
                    <a:pt x="1234007" y="0"/>
                    <a:pt x="1270648" y="36641"/>
                    <a:pt x="1270648" y="81840"/>
                  </a:cubicBezTo>
                  <a:lnTo>
                    <a:pt x="1270648" y="410651"/>
                  </a:lnTo>
                  <a:cubicBezTo>
                    <a:pt x="1270648" y="455850"/>
                    <a:pt x="1234007" y="492491"/>
                    <a:pt x="1188807" y="492491"/>
                  </a:cubicBezTo>
                  <a:lnTo>
                    <a:pt x="81840" y="492491"/>
                  </a:lnTo>
                  <a:cubicBezTo>
                    <a:pt x="36641" y="492491"/>
                    <a:pt x="0" y="455850"/>
                    <a:pt x="0" y="410651"/>
                  </a:cubicBezTo>
                  <a:lnTo>
                    <a:pt x="0" y="81840"/>
                  </a:lnTo>
                  <a:cubicBezTo>
                    <a:pt x="0" y="36641"/>
                    <a:pt x="36641" y="0"/>
                    <a:pt x="81840" y="0"/>
                  </a:cubicBezTo>
                  <a:close/>
                </a:path>
              </a:pathLst>
            </a:custGeom>
            <a:solidFill>
              <a:srgbClr val="0575E6"/>
            </a:soli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0" name="Freeform 10"/>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7">
              <a:extLst>
                <a:ext uri="{96DAC541-7B7A-43D3-8B79-37D633B846F1}">
                  <asvg:svgBlip xmlns:asvg="http://schemas.microsoft.com/office/drawing/2016/SVG/main" r:embed="rId8"/>
                </a:ext>
              </a:extLst>
            </a:blip>
            <a:stretch>
              <a:fillRect t="-80318" b="-95070"/>
            </a:stretch>
          </a:blipFill>
        </p:spPr>
        <p:txBody>
          <a:bodyPr/>
          <a:lstStyle/>
          <a:p>
            <a:endParaRPr lang="en-ID"/>
          </a:p>
        </p:txBody>
      </p:sp>
      <p:sp>
        <p:nvSpPr>
          <p:cNvPr id="11" name="Freeform 11"/>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7">
              <a:extLst>
                <a:ext uri="{96DAC541-7B7A-43D3-8B79-37D633B846F1}">
                  <asvg:svgBlip xmlns:asvg="http://schemas.microsoft.com/office/drawing/2016/SVG/main" r:embed="rId8"/>
                </a:ext>
              </a:extLst>
            </a:blip>
            <a:stretch>
              <a:fillRect t="-80318" b="-95070"/>
            </a:stretch>
          </a:blipFill>
        </p:spPr>
        <p:txBody>
          <a:bodyPr/>
          <a:lstStyle/>
          <a:p>
            <a:endParaRPr lang="en-ID"/>
          </a:p>
        </p:txBody>
      </p:sp>
      <p:sp>
        <p:nvSpPr>
          <p:cNvPr id="12" name="Freeform 12"/>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3" name="Freeform 13"/>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14" name="Group 14"/>
          <p:cNvGrpSpPr/>
          <p:nvPr/>
        </p:nvGrpSpPr>
        <p:grpSpPr>
          <a:xfrm>
            <a:off x="909463" y="1691096"/>
            <a:ext cx="5153827" cy="1869927"/>
            <a:chOff x="0" y="0"/>
            <a:chExt cx="1357387" cy="492491"/>
          </a:xfrm>
        </p:grpSpPr>
        <p:sp>
          <p:nvSpPr>
            <p:cNvPr id="15" name="Freeform 15"/>
            <p:cNvSpPr/>
            <p:nvPr/>
          </p:nvSpPr>
          <p:spPr>
            <a:xfrm>
              <a:off x="0" y="0"/>
              <a:ext cx="1357387" cy="492491"/>
            </a:xfrm>
            <a:custGeom>
              <a:avLst/>
              <a:gdLst/>
              <a:ahLst/>
              <a:cxnLst/>
              <a:rect l="l" t="t" r="r" b="b"/>
              <a:pathLst>
                <a:path w="1357387" h="492491">
                  <a:moveTo>
                    <a:pt x="76611" y="0"/>
                  </a:moveTo>
                  <a:lnTo>
                    <a:pt x="1280776" y="0"/>
                  </a:lnTo>
                  <a:cubicBezTo>
                    <a:pt x="1301094" y="0"/>
                    <a:pt x="1320581" y="8071"/>
                    <a:pt x="1334948" y="22439"/>
                  </a:cubicBezTo>
                  <a:cubicBezTo>
                    <a:pt x="1349315" y="36806"/>
                    <a:pt x="1357387" y="56292"/>
                    <a:pt x="1357387" y="76611"/>
                  </a:cubicBezTo>
                  <a:lnTo>
                    <a:pt x="1357387" y="415880"/>
                  </a:lnTo>
                  <a:cubicBezTo>
                    <a:pt x="1357387" y="436199"/>
                    <a:pt x="1349315" y="455685"/>
                    <a:pt x="1334948" y="470052"/>
                  </a:cubicBezTo>
                  <a:cubicBezTo>
                    <a:pt x="1320581" y="484420"/>
                    <a:pt x="1301094" y="492491"/>
                    <a:pt x="1280776" y="492491"/>
                  </a:cubicBezTo>
                  <a:lnTo>
                    <a:pt x="76611" y="492491"/>
                  </a:lnTo>
                  <a:cubicBezTo>
                    <a:pt x="56292" y="492491"/>
                    <a:pt x="36806" y="484420"/>
                    <a:pt x="22439" y="470052"/>
                  </a:cubicBezTo>
                  <a:cubicBezTo>
                    <a:pt x="8071" y="455685"/>
                    <a:pt x="0" y="436199"/>
                    <a:pt x="0" y="415880"/>
                  </a:cubicBezTo>
                  <a:lnTo>
                    <a:pt x="0" y="76611"/>
                  </a:lnTo>
                  <a:cubicBezTo>
                    <a:pt x="0" y="56292"/>
                    <a:pt x="8071" y="36806"/>
                    <a:pt x="22439" y="22439"/>
                  </a:cubicBezTo>
                  <a:cubicBezTo>
                    <a:pt x="36806" y="8071"/>
                    <a:pt x="56292" y="0"/>
                    <a:pt x="76611" y="0"/>
                  </a:cubicBezTo>
                  <a:close/>
                </a:path>
              </a:pathLst>
            </a:custGeom>
            <a:solidFill>
              <a:srgbClr val="021B79"/>
            </a:solidFill>
          </p:spPr>
          <p:txBody>
            <a:bodyPr/>
            <a:lstStyle/>
            <a:p>
              <a:endParaRPr lang="en-ID"/>
            </a:p>
          </p:txBody>
        </p:sp>
        <p:sp>
          <p:nvSpPr>
            <p:cNvPr id="16" name="TextBox 16"/>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17" name="Group 17"/>
          <p:cNvGrpSpPr/>
          <p:nvPr/>
        </p:nvGrpSpPr>
        <p:grpSpPr>
          <a:xfrm>
            <a:off x="471865" y="4493622"/>
            <a:ext cx="5153827" cy="1869927"/>
            <a:chOff x="0" y="0"/>
            <a:chExt cx="1357387" cy="492491"/>
          </a:xfrm>
        </p:grpSpPr>
        <p:sp>
          <p:nvSpPr>
            <p:cNvPr id="18" name="Freeform 18"/>
            <p:cNvSpPr/>
            <p:nvPr/>
          </p:nvSpPr>
          <p:spPr>
            <a:xfrm>
              <a:off x="0" y="0"/>
              <a:ext cx="1357387" cy="492491"/>
            </a:xfrm>
            <a:custGeom>
              <a:avLst/>
              <a:gdLst/>
              <a:ahLst/>
              <a:cxnLst/>
              <a:rect l="l" t="t" r="r" b="b"/>
              <a:pathLst>
                <a:path w="1357387" h="492491">
                  <a:moveTo>
                    <a:pt x="76611" y="0"/>
                  </a:moveTo>
                  <a:lnTo>
                    <a:pt x="1280776" y="0"/>
                  </a:lnTo>
                  <a:cubicBezTo>
                    <a:pt x="1301094" y="0"/>
                    <a:pt x="1320581" y="8071"/>
                    <a:pt x="1334948" y="22439"/>
                  </a:cubicBezTo>
                  <a:cubicBezTo>
                    <a:pt x="1349315" y="36806"/>
                    <a:pt x="1357387" y="56292"/>
                    <a:pt x="1357387" y="76611"/>
                  </a:cubicBezTo>
                  <a:lnTo>
                    <a:pt x="1357387" y="415880"/>
                  </a:lnTo>
                  <a:cubicBezTo>
                    <a:pt x="1357387" y="436199"/>
                    <a:pt x="1349315" y="455685"/>
                    <a:pt x="1334948" y="470052"/>
                  </a:cubicBezTo>
                  <a:cubicBezTo>
                    <a:pt x="1320581" y="484420"/>
                    <a:pt x="1301094" y="492491"/>
                    <a:pt x="1280776" y="492491"/>
                  </a:cubicBezTo>
                  <a:lnTo>
                    <a:pt x="76611" y="492491"/>
                  </a:lnTo>
                  <a:cubicBezTo>
                    <a:pt x="56292" y="492491"/>
                    <a:pt x="36806" y="484420"/>
                    <a:pt x="22439" y="470052"/>
                  </a:cubicBezTo>
                  <a:cubicBezTo>
                    <a:pt x="8071" y="455685"/>
                    <a:pt x="0" y="436199"/>
                    <a:pt x="0" y="415880"/>
                  </a:cubicBezTo>
                  <a:lnTo>
                    <a:pt x="0" y="76611"/>
                  </a:lnTo>
                  <a:cubicBezTo>
                    <a:pt x="0" y="56292"/>
                    <a:pt x="8071" y="36806"/>
                    <a:pt x="22439" y="22439"/>
                  </a:cubicBezTo>
                  <a:cubicBezTo>
                    <a:pt x="36806" y="8071"/>
                    <a:pt x="56292" y="0"/>
                    <a:pt x="76611" y="0"/>
                  </a:cubicBezTo>
                  <a:close/>
                </a:path>
              </a:pathLst>
            </a:custGeom>
            <a:solidFill>
              <a:srgbClr val="021B79"/>
            </a:solidFill>
          </p:spPr>
          <p:txBody>
            <a:bodyPr/>
            <a:lstStyle/>
            <a:p>
              <a:endParaRPr lang="en-ID"/>
            </a:p>
          </p:txBody>
        </p:sp>
        <p:sp>
          <p:nvSpPr>
            <p:cNvPr id="19" name="TextBox 1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20" name="Group 20"/>
          <p:cNvGrpSpPr/>
          <p:nvPr/>
        </p:nvGrpSpPr>
        <p:grpSpPr>
          <a:xfrm>
            <a:off x="886165" y="6991841"/>
            <a:ext cx="5153827" cy="1869927"/>
            <a:chOff x="0" y="0"/>
            <a:chExt cx="1357387" cy="492491"/>
          </a:xfrm>
        </p:grpSpPr>
        <p:sp>
          <p:nvSpPr>
            <p:cNvPr id="21" name="Freeform 21"/>
            <p:cNvSpPr/>
            <p:nvPr/>
          </p:nvSpPr>
          <p:spPr>
            <a:xfrm>
              <a:off x="0" y="0"/>
              <a:ext cx="1357387" cy="492491"/>
            </a:xfrm>
            <a:custGeom>
              <a:avLst/>
              <a:gdLst/>
              <a:ahLst/>
              <a:cxnLst/>
              <a:rect l="l" t="t" r="r" b="b"/>
              <a:pathLst>
                <a:path w="1357387" h="492491">
                  <a:moveTo>
                    <a:pt x="76611" y="0"/>
                  </a:moveTo>
                  <a:lnTo>
                    <a:pt x="1280776" y="0"/>
                  </a:lnTo>
                  <a:cubicBezTo>
                    <a:pt x="1301094" y="0"/>
                    <a:pt x="1320581" y="8071"/>
                    <a:pt x="1334948" y="22439"/>
                  </a:cubicBezTo>
                  <a:cubicBezTo>
                    <a:pt x="1349315" y="36806"/>
                    <a:pt x="1357387" y="56292"/>
                    <a:pt x="1357387" y="76611"/>
                  </a:cubicBezTo>
                  <a:lnTo>
                    <a:pt x="1357387" y="415880"/>
                  </a:lnTo>
                  <a:cubicBezTo>
                    <a:pt x="1357387" y="436199"/>
                    <a:pt x="1349315" y="455685"/>
                    <a:pt x="1334948" y="470052"/>
                  </a:cubicBezTo>
                  <a:cubicBezTo>
                    <a:pt x="1320581" y="484420"/>
                    <a:pt x="1301094" y="492491"/>
                    <a:pt x="1280776" y="492491"/>
                  </a:cubicBezTo>
                  <a:lnTo>
                    <a:pt x="76611" y="492491"/>
                  </a:lnTo>
                  <a:cubicBezTo>
                    <a:pt x="56292" y="492491"/>
                    <a:pt x="36806" y="484420"/>
                    <a:pt x="22439" y="470052"/>
                  </a:cubicBezTo>
                  <a:cubicBezTo>
                    <a:pt x="8071" y="455685"/>
                    <a:pt x="0" y="436199"/>
                    <a:pt x="0" y="415880"/>
                  </a:cubicBezTo>
                  <a:lnTo>
                    <a:pt x="0" y="76611"/>
                  </a:lnTo>
                  <a:cubicBezTo>
                    <a:pt x="0" y="56292"/>
                    <a:pt x="8071" y="36806"/>
                    <a:pt x="22439" y="22439"/>
                  </a:cubicBezTo>
                  <a:cubicBezTo>
                    <a:pt x="36806" y="8071"/>
                    <a:pt x="56292" y="0"/>
                    <a:pt x="76611" y="0"/>
                  </a:cubicBezTo>
                  <a:close/>
                </a:path>
              </a:pathLst>
            </a:custGeom>
            <a:solidFill>
              <a:srgbClr val="021B79"/>
            </a:solidFill>
          </p:spPr>
          <p:txBody>
            <a:bodyPr/>
            <a:lstStyle/>
            <a:p>
              <a:endParaRPr lang="en-ID"/>
            </a:p>
          </p:txBody>
        </p:sp>
        <p:sp>
          <p:nvSpPr>
            <p:cNvPr id="22" name="TextBox 22"/>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23" name="Group 23"/>
          <p:cNvGrpSpPr/>
          <p:nvPr/>
        </p:nvGrpSpPr>
        <p:grpSpPr>
          <a:xfrm>
            <a:off x="13232520" y="3982848"/>
            <a:ext cx="4824491" cy="2743935"/>
            <a:chOff x="0" y="0"/>
            <a:chExt cx="1270648" cy="722682"/>
          </a:xfrm>
        </p:grpSpPr>
        <p:sp>
          <p:nvSpPr>
            <p:cNvPr id="24" name="Freeform 24"/>
            <p:cNvSpPr/>
            <p:nvPr/>
          </p:nvSpPr>
          <p:spPr>
            <a:xfrm>
              <a:off x="0" y="0"/>
              <a:ext cx="1270648" cy="722682"/>
            </a:xfrm>
            <a:custGeom>
              <a:avLst/>
              <a:gdLst/>
              <a:ahLst/>
              <a:cxnLst/>
              <a:rect l="l" t="t" r="r" b="b"/>
              <a:pathLst>
                <a:path w="1270648" h="722682">
                  <a:moveTo>
                    <a:pt x="81840" y="0"/>
                  </a:moveTo>
                  <a:lnTo>
                    <a:pt x="1188807" y="0"/>
                  </a:lnTo>
                  <a:cubicBezTo>
                    <a:pt x="1234007" y="0"/>
                    <a:pt x="1270648" y="36641"/>
                    <a:pt x="1270648" y="81840"/>
                  </a:cubicBezTo>
                  <a:lnTo>
                    <a:pt x="1270648" y="640842"/>
                  </a:lnTo>
                  <a:cubicBezTo>
                    <a:pt x="1270648" y="686041"/>
                    <a:pt x="1234007" y="722682"/>
                    <a:pt x="1188807" y="722682"/>
                  </a:cubicBezTo>
                  <a:lnTo>
                    <a:pt x="81840" y="722682"/>
                  </a:lnTo>
                  <a:cubicBezTo>
                    <a:pt x="36641" y="722682"/>
                    <a:pt x="0" y="686041"/>
                    <a:pt x="0" y="640842"/>
                  </a:cubicBezTo>
                  <a:lnTo>
                    <a:pt x="0" y="81840"/>
                  </a:lnTo>
                  <a:cubicBezTo>
                    <a:pt x="0" y="36641"/>
                    <a:pt x="36641" y="0"/>
                    <a:pt x="81840" y="0"/>
                  </a:cubicBezTo>
                  <a:close/>
                </a:path>
              </a:pathLst>
            </a:custGeom>
            <a:solidFill>
              <a:srgbClr val="0575E6"/>
            </a:solidFill>
          </p:spPr>
          <p:txBody>
            <a:bodyPr/>
            <a:lstStyle/>
            <a:p>
              <a:endParaRPr lang="en-ID"/>
            </a:p>
          </p:txBody>
        </p:sp>
        <p:sp>
          <p:nvSpPr>
            <p:cNvPr id="25" name="TextBox 2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26" name="Group 26"/>
          <p:cNvGrpSpPr/>
          <p:nvPr/>
        </p:nvGrpSpPr>
        <p:grpSpPr>
          <a:xfrm>
            <a:off x="13125895" y="6945858"/>
            <a:ext cx="4824491" cy="1509403"/>
            <a:chOff x="0" y="0"/>
            <a:chExt cx="1270648" cy="397538"/>
          </a:xfrm>
        </p:grpSpPr>
        <p:sp>
          <p:nvSpPr>
            <p:cNvPr id="27" name="Freeform 27"/>
            <p:cNvSpPr/>
            <p:nvPr/>
          </p:nvSpPr>
          <p:spPr>
            <a:xfrm>
              <a:off x="0" y="0"/>
              <a:ext cx="1270648" cy="397538"/>
            </a:xfrm>
            <a:custGeom>
              <a:avLst/>
              <a:gdLst/>
              <a:ahLst/>
              <a:cxnLst/>
              <a:rect l="l" t="t" r="r" b="b"/>
              <a:pathLst>
                <a:path w="1270648" h="397538">
                  <a:moveTo>
                    <a:pt x="81840" y="0"/>
                  </a:moveTo>
                  <a:lnTo>
                    <a:pt x="1188807" y="0"/>
                  </a:lnTo>
                  <a:cubicBezTo>
                    <a:pt x="1234007" y="0"/>
                    <a:pt x="1270648" y="36641"/>
                    <a:pt x="1270648" y="81840"/>
                  </a:cubicBezTo>
                  <a:lnTo>
                    <a:pt x="1270648" y="315698"/>
                  </a:lnTo>
                  <a:cubicBezTo>
                    <a:pt x="1270648" y="360897"/>
                    <a:pt x="1234007" y="397538"/>
                    <a:pt x="1188807" y="397538"/>
                  </a:cubicBezTo>
                  <a:lnTo>
                    <a:pt x="81840" y="397538"/>
                  </a:lnTo>
                  <a:cubicBezTo>
                    <a:pt x="36641" y="397538"/>
                    <a:pt x="0" y="360897"/>
                    <a:pt x="0" y="315698"/>
                  </a:cubicBezTo>
                  <a:lnTo>
                    <a:pt x="0" y="81840"/>
                  </a:lnTo>
                  <a:cubicBezTo>
                    <a:pt x="0" y="36641"/>
                    <a:pt x="36641" y="0"/>
                    <a:pt x="81840" y="0"/>
                  </a:cubicBezTo>
                  <a:close/>
                </a:path>
              </a:pathLst>
            </a:custGeom>
            <a:solidFill>
              <a:srgbClr val="0575E6"/>
            </a:solidFill>
          </p:spPr>
          <p:txBody>
            <a:bodyPr/>
            <a:lstStyle/>
            <a:p>
              <a:endParaRPr lang="en-ID"/>
            </a:p>
          </p:txBody>
        </p:sp>
        <p:sp>
          <p:nvSpPr>
            <p:cNvPr id="28" name="TextBox 2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29" name="Freeform 29"/>
          <p:cNvSpPr/>
          <p:nvPr/>
        </p:nvSpPr>
        <p:spPr>
          <a:xfrm>
            <a:off x="1312560" y="1760139"/>
            <a:ext cx="16230600" cy="6695123"/>
          </a:xfrm>
          <a:custGeom>
            <a:avLst/>
            <a:gdLst/>
            <a:ahLst/>
            <a:cxnLst/>
            <a:rect l="l" t="t" r="r" b="b"/>
            <a:pathLst>
              <a:path w="16230600" h="6695123">
                <a:moveTo>
                  <a:pt x="0" y="0"/>
                </a:moveTo>
                <a:lnTo>
                  <a:pt x="16230600" y="0"/>
                </a:lnTo>
                <a:lnTo>
                  <a:pt x="16230600" y="6695122"/>
                </a:lnTo>
                <a:lnTo>
                  <a:pt x="0" y="66951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30" name="Freeform 30"/>
          <p:cNvSpPr/>
          <p:nvPr/>
        </p:nvSpPr>
        <p:spPr>
          <a:xfrm>
            <a:off x="12224848" y="1543472"/>
            <a:ext cx="1584610" cy="1584610"/>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1" name="Freeform 31"/>
          <p:cNvSpPr/>
          <p:nvPr/>
        </p:nvSpPr>
        <p:spPr>
          <a:xfrm>
            <a:off x="5024095" y="1543472"/>
            <a:ext cx="1584610" cy="1584610"/>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2" name="Freeform 32"/>
          <p:cNvSpPr/>
          <p:nvPr/>
        </p:nvSpPr>
        <p:spPr>
          <a:xfrm>
            <a:off x="12813352" y="4399223"/>
            <a:ext cx="1584610" cy="1584610"/>
          </a:xfrm>
          <a:custGeom>
            <a:avLst/>
            <a:gdLst/>
            <a:ahLst/>
            <a:cxnLst/>
            <a:rect l="l" t="t" r="r" b="b"/>
            <a:pathLst>
              <a:path w="1584610" h="1584610">
                <a:moveTo>
                  <a:pt x="0" y="0"/>
                </a:moveTo>
                <a:lnTo>
                  <a:pt x="1584611" y="0"/>
                </a:lnTo>
                <a:lnTo>
                  <a:pt x="1584611"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3" name="Freeform 33"/>
          <p:cNvSpPr/>
          <p:nvPr/>
        </p:nvSpPr>
        <p:spPr>
          <a:xfrm>
            <a:off x="4536410" y="4399223"/>
            <a:ext cx="1584610" cy="1584610"/>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4" name="Freeform 34"/>
          <p:cNvSpPr/>
          <p:nvPr/>
        </p:nvSpPr>
        <p:spPr>
          <a:xfrm>
            <a:off x="12326419" y="6822033"/>
            <a:ext cx="1584610" cy="1584610"/>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5" name="Freeform 35"/>
          <p:cNvSpPr/>
          <p:nvPr/>
        </p:nvSpPr>
        <p:spPr>
          <a:xfrm>
            <a:off x="5125666" y="6822033"/>
            <a:ext cx="1584610" cy="1584610"/>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36" name="Freeform 36"/>
          <p:cNvSpPr/>
          <p:nvPr/>
        </p:nvSpPr>
        <p:spPr>
          <a:xfrm>
            <a:off x="12326419" y="1637871"/>
            <a:ext cx="1395812" cy="1395812"/>
          </a:xfrm>
          <a:custGeom>
            <a:avLst/>
            <a:gdLst/>
            <a:ahLst/>
            <a:cxnLst/>
            <a:rect l="l" t="t" r="r" b="b"/>
            <a:pathLst>
              <a:path w="1395812" h="1395812">
                <a:moveTo>
                  <a:pt x="0" y="0"/>
                </a:moveTo>
                <a:lnTo>
                  <a:pt x="1395812" y="0"/>
                </a:lnTo>
                <a:lnTo>
                  <a:pt x="1395812" y="1395812"/>
                </a:lnTo>
                <a:lnTo>
                  <a:pt x="0" y="1395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37" name="Freeform 37"/>
          <p:cNvSpPr/>
          <p:nvPr/>
        </p:nvSpPr>
        <p:spPr>
          <a:xfrm>
            <a:off x="5125666" y="1637871"/>
            <a:ext cx="1395812" cy="1395812"/>
          </a:xfrm>
          <a:custGeom>
            <a:avLst/>
            <a:gdLst/>
            <a:ahLst/>
            <a:cxnLst/>
            <a:rect l="l" t="t" r="r" b="b"/>
            <a:pathLst>
              <a:path w="1395812" h="1395812">
                <a:moveTo>
                  <a:pt x="0" y="0"/>
                </a:moveTo>
                <a:lnTo>
                  <a:pt x="1395812" y="0"/>
                </a:lnTo>
                <a:lnTo>
                  <a:pt x="1395812" y="1395812"/>
                </a:lnTo>
                <a:lnTo>
                  <a:pt x="0" y="1395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38" name="Freeform 38"/>
          <p:cNvSpPr/>
          <p:nvPr/>
        </p:nvSpPr>
        <p:spPr>
          <a:xfrm>
            <a:off x="12914923" y="4493622"/>
            <a:ext cx="1395812" cy="1395812"/>
          </a:xfrm>
          <a:custGeom>
            <a:avLst/>
            <a:gdLst/>
            <a:ahLst/>
            <a:cxnLst/>
            <a:rect l="l" t="t" r="r" b="b"/>
            <a:pathLst>
              <a:path w="1395812" h="1395812">
                <a:moveTo>
                  <a:pt x="0" y="0"/>
                </a:moveTo>
                <a:lnTo>
                  <a:pt x="1395812" y="0"/>
                </a:lnTo>
                <a:lnTo>
                  <a:pt x="1395812" y="1395812"/>
                </a:lnTo>
                <a:lnTo>
                  <a:pt x="0" y="1395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39" name="Freeform 39"/>
          <p:cNvSpPr/>
          <p:nvPr/>
        </p:nvSpPr>
        <p:spPr>
          <a:xfrm>
            <a:off x="4637980" y="4493622"/>
            <a:ext cx="1395812" cy="1395812"/>
          </a:xfrm>
          <a:custGeom>
            <a:avLst/>
            <a:gdLst/>
            <a:ahLst/>
            <a:cxnLst/>
            <a:rect l="l" t="t" r="r" b="b"/>
            <a:pathLst>
              <a:path w="1395812" h="1395812">
                <a:moveTo>
                  <a:pt x="0" y="0"/>
                </a:moveTo>
                <a:lnTo>
                  <a:pt x="1395813" y="0"/>
                </a:lnTo>
                <a:lnTo>
                  <a:pt x="1395813" y="1395812"/>
                </a:lnTo>
                <a:lnTo>
                  <a:pt x="0" y="1395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0" name="Freeform 40"/>
          <p:cNvSpPr/>
          <p:nvPr/>
        </p:nvSpPr>
        <p:spPr>
          <a:xfrm>
            <a:off x="12427989" y="6916432"/>
            <a:ext cx="1395812" cy="1395812"/>
          </a:xfrm>
          <a:custGeom>
            <a:avLst/>
            <a:gdLst/>
            <a:ahLst/>
            <a:cxnLst/>
            <a:rect l="l" t="t" r="r" b="b"/>
            <a:pathLst>
              <a:path w="1395812" h="1395812">
                <a:moveTo>
                  <a:pt x="0" y="0"/>
                </a:moveTo>
                <a:lnTo>
                  <a:pt x="1395813" y="0"/>
                </a:lnTo>
                <a:lnTo>
                  <a:pt x="1395813" y="1395813"/>
                </a:lnTo>
                <a:lnTo>
                  <a:pt x="0" y="1395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41" name="Freeform 41"/>
          <p:cNvSpPr/>
          <p:nvPr/>
        </p:nvSpPr>
        <p:spPr>
          <a:xfrm>
            <a:off x="5227236" y="6916432"/>
            <a:ext cx="1395812" cy="1395812"/>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42" name="Group 42"/>
          <p:cNvGrpSpPr/>
          <p:nvPr/>
        </p:nvGrpSpPr>
        <p:grpSpPr>
          <a:xfrm>
            <a:off x="9290550" y="7002780"/>
            <a:ext cx="455593" cy="45559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21B79"/>
            </a:solidFill>
          </p:spPr>
          <p:txBody>
            <a:bodyPr/>
            <a:lstStyle/>
            <a:p>
              <a:endParaRPr lang="en-ID"/>
            </a:p>
          </p:txBody>
        </p:sp>
        <p:sp>
          <p:nvSpPr>
            <p:cNvPr id="44" name="TextBox 44"/>
            <p:cNvSpPr txBox="1"/>
            <p:nvPr/>
          </p:nvSpPr>
          <p:spPr>
            <a:xfrm>
              <a:off x="76200" y="66675"/>
              <a:ext cx="660400" cy="669925"/>
            </a:xfrm>
            <a:prstGeom prst="rect">
              <a:avLst/>
            </a:prstGeom>
          </p:spPr>
          <p:txBody>
            <a:bodyPr lIns="50800" tIns="50800" rIns="50800" bIns="50800" rtlCol="0" anchor="ctr"/>
            <a:lstStyle/>
            <a:p>
              <a:pPr algn="ctr">
                <a:lnSpc>
                  <a:spcPts val="2824"/>
                </a:lnSpc>
              </a:pPr>
              <a:endParaRPr/>
            </a:p>
          </p:txBody>
        </p:sp>
      </p:grpSp>
      <p:grpSp>
        <p:nvGrpSpPr>
          <p:cNvPr id="45" name="Group 45"/>
          <p:cNvGrpSpPr/>
          <p:nvPr/>
        </p:nvGrpSpPr>
        <p:grpSpPr>
          <a:xfrm>
            <a:off x="9371989" y="7084219"/>
            <a:ext cx="292716" cy="292716"/>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47" name="TextBox 47"/>
            <p:cNvSpPr txBox="1"/>
            <p:nvPr/>
          </p:nvSpPr>
          <p:spPr>
            <a:xfrm>
              <a:off x="76200" y="66675"/>
              <a:ext cx="660400" cy="669925"/>
            </a:xfrm>
            <a:prstGeom prst="rect">
              <a:avLst/>
            </a:prstGeom>
          </p:spPr>
          <p:txBody>
            <a:bodyPr lIns="50800" tIns="50800" rIns="50800" bIns="50800" rtlCol="0" anchor="ctr"/>
            <a:lstStyle/>
            <a:p>
              <a:pPr algn="ctr">
                <a:lnSpc>
                  <a:spcPts val="2824"/>
                </a:lnSpc>
              </a:pPr>
              <a:endParaRPr/>
            </a:p>
          </p:txBody>
        </p:sp>
      </p:grpSp>
      <p:grpSp>
        <p:nvGrpSpPr>
          <p:cNvPr id="48" name="Group 48"/>
          <p:cNvGrpSpPr/>
          <p:nvPr/>
        </p:nvGrpSpPr>
        <p:grpSpPr>
          <a:xfrm>
            <a:off x="9249836" y="8675427"/>
            <a:ext cx="5148127" cy="1509403"/>
            <a:chOff x="0" y="0"/>
            <a:chExt cx="1355885" cy="397538"/>
          </a:xfrm>
        </p:grpSpPr>
        <p:sp>
          <p:nvSpPr>
            <p:cNvPr id="49" name="Freeform 49"/>
            <p:cNvSpPr/>
            <p:nvPr/>
          </p:nvSpPr>
          <p:spPr>
            <a:xfrm>
              <a:off x="0" y="0"/>
              <a:ext cx="1355885" cy="397538"/>
            </a:xfrm>
            <a:custGeom>
              <a:avLst/>
              <a:gdLst/>
              <a:ahLst/>
              <a:cxnLst/>
              <a:rect l="l" t="t" r="r" b="b"/>
              <a:pathLst>
                <a:path w="1355885" h="397538">
                  <a:moveTo>
                    <a:pt x="76695" y="0"/>
                  </a:moveTo>
                  <a:lnTo>
                    <a:pt x="1279190" y="0"/>
                  </a:lnTo>
                  <a:cubicBezTo>
                    <a:pt x="1299531" y="0"/>
                    <a:pt x="1319038" y="8080"/>
                    <a:pt x="1333422" y="22464"/>
                  </a:cubicBezTo>
                  <a:cubicBezTo>
                    <a:pt x="1347805" y="36847"/>
                    <a:pt x="1355885" y="56355"/>
                    <a:pt x="1355885" y="76695"/>
                  </a:cubicBezTo>
                  <a:lnTo>
                    <a:pt x="1355885" y="320843"/>
                  </a:lnTo>
                  <a:cubicBezTo>
                    <a:pt x="1355885" y="363201"/>
                    <a:pt x="1321547" y="397538"/>
                    <a:pt x="1279190" y="397538"/>
                  </a:cubicBezTo>
                  <a:lnTo>
                    <a:pt x="76695" y="397538"/>
                  </a:lnTo>
                  <a:cubicBezTo>
                    <a:pt x="56355" y="397538"/>
                    <a:pt x="36847" y="389458"/>
                    <a:pt x="22464" y="375075"/>
                  </a:cubicBezTo>
                  <a:cubicBezTo>
                    <a:pt x="8080" y="360692"/>
                    <a:pt x="0" y="341184"/>
                    <a:pt x="0" y="320843"/>
                  </a:cubicBezTo>
                  <a:lnTo>
                    <a:pt x="0" y="76695"/>
                  </a:lnTo>
                  <a:cubicBezTo>
                    <a:pt x="0" y="56355"/>
                    <a:pt x="8080" y="36847"/>
                    <a:pt x="22464" y="22464"/>
                  </a:cubicBezTo>
                  <a:cubicBezTo>
                    <a:pt x="36847" y="8080"/>
                    <a:pt x="56355" y="0"/>
                    <a:pt x="76695" y="0"/>
                  </a:cubicBezTo>
                  <a:close/>
                </a:path>
              </a:pathLst>
            </a:custGeom>
            <a:solidFill>
              <a:srgbClr val="0575E6"/>
            </a:solidFill>
          </p:spPr>
          <p:txBody>
            <a:bodyPr/>
            <a:lstStyle/>
            <a:p>
              <a:endParaRPr lang="en-ID"/>
            </a:p>
          </p:txBody>
        </p:sp>
        <p:sp>
          <p:nvSpPr>
            <p:cNvPr id="50" name="TextBox 50"/>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51" name="Group 51"/>
          <p:cNvGrpSpPr/>
          <p:nvPr/>
        </p:nvGrpSpPr>
        <p:grpSpPr>
          <a:xfrm>
            <a:off x="9249836" y="8664811"/>
            <a:ext cx="5148127" cy="1520019"/>
            <a:chOff x="0" y="0"/>
            <a:chExt cx="1355885" cy="400334"/>
          </a:xfrm>
        </p:grpSpPr>
        <p:sp>
          <p:nvSpPr>
            <p:cNvPr id="52" name="Freeform 52"/>
            <p:cNvSpPr/>
            <p:nvPr/>
          </p:nvSpPr>
          <p:spPr>
            <a:xfrm>
              <a:off x="0" y="0"/>
              <a:ext cx="1355885" cy="400334"/>
            </a:xfrm>
            <a:custGeom>
              <a:avLst/>
              <a:gdLst/>
              <a:ahLst/>
              <a:cxnLst/>
              <a:rect l="l" t="t" r="r" b="b"/>
              <a:pathLst>
                <a:path w="1355885" h="400334">
                  <a:moveTo>
                    <a:pt x="76695" y="0"/>
                  </a:moveTo>
                  <a:lnTo>
                    <a:pt x="1279190" y="0"/>
                  </a:lnTo>
                  <a:cubicBezTo>
                    <a:pt x="1299531" y="0"/>
                    <a:pt x="1319038" y="8080"/>
                    <a:pt x="1333422" y="22464"/>
                  </a:cubicBezTo>
                  <a:cubicBezTo>
                    <a:pt x="1347805" y="36847"/>
                    <a:pt x="1355885" y="56355"/>
                    <a:pt x="1355885" y="76695"/>
                  </a:cubicBezTo>
                  <a:lnTo>
                    <a:pt x="1355885" y="323639"/>
                  </a:lnTo>
                  <a:cubicBezTo>
                    <a:pt x="1355885" y="343980"/>
                    <a:pt x="1347805" y="363487"/>
                    <a:pt x="1333422" y="377871"/>
                  </a:cubicBezTo>
                  <a:cubicBezTo>
                    <a:pt x="1319038" y="392254"/>
                    <a:pt x="1299531" y="400334"/>
                    <a:pt x="1279190" y="400334"/>
                  </a:cubicBezTo>
                  <a:lnTo>
                    <a:pt x="76695" y="400334"/>
                  </a:lnTo>
                  <a:cubicBezTo>
                    <a:pt x="56355" y="400334"/>
                    <a:pt x="36847" y="392254"/>
                    <a:pt x="22464" y="377871"/>
                  </a:cubicBezTo>
                  <a:cubicBezTo>
                    <a:pt x="8080" y="363487"/>
                    <a:pt x="0" y="343980"/>
                    <a:pt x="0" y="323639"/>
                  </a:cubicBezTo>
                  <a:lnTo>
                    <a:pt x="0" y="76695"/>
                  </a:lnTo>
                  <a:cubicBezTo>
                    <a:pt x="0" y="56355"/>
                    <a:pt x="8080" y="36847"/>
                    <a:pt x="22464" y="22464"/>
                  </a:cubicBezTo>
                  <a:cubicBezTo>
                    <a:pt x="36847" y="8080"/>
                    <a:pt x="56355" y="0"/>
                    <a:pt x="76695" y="0"/>
                  </a:cubicBezTo>
                  <a:close/>
                </a:path>
              </a:pathLst>
            </a:custGeom>
            <a:solidFill>
              <a:srgbClr val="034AB1"/>
            </a:solidFill>
          </p:spPr>
          <p:txBody>
            <a:bodyPr/>
            <a:lstStyle/>
            <a:p>
              <a:endParaRPr lang="en-ID"/>
            </a:p>
          </p:txBody>
        </p:sp>
        <p:sp>
          <p:nvSpPr>
            <p:cNvPr id="53" name="TextBox 53"/>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54" name="AutoShape 54"/>
          <p:cNvSpPr/>
          <p:nvPr/>
        </p:nvSpPr>
        <p:spPr>
          <a:xfrm flipV="1">
            <a:off x="9518347" y="7376934"/>
            <a:ext cx="0" cy="1366594"/>
          </a:xfrm>
          <a:prstGeom prst="line">
            <a:avLst/>
          </a:prstGeom>
          <a:ln w="180975" cap="flat">
            <a:solidFill>
              <a:srgbClr val="021B79"/>
            </a:solidFill>
            <a:prstDash val="solid"/>
            <a:headEnd type="none" w="sm" len="sm"/>
            <a:tailEnd type="none" w="sm" len="sm"/>
          </a:ln>
        </p:spPr>
        <p:txBody>
          <a:bodyPr/>
          <a:lstStyle/>
          <a:p>
            <a:endParaRPr lang="en-ID"/>
          </a:p>
        </p:txBody>
      </p:sp>
      <p:grpSp>
        <p:nvGrpSpPr>
          <p:cNvPr id="55" name="Group 55"/>
          <p:cNvGrpSpPr/>
          <p:nvPr/>
        </p:nvGrpSpPr>
        <p:grpSpPr>
          <a:xfrm>
            <a:off x="8004449" y="3674716"/>
            <a:ext cx="2846821" cy="2846821"/>
            <a:chOff x="0" y="0"/>
            <a:chExt cx="3795761" cy="3795761"/>
          </a:xfrm>
        </p:grpSpPr>
        <p:sp>
          <p:nvSpPr>
            <p:cNvPr id="56" name="Freeform 56"/>
            <p:cNvSpPr/>
            <p:nvPr/>
          </p:nvSpPr>
          <p:spPr>
            <a:xfrm>
              <a:off x="0" y="0"/>
              <a:ext cx="3795761" cy="3795761"/>
            </a:xfrm>
            <a:custGeom>
              <a:avLst/>
              <a:gdLst/>
              <a:ahLst/>
              <a:cxnLst/>
              <a:rect l="l" t="t" r="r" b="b"/>
              <a:pathLst>
                <a:path w="3795761" h="3795761">
                  <a:moveTo>
                    <a:pt x="0" y="0"/>
                  </a:moveTo>
                  <a:lnTo>
                    <a:pt x="3795761" y="0"/>
                  </a:lnTo>
                  <a:lnTo>
                    <a:pt x="3795761" y="3795761"/>
                  </a:lnTo>
                  <a:lnTo>
                    <a:pt x="0" y="37957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57" name="Freeform 57"/>
            <p:cNvSpPr/>
            <p:nvPr/>
          </p:nvSpPr>
          <p:spPr>
            <a:xfrm>
              <a:off x="243301" y="226122"/>
              <a:ext cx="3343516" cy="3343516"/>
            </a:xfrm>
            <a:custGeom>
              <a:avLst/>
              <a:gdLst/>
              <a:ahLst/>
              <a:cxnLst/>
              <a:rect l="l" t="t" r="r" b="b"/>
              <a:pathLst>
                <a:path w="3343516" h="3343516">
                  <a:moveTo>
                    <a:pt x="0" y="0"/>
                  </a:moveTo>
                  <a:lnTo>
                    <a:pt x="3343517" y="0"/>
                  </a:lnTo>
                  <a:lnTo>
                    <a:pt x="3343517" y="3343517"/>
                  </a:lnTo>
                  <a:lnTo>
                    <a:pt x="0" y="33435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sp>
        <p:nvSpPr>
          <p:cNvPr id="58" name="Freeform 58"/>
          <p:cNvSpPr/>
          <p:nvPr/>
        </p:nvSpPr>
        <p:spPr>
          <a:xfrm>
            <a:off x="8726042" y="8455261"/>
            <a:ext cx="1584610" cy="1584610"/>
          </a:xfrm>
          <a:custGeom>
            <a:avLst/>
            <a:gdLst/>
            <a:ahLst/>
            <a:cxnLst/>
            <a:rect l="l" t="t" r="r" b="b"/>
            <a:pathLst>
              <a:path w="1584610" h="1584610">
                <a:moveTo>
                  <a:pt x="0" y="0"/>
                </a:moveTo>
                <a:lnTo>
                  <a:pt x="1584610" y="0"/>
                </a:lnTo>
                <a:lnTo>
                  <a:pt x="1584610" y="1584611"/>
                </a:lnTo>
                <a:lnTo>
                  <a:pt x="0" y="15846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59" name="Freeform 59"/>
          <p:cNvSpPr/>
          <p:nvPr/>
        </p:nvSpPr>
        <p:spPr>
          <a:xfrm>
            <a:off x="8827613" y="8549660"/>
            <a:ext cx="1395812" cy="1395812"/>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60" name="Freeform 60"/>
          <p:cNvSpPr/>
          <p:nvPr/>
        </p:nvSpPr>
        <p:spPr>
          <a:xfrm>
            <a:off x="4842220" y="4705033"/>
            <a:ext cx="905737" cy="905737"/>
          </a:xfrm>
          <a:custGeom>
            <a:avLst/>
            <a:gdLst/>
            <a:ahLst/>
            <a:cxnLst/>
            <a:rect l="l" t="t" r="r" b="b"/>
            <a:pathLst>
              <a:path w="905737" h="905737">
                <a:moveTo>
                  <a:pt x="0" y="0"/>
                </a:moveTo>
                <a:lnTo>
                  <a:pt x="905738" y="0"/>
                </a:lnTo>
                <a:lnTo>
                  <a:pt x="905738" y="905738"/>
                </a:lnTo>
                <a:lnTo>
                  <a:pt x="0" y="90573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61" name="Freeform 61"/>
          <p:cNvSpPr/>
          <p:nvPr/>
        </p:nvSpPr>
        <p:spPr>
          <a:xfrm>
            <a:off x="12565388" y="1894848"/>
            <a:ext cx="917874" cy="888425"/>
          </a:xfrm>
          <a:custGeom>
            <a:avLst/>
            <a:gdLst/>
            <a:ahLst/>
            <a:cxnLst/>
            <a:rect l="l" t="t" r="r" b="b"/>
            <a:pathLst>
              <a:path w="917874" h="888425">
                <a:moveTo>
                  <a:pt x="0" y="0"/>
                </a:moveTo>
                <a:lnTo>
                  <a:pt x="917874" y="0"/>
                </a:lnTo>
                <a:lnTo>
                  <a:pt x="917874" y="888425"/>
                </a:lnTo>
                <a:lnTo>
                  <a:pt x="0" y="88842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62" name="Freeform 62"/>
          <p:cNvSpPr/>
          <p:nvPr/>
        </p:nvSpPr>
        <p:spPr>
          <a:xfrm>
            <a:off x="5444183" y="7107663"/>
            <a:ext cx="947576" cy="962006"/>
          </a:xfrm>
          <a:custGeom>
            <a:avLst/>
            <a:gdLst/>
            <a:ahLst/>
            <a:cxnLst/>
            <a:rect l="l" t="t" r="r" b="b"/>
            <a:pathLst>
              <a:path w="947576" h="962006">
                <a:moveTo>
                  <a:pt x="0" y="0"/>
                </a:moveTo>
                <a:lnTo>
                  <a:pt x="947576" y="0"/>
                </a:lnTo>
                <a:lnTo>
                  <a:pt x="947576" y="962006"/>
                </a:lnTo>
                <a:lnTo>
                  <a:pt x="0" y="9620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ID"/>
          </a:p>
        </p:txBody>
      </p:sp>
      <p:sp>
        <p:nvSpPr>
          <p:cNvPr id="63" name="Freeform 63"/>
          <p:cNvSpPr/>
          <p:nvPr/>
        </p:nvSpPr>
        <p:spPr>
          <a:xfrm>
            <a:off x="12727469" y="7133057"/>
            <a:ext cx="836043" cy="911218"/>
          </a:xfrm>
          <a:custGeom>
            <a:avLst/>
            <a:gdLst/>
            <a:ahLst/>
            <a:cxnLst/>
            <a:rect l="l" t="t" r="r" b="b"/>
            <a:pathLst>
              <a:path w="836043" h="911218">
                <a:moveTo>
                  <a:pt x="0" y="0"/>
                </a:moveTo>
                <a:lnTo>
                  <a:pt x="836042" y="0"/>
                </a:lnTo>
                <a:lnTo>
                  <a:pt x="836042" y="911218"/>
                </a:lnTo>
                <a:lnTo>
                  <a:pt x="0" y="9112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D"/>
          </a:p>
        </p:txBody>
      </p:sp>
      <p:sp>
        <p:nvSpPr>
          <p:cNvPr id="64" name="Freeform 64"/>
          <p:cNvSpPr/>
          <p:nvPr/>
        </p:nvSpPr>
        <p:spPr>
          <a:xfrm>
            <a:off x="13145490" y="4693123"/>
            <a:ext cx="885945" cy="885945"/>
          </a:xfrm>
          <a:custGeom>
            <a:avLst/>
            <a:gdLst/>
            <a:ahLst/>
            <a:cxnLst/>
            <a:rect l="l" t="t" r="r" b="b"/>
            <a:pathLst>
              <a:path w="885945" h="885945">
                <a:moveTo>
                  <a:pt x="0" y="0"/>
                </a:moveTo>
                <a:lnTo>
                  <a:pt x="885945" y="0"/>
                </a:lnTo>
                <a:lnTo>
                  <a:pt x="885945" y="885945"/>
                </a:lnTo>
                <a:lnTo>
                  <a:pt x="0" y="88594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ID"/>
          </a:p>
        </p:txBody>
      </p:sp>
      <p:sp>
        <p:nvSpPr>
          <p:cNvPr id="65" name="Freeform 65"/>
          <p:cNvSpPr/>
          <p:nvPr/>
        </p:nvSpPr>
        <p:spPr>
          <a:xfrm>
            <a:off x="9111791" y="8852416"/>
            <a:ext cx="994088" cy="790300"/>
          </a:xfrm>
          <a:custGeom>
            <a:avLst/>
            <a:gdLst/>
            <a:ahLst/>
            <a:cxnLst/>
            <a:rect l="l" t="t" r="r" b="b"/>
            <a:pathLst>
              <a:path w="994088" h="790300">
                <a:moveTo>
                  <a:pt x="0" y="0"/>
                </a:moveTo>
                <a:lnTo>
                  <a:pt x="994088" y="0"/>
                </a:lnTo>
                <a:lnTo>
                  <a:pt x="994088" y="790300"/>
                </a:lnTo>
                <a:lnTo>
                  <a:pt x="0" y="7903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ID"/>
          </a:p>
        </p:txBody>
      </p:sp>
      <p:sp>
        <p:nvSpPr>
          <p:cNvPr id="66" name="Freeform 66"/>
          <p:cNvSpPr/>
          <p:nvPr/>
        </p:nvSpPr>
        <p:spPr>
          <a:xfrm>
            <a:off x="5368026" y="1833154"/>
            <a:ext cx="896748" cy="896748"/>
          </a:xfrm>
          <a:custGeom>
            <a:avLst/>
            <a:gdLst/>
            <a:ahLst/>
            <a:cxnLst/>
            <a:rect l="l" t="t" r="r" b="b"/>
            <a:pathLst>
              <a:path w="896748" h="896748">
                <a:moveTo>
                  <a:pt x="0" y="0"/>
                </a:moveTo>
                <a:lnTo>
                  <a:pt x="896748" y="0"/>
                </a:lnTo>
                <a:lnTo>
                  <a:pt x="896748" y="896748"/>
                </a:lnTo>
                <a:lnTo>
                  <a:pt x="0" y="89674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ID"/>
          </a:p>
        </p:txBody>
      </p:sp>
      <p:sp>
        <p:nvSpPr>
          <p:cNvPr id="67" name="Freeform 67"/>
          <p:cNvSpPr/>
          <p:nvPr/>
        </p:nvSpPr>
        <p:spPr>
          <a:xfrm>
            <a:off x="8139091" y="4712659"/>
            <a:ext cx="2465798" cy="790083"/>
          </a:xfrm>
          <a:custGeom>
            <a:avLst/>
            <a:gdLst/>
            <a:ahLst/>
            <a:cxnLst/>
            <a:rect l="l" t="t" r="r" b="b"/>
            <a:pathLst>
              <a:path w="2465798" h="790083">
                <a:moveTo>
                  <a:pt x="0" y="0"/>
                </a:moveTo>
                <a:lnTo>
                  <a:pt x="2465797" y="0"/>
                </a:lnTo>
                <a:lnTo>
                  <a:pt x="2465797" y="790082"/>
                </a:lnTo>
                <a:lnTo>
                  <a:pt x="0" y="790082"/>
                </a:lnTo>
                <a:lnTo>
                  <a:pt x="0" y="0"/>
                </a:lnTo>
                <a:close/>
              </a:path>
            </a:pathLst>
          </a:custGeom>
          <a:blipFill>
            <a:blip r:embed="rId29"/>
            <a:stretch>
              <a:fillRect/>
            </a:stretch>
          </a:blipFill>
        </p:spPr>
        <p:txBody>
          <a:bodyPr/>
          <a:lstStyle/>
          <a:p>
            <a:endParaRPr lang="en-ID"/>
          </a:p>
        </p:txBody>
      </p:sp>
      <p:pic>
        <p:nvPicPr>
          <p:cNvPr id="68" name="Picture 68"/>
          <p:cNvPicPr>
            <a:picLocks noChangeAspect="1"/>
          </p:cNvPicPr>
          <p:nvPr/>
        </p:nvPicPr>
        <p:blipFill>
          <a:blip r:embed="rId30"/>
          <a:srcRect/>
          <a:stretch>
            <a:fillRect/>
          </a:stretch>
        </p:blipFill>
        <p:spPr>
          <a:xfrm>
            <a:off x="8341808" y="1477376"/>
            <a:ext cx="2060363" cy="2297368"/>
          </a:xfrm>
          <a:prstGeom prst="rect">
            <a:avLst/>
          </a:prstGeom>
        </p:spPr>
      </p:pic>
      <p:pic>
        <p:nvPicPr>
          <p:cNvPr id="69" name="Picture 69"/>
          <p:cNvPicPr>
            <a:picLocks noChangeAspect="1"/>
          </p:cNvPicPr>
          <p:nvPr/>
        </p:nvPicPr>
        <p:blipFill>
          <a:blip r:embed="rId31"/>
          <a:srcRect/>
          <a:stretch>
            <a:fillRect/>
          </a:stretch>
        </p:blipFill>
        <p:spPr>
          <a:xfrm>
            <a:off x="6977971" y="428370"/>
            <a:ext cx="4625159" cy="1049005"/>
          </a:xfrm>
          <a:prstGeom prst="rect">
            <a:avLst/>
          </a:prstGeom>
        </p:spPr>
      </p:pic>
      <p:pic>
        <p:nvPicPr>
          <p:cNvPr id="70" name="Picture 70"/>
          <p:cNvPicPr>
            <a:picLocks noChangeAspect="1"/>
          </p:cNvPicPr>
          <p:nvPr/>
        </p:nvPicPr>
        <p:blipFill>
          <a:blip r:embed="rId32">
            <a:alphaModFix amt="37000"/>
          </a:blip>
          <a:srcRect/>
          <a:stretch>
            <a:fillRect/>
          </a:stretch>
        </p:blipFill>
        <p:spPr>
          <a:xfrm>
            <a:off x="8296320" y="3976160"/>
            <a:ext cx="2263080" cy="2263080"/>
          </a:xfrm>
          <a:prstGeom prst="rect">
            <a:avLst/>
          </a:prstGeom>
        </p:spPr>
      </p:pic>
      <p:pic>
        <p:nvPicPr>
          <p:cNvPr id="71" name="Picture 71"/>
          <p:cNvPicPr>
            <a:picLocks noChangeAspect="1"/>
          </p:cNvPicPr>
          <p:nvPr/>
        </p:nvPicPr>
        <p:blipFill>
          <a:blip r:embed="rId33">
            <a:alphaModFix amt="46000"/>
          </a:blip>
          <a:srcRect/>
          <a:stretch>
            <a:fillRect/>
          </a:stretch>
        </p:blipFill>
        <p:spPr>
          <a:xfrm>
            <a:off x="5227236" y="1712401"/>
            <a:ext cx="1138255" cy="1138255"/>
          </a:xfrm>
          <a:prstGeom prst="rect">
            <a:avLst/>
          </a:prstGeom>
        </p:spPr>
      </p:pic>
      <p:sp>
        <p:nvSpPr>
          <p:cNvPr id="72" name="TextBox 72"/>
          <p:cNvSpPr txBox="1"/>
          <p:nvPr/>
        </p:nvSpPr>
        <p:spPr>
          <a:xfrm>
            <a:off x="6786580" y="662859"/>
            <a:ext cx="5170819" cy="687705"/>
          </a:xfrm>
          <a:prstGeom prst="rect">
            <a:avLst/>
          </a:prstGeom>
        </p:spPr>
        <p:txBody>
          <a:bodyPr lIns="0" tIns="0" rIns="0" bIns="0" rtlCol="0" anchor="t">
            <a:spAutoFit/>
          </a:bodyPr>
          <a:lstStyle/>
          <a:p>
            <a:pPr algn="ctr">
              <a:lnSpc>
                <a:spcPts val="5084"/>
              </a:lnSpc>
            </a:pPr>
            <a:r>
              <a:rPr lang="en-US" sz="4500" spc="-135" dirty="0">
                <a:solidFill>
                  <a:srgbClr val="000000"/>
                </a:solidFill>
                <a:latin typeface="Poppins Bold"/>
              </a:rPr>
              <a:t>RUANG </a:t>
            </a:r>
            <a:r>
              <a:rPr lang="en-US" sz="4500" spc="-135" dirty="0" err="1">
                <a:solidFill>
                  <a:srgbClr val="000000"/>
                </a:solidFill>
                <a:latin typeface="Poppins Bold"/>
              </a:rPr>
              <a:t>LINGKUP</a:t>
            </a:r>
            <a:endParaRPr lang="en-US" sz="4500" spc="-135" dirty="0">
              <a:solidFill>
                <a:srgbClr val="000000"/>
              </a:solidFill>
              <a:latin typeface="Poppins Bold"/>
            </a:endParaRPr>
          </a:p>
        </p:txBody>
      </p:sp>
      <p:sp>
        <p:nvSpPr>
          <p:cNvPr id="73" name="TextBox 73"/>
          <p:cNvSpPr txBox="1"/>
          <p:nvPr/>
        </p:nvSpPr>
        <p:spPr>
          <a:xfrm>
            <a:off x="13823802" y="2363925"/>
            <a:ext cx="3719358" cy="765175"/>
          </a:xfrm>
          <a:prstGeom prst="rect">
            <a:avLst/>
          </a:prstGeom>
        </p:spPr>
        <p:txBody>
          <a:bodyPr lIns="0" tIns="0" rIns="0" bIns="0" rtlCol="0" anchor="t">
            <a:spAutoFit/>
          </a:bodyPr>
          <a:lstStyle/>
          <a:p>
            <a:pPr algn="r">
              <a:lnSpc>
                <a:spcPts val="2974"/>
              </a:lnSpc>
            </a:pPr>
            <a:r>
              <a:rPr lang="en-US" sz="2499">
                <a:solidFill>
                  <a:srgbClr val="FFFFFF"/>
                </a:solidFill>
                <a:latin typeface="Poppins"/>
              </a:rPr>
              <a:t>Koordinasi dengan penyedia Jasa IT</a:t>
            </a:r>
          </a:p>
        </p:txBody>
      </p:sp>
      <p:sp>
        <p:nvSpPr>
          <p:cNvPr id="74" name="TextBox 74"/>
          <p:cNvSpPr txBox="1"/>
          <p:nvPr/>
        </p:nvSpPr>
        <p:spPr>
          <a:xfrm>
            <a:off x="1312560" y="2478827"/>
            <a:ext cx="3692485" cy="758860"/>
          </a:xfrm>
          <a:prstGeom prst="rect">
            <a:avLst/>
          </a:prstGeom>
        </p:spPr>
        <p:txBody>
          <a:bodyPr lIns="0" tIns="0" rIns="0" bIns="0" rtlCol="0" anchor="t">
            <a:spAutoFit/>
          </a:bodyPr>
          <a:lstStyle/>
          <a:p>
            <a:pPr>
              <a:lnSpc>
                <a:spcPts val="2977"/>
              </a:lnSpc>
            </a:pPr>
            <a:r>
              <a:rPr lang="en-US" sz="2502">
                <a:solidFill>
                  <a:srgbClr val="FFFFFF"/>
                </a:solidFill>
                <a:latin typeface="Poppins"/>
              </a:rPr>
              <a:t>Pembentukan tim kerja internal dan eksternal </a:t>
            </a:r>
          </a:p>
        </p:txBody>
      </p:sp>
      <p:sp>
        <p:nvSpPr>
          <p:cNvPr id="75" name="TextBox 75"/>
          <p:cNvSpPr txBox="1"/>
          <p:nvPr/>
        </p:nvSpPr>
        <p:spPr>
          <a:xfrm>
            <a:off x="1312560" y="7757367"/>
            <a:ext cx="3765481" cy="765175"/>
          </a:xfrm>
          <a:prstGeom prst="rect">
            <a:avLst/>
          </a:prstGeom>
        </p:spPr>
        <p:txBody>
          <a:bodyPr lIns="0" tIns="0" rIns="0" bIns="0" rtlCol="0" anchor="t">
            <a:spAutoFit/>
          </a:bodyPr>
          <a:lstStyle/>
          <a:p>
            <a:pPr algn="just">
              <a:lnSpc>
                <a:spcPts val="2974"/>
              </a:lnSpc>
            </a:pPr>
            <a:r>
              <a:rPr lang="en-US" sz="2499">
                <a:solidFill>
                  <a:srgbClr val="FFFFFF"/>
                </a:solidFill>
                <a:latin typeface="Poppins"/>
              </a:rPr>
              <a:t>Monitoring </a:t>
            </a:r>
          </a:p>
          <a:p>
            <a:pPr>
              <a:lnSpc>
                <a:spcPts val="2974"/>
              </a:lnSpc>
            </a:pPr>
            <a:r>
              <a:rPr lang="en-US" sz="2499">
                <a:solidFill>
                  <a:srgbClr val="FFFFFF"/>
                </a:solidFill>
                <a:latin typeface="Poppins"/>
              </a:rPr>
              <a:t>dan Pengambilan Data </a:t>
            </a:r>
          </a:p>
        </p:txBody>
      </p:sp>
      <p:sp>
        <p:nvSpPr>
          <p:cNvPr id="76" name="TextBox 76"/>
          <p:cNvSpPr txBox="1"/>
          <p:nvPr/>
        </p:nvSpPr>
        <p:spPr>
          <a:xfrm>
            <a:off x="13400778" y="7569616"/>
            <a:ext cx="3858522" cy="765175"/>
          </a:xfrm>
          <a:prstGeom prst="rect">
            <a:avLst/>
          </a:prstGeom>
        </p:spPr>
        <p:txBody>
          <a:bodyPr lIns="0" tIns="0" rIns="0" bIns="0" rtlCol="0" anchor="t">
            <a:spAutoFit/>
          </a:bodyPr>
          <a:lstStyle/>
          <a:p>
            <a:pPr algn="r">
              <a:lnSpc>
                <a:spcPts val="2974"/>
              </a:lnSpc>
            </a:pPr>
            <a:r>
              <a:rPr lang="en-US" sz="2499">
                <a:solidFill>
                  <a:srgbClr val="FFFFFF"/>
                </a:solidFill>
                <a:latin typeface="Poppins"/>
              </a:rPr>
              <a:t>Launching Aplikasi “SIMORE GAM”</a:t>
            </a:r>
          </a:p>
        </p:txBody>
      </p:sp>
      <p:sp>
        <p:nvSpPr>
          <p:cNvPr id="77" name="TextBox 77"/>
          <p:cNvSpPr txBox="1"/>
          <p:nvPr/>
        </p:nvSpPr>
        <p:spPr>
          <a:xfrm>
            <a:off x="14074327" y="4601215"/>
            <a:ext cx="3735110" cy="843987"/>
          </a:xfrm>
          <a:prstGeom prst="rect">
            <a:avLst/>
          </a:prstGeom>
        </p:spPr>
        <p:txBody>
          <a:bodyPr lIns="0" tIns="0" rIns="0" bIns="0" rtlCol="0" anchor="t">
            <a:spAutoFit/>
          </a:bodyPr>
          <a:lstStyle/>
          <a:p>
            <a:pPr algn="r">
              <a:lnSpc>
                <a:spcPts val="2194"/>
              </a:lnSpc>
            </a:pPr>
            <a:r>
              <a:rPr lang="en-US" sz="1844">
                <a:solidFill>
                  <a:srgbClr val="FFFFFF"/>
                </a:solidFill>
                <a:latin typeface="Poppins"/>
              </a:rPr>
              <a:t>FGD dan Diseminasi Pembentukan Forum Pemangku Kepentingan PPM</a:t>
            </a:r>
          </a:p>
        </p:txBody>
      </p:sp>
      <p:sp>
        <p:nvSpPr>
          <p:cNvPr id="78" name="TextBox 78"/>
          <p:cNvSpPr txBox="1"/>
          <p:nvPr/>
        </p:nvSpPr>
        <p:spPr>
          <a:xfrm>
            <a:off x="14170513" y="1921249"/>
            <a:ext cx="2449525"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IV</a:t>
            </a:r>
          </a:p>
        </p:txBody>
      </p:sp>
      <p:sp>
        <p:nvSpPr>
          <p:cNvPr id="79" name="TextBox 79"/>
          <p:cNvSpPr txBox="1"/>
          <p:nvPr/>
        </p:nvSpPr>
        <p:spPr>
          <a:xfrm>
            <a:off x="1840677" y="1823629"/>
            <a:ext cx="2416202"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I</a:t>
            </a:r>
          </a:p>
        </p:txBody>
      </p:sp>
      <p:sp>
        <p:nvSpPr>
          <p:cNvPr id="80" name="TextBox 80"/>
          <p:cNvSpPr txBox="1"/>
          <p:nvPr/>
        </p:nvSpPr>
        <p:spPr>
          <a:xfrm>
            <a:off x="1764449" y="7197773"/>
            <a:ext cx="2568659"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III</a:t>
            </a:r>
          </a:p>
        </p:txBody>
      </p:sp>
      <p:sp>
        <p:nvSpPr>
          <p:cNvPr id="81" name="TextBox 81"/>
          <p:cNvSpPr txBox="1"/>
          <p:nvPr/>
        </p:nvSpPr>
        <p:spPr>
          <a:xfrm>
            <a:off x="13961525" y="7145563"/>
            <a:ext cx="2449525"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VI</a:t>
            </a:r>
          </a:p>
        </p:txBody>
      </p:sp>
      <p:sp>
        <p:nvSpPr>
          <p:cNvPr id="82" name="TextBox 82"/>
          <p:cNvSpPr txBox="1"/>
          <p:nvPr/>
        </p:nvSpPr>
        <p:spPr>
          <a:xfrm>
            <a:off x="14515028" y="4049564"/>
            <a:ext cx="2744272"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V</a:t>
            </a:r>
          </a:p>
        </p:txBody>
      </p:sp>
      <p:sp>
        <p:nvSpPr>
          <p:cNvPr id="83" name="TextBox 83"/>
          <p:cNvSpPr txBox="1"/>
          <p:nvPr/>
        </p:nvSpPr>
        <p:spPr>
          <a:xfrm>
            <a:off x="909463" y="5218658"/>
            <a:ext cx="3516106" cy="765175"/>
          </a:xfrm>
          <a:prstGeom prst="rect">
            <a:avLst/>
          </a:prstGeom>
        </p:spPr>
        <p:txBody>
          <a:bodyPr lIns="0" tIns="0" rIns="0" bIns="0" rtlCol="0" anchor="t">
            <a:spAutoFit/>
          </a:bodyPr>
          <a:lstStyle/>
          <a:p>
            <a:pPr algn="just">
              <a:lnSpc>
                <a:spcPts val="2974"/>
              </a:lnSpc>
            </a:pPr>
            <a:r>
              <a:rPr lang="en-US" sz="2499">
                <a:solidFill>
                  <a:srgbClr val="FFFFFF"/>
                </a:solidFill>
                <a:latin typeface="Poppins"/>
              </a:rPr>
              <a:t>Dukungan stakeholder eksternal</a:t>
            </a:r>
          </a:p>
        </p:txBody>
      </p:sp>
      <p:sp>
        <p:nvSpPr>
          <p:cNvPr id="84" name="TextBox 84"/>
          <p:cNvSpPr txBox="1"/>
          <p:nvPr/>
        </p:nvSpPr>
        <p:spPr>
          <a:xfrm>
            <a:off x="1204463" y="4683598"/>
            <a:ext cx="2926108"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II</a:t>
            </a:r>
          </a:p>
        </p:txBody>
      </p:sp>
      <p:sp>
        <p:nvSpPr>
          <p:cNvPr id="85" name="TextBox 85"/>
          <p:cNvSpPr txBox="1"/>
          <p:nvPr/>
        </p:nvSpPr>
        <p:spPr>
          <a:xfrm>
            <a:off x="10537685" y="9346039"/>
            <a:ext cx="2926108" cy="765175"/>
          </a:xfrm>
          <a:prstGeom prst="rect">
            <a:avLst/>
          </a:prstGeom>
        </p:spPr>
        <p:txBody>
          <a:bodyPr lIns="0" tIns="0" rIns="0" bIns="0" rtlCol="0" anchor="t">
            <a:spAutoFit/>
          </a:bodyPr>
          <a:lstStyle/>
          <a:p>
            <a:pPr algn="r">
              <a:lnSpc>
                <a:spcPts val="2974"/>
              </a:lnSpc>
            </a:pPr>
            <a:r>
              <a:rPr lang="en-US" sz="2499">
                <a:solidFill>
                  <a:srgbClr val="FFFFFF"/>
                </a:solidFill>
                <a:latin typeface="Poppins"/>
              </a:rPr>
              <a:t>Monitoring dan evaluasi</a:t>
            </a:r>
          </a:p>
        </p:txBody>
      </p:sp>
      <p:sp>
        <p:nvSpPr>
          <p:cNvPr id="86" name="TextBox 86"/>
          <p:cNvSpPr txBox="1"/>
          <p:nvPr/>
        </p:nvSpPr>
        <p:spPr>
          <a:xfrm>
            <a:off x="10951253" y="8855311"/>
            <a:ext cx="2449525" cy="414528"/>
          </a:xfrm>
          <a:prstGeom prst="rect">
            <a:avLst/>
          </a:prstGeom>
        </p:spPr>
        <p:txBody>
          <a:bodyPr lIns="0" tIns="0" rIns="0" bIns="0" rtlCol="0" anchor="t">
            <a:spAutoFit/>
          </a:bodyPr>
          <a:lstStyle/>
          <a:p>
            <a:pPr algn="ctr">
              <a:lnSpc>
                <a:spcPts val="3051"/>
              </a:lnSpc>
            </a:pPr>
            <a:r>
              <a:rPr lang="en-US" sz="2700" spc="-81" dirty="0">
                <a:solidFill>
                  <a:srgbClr val="FFFFFF"/>
                </a:solidFill>
                <a:latin typeface="Poppins Bold"/>
              </a:rPr>
              <a:t>MILESTONE VII</a:t>
            </a:r>
          </a:p>
        </p:txBody>
      </p:sp>
      <p:sp>
        <p:nvSpPr>
          <p:cNvPr id="87" name="TextBox 87"/>
          <p:cNvSpPr txBox="1"/>
          <p:nvPr/>
        </p:nvSpPr>
        <p:spPr>
          <a:xfrm>
            <a:off x="13823802" y="5540521"/>
            <a:ext cx="3996246" cy="1062437"/>
          </a:xfrm>
          <a:prstGeom prst="rect">
            <a:avLst/>
          </a:prstGeom>
        </p:spPr>
        <p:txBody>
          <a:bodyPr lIns="0" tIns="0" rIns="0" bIns="0" rtlCol="0" anchor="t">
            <a:spAutoFit/>
          </a:bodyPr>
          <a:lstStyle/>
          <a:p>
            <a:pPr algn="r">
              <a:lnSpc>
                <a:spcPts val="2078"/>
              </a:lnSpc>
            </a:pPr>
            <a:r>
              <a:rPr lang="en-US" sz="1746">
                <a:solidFill>
                  <a:srgbClr val="FFFFFF"/>
                </a:solidFill>
                <a:latin typeface="Poppins"/>
              </a:rPr>
              <a:t>Sosialisasi/Pelatihan Pengunaan Aplikasi (SIMORE GAM) dan Pengukuhan Forum Pemangku Kepentingan PPM</a:t>
            </a:r>
          </a:p>
        </p:txBody>
      </p:sp>
      <p:pic>
        <p:nvPicPr>
          <p:cNvPr id="88" name="Picture 88"/>
          <p:cNvPicPr>
            <a:picLocks noChangeAspect="1"/>
          </p:cNvPicPr>
          <p:nvPr/>
        </p:nvPicPr>
        <p:blipFill>
          <a:blip r:embed="rId33">
            <a:alphaModFix amt="46000"/>
          </a:blip>
          <a:srcRect/>
          <a:stretch>
            <a:fillRect/>
          </a:stretch>
        </p:blipFill>
        <p:spPr>
          <a:xfrm>
            <a:off x="12478621" y="1729528"/>
            <a:ext cx="1138255" cy="1138255"/>
          </a:xfrm>
          <a:prstGeom prst="rect">
            <a:avLst/>
          </a:prstGeom>
        </p:spPr>
      </p:pic>
      <p:pic>
        <p:nvPicPr>
          <p:cNvPr id="89" name="Picture 89"/>
          <p:cNvPicPr>
            <a:picLocks noChangeAspect="1"/>
          </p:cNvPicPr>
          <p:nvPr/>
        </p:nvPicPr>
        <p:blipFill>
          <a:blip r:embed="rId33">
            <a:alphaModFix amt="46000"/>
          </a:blip>
          <a:srcRect/>
          <a:stretch>
            <a:fillRect/>
          </a:stretch>
        </p:blipFill>
        <p:spPr>
          <a:xfrm>
            <a:off x="8949220" y="8741011"/>
            <a:ext cx="1138255" cy="1138255"/>
          </a:xfrm>
          <a:prstGeom prst="rect">
            <a:avLst/>
          </a:prstGeom>
        </p:spPr>
      </p:pic>
      <p:pic>
        <p:nvPicPr>
          <p:cNvPr id="90" name="Picture 90"/>
          <p:cNvPicPr>
            <a:picLocks noChangeAspect="1"/>
          </p:cNvPicPr>
          <p:nvPr/>
        </p:nvPicPr>
        <p:blipFill>
          <a:blip r:embed="rId33">
            <a:alphaModFix amt="46000"/>
          </a:blip>
          <a:srcRect/>
          <a:stretch>
            <a:fillRect/>
          </a:stretch>
        </p:blipFill>
        <p:spPr>
          <a:xfrm>
            <a:off x="12641744" y="7043174"/>
            <a:ext cx="1138255" cy="1138255"/>
          </a:xfrm>
          <a:prstGeom prst="rect">
            <a:avLst/>
          </a:prstGeom>
        </p:spPr>
      </p:pic>
      <p:pic>
        <p:nvPicPr>
          <p:cNvPr id="91" name="Picture 91"/>
          <p:cNvPicPr>
            <a:picLocks noChangeAspect="1"/>
          </p:cNvPicPr>
          <p:nvPr/>
        </p:nvPicPr>
        <p:blipFill>
          <a:blip r:embed="rId33">
            <a:alphaModFix amt="46000"/>
          </a:blip>
          <a:srcRect/>
          <a:stretch>
            <a:fillRect/>
          </a:stretch>
        </p:blipFill>
        <p:spPr>
          <a:xfrm>
            <a:off x="13047748" y="4629150"/>
            <a:ext cx="1138255" cy="1138255"/>
          </a:xfrm>
          <a:prstGeom prst="rect">
            <a:avLst/>
          </a:prstGeom>
        </p:spPr>
      </p:pic>
      <p:pic>
        <p:nvPicPr>
          <p:cNvPr id="92" name="Picture 92"/>
          <p:cNvPicPr>
            <a:picLocks noChangeAspect="1"/>
          </p:cNvPicPr>
          <p:nvPr/>
        </p:nvPicPr>
        <p:blipFill>
          <a:blip r:embed="rId33">
            <a:alphaModFix amt="46000"/>
          </a:blip>
          <a:srcRect/>
          <a:stretch>
            <a:fillRect/>
          </a:stretch>
        </p:blipFill>
        <p:spPr>
          <a:xfrm>
            <a:off x="4725961" y="4574373"/>
            <a:ext cx="1138255" cy="1138255"/>
          </a:xfrm>
          <a:prstGeom prst="rect">
            <a:avLst/>
          </a:prstGeom>
        </p:spPr>
      </p:pic>
      <p:pic>
        <p:nvPicPr>
          <p:cNvPr id="93" name="Picture 93"/>
          <p:cNvPicPr>
            <a:picLocks noChangeAspect="1"/>
          </p:cNvPicPr>
          <p:nvPr/>
        </p:nvPicPr>
        <p:blipFill>
          <a:blip r:embed="rId33">
            <a:alphaModFix amt="46000"/>
          </a:blip>
          <a:srcRect/>
          <a:stretch>
            <a:fillRect/>
          </a:stretch>
        </p:blipFill>
        <p:spPr>
          <a:xfrm>
            <a:off x="5335886" y="7043174"/>
            <a:ext cx="1138255" cy="11382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500"/>
                                        <p:tgtEl>
                                          <p:spTgt spid="72"/>
                                        </p:tgtEl>
                                      </p:cBhvr>
                                    </p:animEffect>
                                    <p:anim calcmode="lin" valueType="num">
                                      <p:cBhvr>
                                        <p:cTn id="8" dur="1500" fill="hold"/>
                                        <p:tgtEl>
                                          <p:spTgt spid="72"/>
                                        </p:tgtEl>
                                        <p:attrNameLst>
                                          <p:attrName>ppt_x</p:attrName>
                                        </p:attrNameLst>
                                      </p:cBhvr>
                                      <p:tavLst>
                                        <p:tav tm="0">
                                          <p:val>
                                            <p:strVal val="#ppt_x"/>
                                          </p:val>
                                        </p:tav>
                                        <p:tav tm="100000">
                                          <p:val>
                                            <p:strVal val="#ppt_x"/>
                                          </p:val>
                                        </p:tav>
                                      </p:tavLst>
                                    </p:anim>
                                    <p:anim calcmode="lin" valueType="num">
                                      <p:cBhvr>
                                        <p:cTn id="9" dur="1500" fill="hold"/>
                                        <p:tgtEl>
                                          <p:spTgt spid="7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500"/>
                                        <p:tgtEl>
                                          <p:spTgt spid="79"/>
                                        </p:tgtEl>
                                      </p:cBhvr>
                                    </p:animEffect>
                                    <p:anim calcmode="lin" valueType="num">
                                      <p:cBhvr>
                                        <p:cTn id="14" dur="1500" fill="hold"/>
                                        <p:tgtEl>
                                          <p:spTgt spid="79"/>
                                        </p:tgtEl>
                                        <p:attrNameLst>
                                          <p:attrName>ppt_x</p:attrName>
                                        </p:attrNameLst>
                                      </p:cBhvr>
                                      <p:tavLst>
                                        <p:tav tm="0">
                                          <p:val>
                                            <p:strVal val="#ppt_x"/>
                                          </p:val>
                                        </p:tav>
                                        <p:tav tm="100000">
                                          <p:val>
                                            <p:strVal val="#ppt_x"/>
                                          </p:val>
                                        </p:tav>
                                      </p:tavLst>
                                    </p:anim>
                                    <p:anim calcmode="lin" valueType="num">
                                      <p:cBhvr>
                                        <p:cTn id="15" dur="1500" fill="hold"/>
                                        <p:tgtEl>
                                          <p:spTgt spid="79"/>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500"/>
                                        <p:tgtEl>
                                          <p:spTgt spid="74"/>
                                        </p:tgtEl>
                                      </p:cBhvr>
                                    </p:animEffect>
                                    <p:anim calcmode="lin" valueType="num">
                                      <p:cBhvr>
                                        <p:cTn id="20" dur="1500" fill="hold"/>
                                        <p:tgtEl>
                                          <p:spTgt spid="74"/>
                                        </p:tgtEl>
                                        <p:attrNameLst>
                                          <p:attrName>ppt_x</p:attrName>
                                        </p:attrNameLst>
                                      </p:cBhvr>
                                      <p:tavLst>
                                        <p:tav tm="0">
                                          <p:val>
                                            <p:strVal val="#ppt_x"/>
                                          </p:val>
                                        </p:tav>
                                        <p:tav tm="100000">
                                          <p:val>
                                            <p:strVal val="#ppt_x"/>
                                          </p:val>
                                        </p:tav>
                                      </p:tavLst>
                                    </p:anim>
                                    <p:anim calcmode="lin" valueType="num">
                                      <p:cBhvr>
                                        <p:cTn id="21" dur="1500" fill="hold"/>
                                        <p:tgtEl>
                                          <p:spTgt spid="74"/>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1500"/>
                                        <p:tgtEl>
                                          <p:spTgt spid="84"/>
                                        </p:tgtEl>
                                      </p:cBhvr>
                                    </p:animEffect>
                                    <p:anim calcmode="lin" valueType="num">
                                      <p:cBhvr>
                                        <p:cTn id="26" dur="1500" fill="hold"/>
                                        <p:tgtEl>
                                          <p:spTgt spid="84"/>
                                        </p:tgtEl>
                                        <p:attrNameLst>
                                          <p:attrName>ppt_x</p:attrName>
                                        </p:attrNameLst>
                                      </p:cBhvr>
                                      <p:tavLst>
                                        <p:tav tm="0">
                                          <p:val>
                                            <p:strVal val="#ppt_x"/>
                                          </p:val>
                                        </p:tav>
                                        <p:tav tm="100000">
                                          <p:val>
                                            <p:strVal val="#ppt_x"/>
                                          </p:val>
                                        </p:tav>
                                      </p:tavLst>
                                    </p:anim>
                                    <p:anim calcmode="lin" valueType="num">
                                      <p:cBhvr>
                                        <p:cTn id="27" dur="1500" fill="hold"/>
                                        <p:tgtEl>
                                          <p:spTgt spid="84"/>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1500"/>
                                        <p:tgtEl>
                                          <p:spTgt spid="83"/>
                                        </p:tgtEl>
                                      </p:cBhvr>
                                    </p:animEffect>
                                    <p:anim calcmode="lin" valueType="num">
                                      <p:cBhvr>
                                        <p:cTn id="32" dur="1500" fill="hold"/>
                                        <p:tgtEl>
                                          <p:spTgt spid="83"/>
                                        </p:tgtEl>
                                        <p:attrNameLst>
                                          <p:attrName>ppt_x</p:attrName>
                                        </p:attrNameLst>
                                      </p:cBhvr>
                                      <p:tavLst>
                                        <p:tav tm="0">
                                          <p:val>
                                            <p:strVal val="#ppt_x"/>
                                          </p:val>
                                        </p:tav>
                                        <p:tav tm="100000">
                                          <p:val>
                                            <p:strVal val="#ppt_x"/>
                                          </p:val>
                                        </p:tav>
                                      </p:tavLst>
                                    </p:anim>
                                    <p:anim calcmode="lin" valueType="num">
                                      <p:cBhvr>
                                        <p:cTn id="33" dur="1500" fill="hold"/>
                                        <p:tgtEl>
                                          <p:spTgt spid="83"/>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2" presetClass="entr" presetSubtype="4" fill="hold" grpId="0" nodeType="afterEffect">
                                  <p:stCondLst>
                                    <p:cond delay="0"/>
                                  </p:stCondLst>
                                  <p:childTnLst>
                                    <p:set>
                                      <p:cBhvr>
                                        <p:cTn id="36" dur="1" fill="hold">
                                          <p:stCondLst>
                                            <p:cond delay="0"/>
                                          </p:stCondLst>
                                        </p:cTn>
                                        <p:tgtEl>
                                          <p:spTgt spid="80"/>
                                        </p:tgtEl>
                                        <p:attrNameLst>
                                          <p:attrName>style.visibility</p:attrName>
                                        </p:attrNameLst>
                                      </p:cBhvr>
                                      <p:to>
                                        <p:strVal val="visible"/>
                                      </p:to>
                                    </p:set>
                                    <p:anim calcmode="lin" valueType="num">
                                      <p:cBhvr additive="base">
                                        <p:cTn id="37" dur="1500" fill="hold"/>
                                        <p:tgtEl>
                                          <p:spTgt spid="80"/>
                                        </p:tgtEl>
                                        <p:attrNameLst>
                                          <p:attrName>ppt_x</p:attrName>
                                        </p:attrNameLst>
                                      </p:cBhvr>
                                      <p:tavLst>
                                        <p:tav tm="0">
                                          <p:val>
                                            <p:strVal val="#ppt_x"/>
                                          </p:val>
                                        </p:tav>
                                        <p:tav tm="100000">
                                          <p:val>
                                            <p:strVal val="#ppt_x"/>
                                          </p:val>
                                        </p:tav>
                                      </p:tavLst>
                                    </p:anim>
                                    <p:anim calcmode="lin" valueType="num">
                                      <p:cBhvr additive="base">
                                        <p:cTn id="38" dur="1500" fill="hold"/>
                                        <p:tgtEl>
                                          <p:spTgt spid="80"/>
                                        </p:tgtEl>
                                        <p:attrNameLst>
                                          <p:attrName>ppt_y</p:attrName>
                                        </p:attrNameLst>
                                      </p:cBhvr>
                                      <p:tavLst>
                                        <p:tav tm="0">
                                          <p:val>
                                            <p:strVal val="1+#ppt_h/2"/>
                                          </p:val>
                                        </p:tav>
                                        <p:tav tm="100000">
                                          <p:val>
                                            <p:strVal val="#ppt_y"/>
                                          </p:val>
                                        </p:tav>
                                      </p:tavLst>
                                    </p:anim>
                                  </p:childTnLst>
                                </p:cTn>
                              </p:par>
                            </p:childTnLst>
                          </p:cTn>
                        </p:par>
                        <p:par>
                          <p:cTn id="39" fill="hold">
                            <p:stCondLst>
                              <p:cond delay="9000"/>
                            </p:stCondLst>
                            <p:childTnLst>
                              <p:par>
                                <p:cTn id="40" presetID="2" presetClass="entr" presetSubtype="4"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1500" fill="hold"/>
                                        <p:tgtEl>
                                          <p:spTgt spid="75"/>
                                        </p:tgtEl>
                                        <p:attrNameLst>
                                          <p:attrName>ppt_x</p:attrName>
                                        </p:attrNameLst>
                                      </p:cBhvr>
                                      <p:tavLst>
                                        <p:tav tm="0">
                                          <p:val>
                                            <p:strVal val="#ppt_x"/>
                                          </p:val>
                                        </p:tav>
                                        <p:tav tm="100000">
                                          <p:val>
                                            <p:strVal val="#ppt_x"/>
                                          </p:val>
                                        </p:tav>
                                      </p:tavLst>
                                    </p:anim>
                                    <p:anim calcmode="lin" valueType="num">
                                      <p:cBhvr additive="base">
                                        <p:cTn id="43" dur="1500" fill="hold"/>
                                        <p:tgtEl>
                                          <p:spTgt spid="75"/>
                                        </p:tgtEl>
                                        <p:attrNameLst>
                                          <p:attrName>ppt_y</p:attrName>
                                        </p:attrNameLst>
                                      </p:cBhvr>
                                      <p:tavLst>
                                        <p:tav tm="0">
                                          <p:val>
                                            <p:strVal val="1+#ppt_h/2"/>
                                          </p:val>
                                        </p:tav>
                                        <p:tav tm="100000">
                                          <p:val>
                                            <p:strVal val="#ppt_y"/>
                                          </p:val>
                                        </p:tav>
                                      </p:tavLst>
                                    </p:anim>
                                  </p:childTnLst>
                                </p:cTn>
                              </p:par>
                            </p:childTnLst>
                          </p:cTn>
                        </p:par>
                        <p:par>
                          <p:cTn id="44" fill="hold">
                            <p:stCondLst>
                              <p:cond delay="10500"/>
                            </p:stCondLst>
                            <p:childTnLst>
                              <p:par>
                                <p:cTn id="45" presetID="42" presetClass="entr" presetSubtype="0" fill="hold" grpId="0" nodeType="after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500"/>
                                        <p:tgtEl>
                                          <p:spTgt spid="78"/>
                                        </p:tgtEl>
                                      </p:cBhvr>
                                    </p:animEffect>
                                    <p:anim calcmode="lin" valueType="num">
                                      <p:cBhvr>
                                        <p:cTn id="48" dur="1500" fill="hold"/>
                                        <p:tgtEl>
                                          <p:spTgt spid="78"/>
                                        </p:tgtEl>
                                        <p:attrNameLst>
                                          <p:attrName>ppt_x</p:attrName>
                                        </p:attrNameLst>
                                      </p:cBhvr>
                                      <p:tavLst>
                                        <p:tav tm="0">
                                          <p:val>
                                            <p:strVal val="#ppt_x"/>
                                          </p:val>
                                        </p:tav>
                                        <p:tav tm="100000">
                                          <p:val>
                                            <p:strVal val="#ppt_x"/>
                                          </p:val>
                                        </p:tav>
                                      </p:tavLst>
                                    </p:anim>
                                    <p:anim calcmode="lin" valueType="num">
                                      <p:cBhvr>
                                        <p:cTn id="49" dur="1500" fill="hold"/>
                                        <p:tgtEl>
                                          <p:spTgt spid="78"/>
                                        </p:tgtEl>
                                        <p:attrNameLst>
                                          <p:attrName>ppt_y</p:attrName>
                                        </p:attrNameLst>
                                      </p:cBhvr>
                                      <p:tavLst>
                                        <p:tav tm="0">
                                          <p:val>
                                            <p:strVal val="#ppt_y+.1"/>
                                          </p:val>
                                        </p:tav>
                                        <p:tav tm="100000">
                                          <p:val>
                                            <p:strVal val="#ppt_y"/>
                                          </p:val>
                                        </p:tav>
                                      </p:tavLst>
                                    </p:anim>
                                  </p:childTnLst>
                                </p:cTn>
                              </p:par>
                            </p:childTnLst>
                          </p:cTn>
                        </p:par>
                        <p:par>
                          <p:cTn id="50" fill="hold">
                            <p:stCondLst>
                              <p:cond delay="12000"/>
                            </p:stCondLst>
                            <p:childTnLst>
                              <p:par>
                                <p:cTn id="51" presetID="42" presetClass="entr" presetSubtype="0" fill="hold" grpId="0" nodeType="after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1500"/>
                                        <p:tgtEl>
                                          <p:spTgt spid="73"/>
                                        </p:tgtEl>
                                      </p:cBhvr>
                                    </p:animEffect>
                                    <p:anim calcmode="lin" valueType="num">
                                      <p:cBhvr>
                                        <p:cTn id="54" dur="1500" fill="hold"/>
                                        <p:tgtEl>
                                          <p:spTgt spid="73"/>
                                        </p:tgtEl>
                                        <p:attrNameLst>
                                          <p:attrName>ppt_x</p:attrName>
                                        </p:attrNameLst>
                                      </p:cBhvr>
                                      <p:tavLst>
                                        <p:tav tm="0">
                                          <p:val>
                                            <p:strVal val="#ppt_x"/>
                                          </p:val>
                                        </p:tav>
                                        <p:tav tm="100000">
                                          <p:val>
                                            <p:strVal val="#ppt_x"/>
                                          </p:val>
                                        </p:tav>
                                      </p:tavLst>
                                    </p:anim>
                                    <p:anim calcmode="lin" valueType="num">
                                      <p:cBhvr>
                                        <p:cTn id="55" dur="1500" fill="hold"/>
                                        <p:tgtEl>
                                          <p:spTgt spid="73"/>
                                        </p:tgtEl>
                                        <p:attrNameLst>
                                          <p:attrName>ppt_y</p:attrName>
                                        </p:attrNameLst>
                                      </p:cBhvr>
                                      <p:tavLst>
                                        <p:tav tm="0">
                                          <p:val>
                                            <p:strVal val="#ppt_y+.1"/>
                                          </p:val>
                                        </p:tav>
                                        <p:tav tm="100000">
                                          <p:val>
                                            <p:strVal val="#ppt_y"/>
                                          </p:val>
                                        </p:tav>
                                      </p:tavLst>
                                    </p:anim>
                                  </p:childTnLst>
                                </p:cTn>
                              </p:par>
                            </p:childTnLst>
                          </p:cTn>
                        </p:par>
                        <p:par>
                          <p:cTn id="56" fill="hold">
                            <p:stCondLst>
                              <p:cond delay="13500"/>
                            </p:stCondLst>
                            <p:childTnLst>
                              <p:par>
                                <p:cTn id="57" presetID="42" presetClass="entr" presetSubtype="0" fill="hold" grpId="0" nodeType="afterEffect">
                                  <p:stCondLst>
                                    <p:cond delay="0"/>
                                  </p:stCondLst>
                                  <p:childTnLst>
                                    <p:set>
                                      <p:cBhvr>
                                        <p:cTn id="58" dur="1" fill="hold">
                                          <p:stCondLst>
                                            <p:cond delay="0"/>
                                          </p:stCondLst>
                                        </p:cTn>
                                        <p:tgtEl>
                                          <p:spTgt spid="82"/>
                                        </p:tgtEl>
                                        <p:attrNameLst>
                                          <p:attrName>style.visibility</p:attrName>
                                        </p:attrNameLst>
                                      </p:cBhvr>
                                      <p:to>
                                        <p:strVal val="visible"/>
                                      </p:to>
                                    </p:set>
                                    <p:animEffect transition="in" filter="fade">
                                      <p:cBhvr>
                                        <p:cTn id="59" dur="1500"/>
                                        <p:tgtEl>
                                          <p:spTgt spid="82"/>
                                        </p:tgtEl>
                                      </p:cBhvr>
                                    </p:animEffect>
                                    <p:anim calcmode="lin" valueType="num">
                                      <p:cBhvr>
                                        <p:cTn id="60" dur="1500" fill="hold"/>
                                        <p:tgtEl>
                                          <p:spTgt spid="82"/>
                                        </p:tgtEl>
                                        <p:attrNameLst>
                                          <p:attrName>ppt_x</p:attrName>
                                        </p:attrNameLst>
                                      </p:cBhvr>
                                      <p:tavLst>
                                        <p:tav tm="0">
                                          <p:val>
                                            <p:strVal val="#ppt_x"/>
                                          </p:val>
                                        </p:tav>
                                        <p:tav tm="100000">
                                          <p:val>
                                            <p:strVal val="#ppt_x"/>
                                          </p:val>
                                        </p:tav>
                                      </p:tavLst>
                                    </p:anim>
                                    <p:anim calcmode="lin" valueType="num">
                                      <p:cBhvr>
                                        <p:cTn id="61" dur="1500" fill="hold"/>
                                        <p:tgtEl>
                                          <p:spTgt spid="82"/>
                                        </p:tgtEl>
                                        <p:attrNameLst>
                                          <p:attrName>ppt_y</p:attrName>
                                        </p:attrNameLst>
                                      </p:cBhvr>
                                      <p:tavLst>
                                        <p:tav tm="0">
                                          <p:val>
                                            <p:strVal val="#ppt_y+.1"/>
                                          </p:val>
                                        </p:tav>
                                        <p:tav tm="100000">
                                          <p:val>
                                            <p:strVal val="#ppt_y"/>
                                          </p:val>
                                        </p:tav>
                                      </p:tavLst>
                                    </p:anim>
                                  </p:childTnLst>
                                </p:cTn>
                              </p:par>
                            </p:childTnLst>
                          </p:cTn>
                        </p:par>
                        <p:par>
                          <p:cTn id="62" fill="hold">
                            <p:stCondLst>
                              <p:cond delay="15000"/>
                            </p:stCondLst>
                            <p:childTnLst>
                              <p:par>
                                <p:cTn id="63" presetID="42" presetClass="entr" presetSubtype="0" fill="hold" grpId="0" nodeType="after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1500"/>
                                        <p:tgtEl>
                                          <p:spTgt spid="77"/>
                                        </p:tgtEl>
                                      </p:cBhvr>
                                    </p:animEffect>
                                    <p:anim calcmode="lin" valueType="num">
                                      <p:cBhvr>
                                        <p:cTn id="66" dur="1500" fill="hold"/>
                                        <p:tgtEl>
                                          <p:spTgt spid="77"/>
                                        </p:tgtEl>
                                        <p:attrNameLst>
                                          <p:attrName>ppt_x</p:attrName>
                                        </p:attrNameLst>
                                      </p:cBhvr>
                                      <p:tavLst>
                                        <p:tav tm="0">
                                          <p:val>
                                            <p:strVal val="#ppt_x"/>
                                          </p:val>
                                        </p:tav>
                                        <p:tav tm="100000">
                                          <p:val>
                                            <p:strVal val="#ppt_x"/>
                                          </p:val>
                                        </p:tav>
                                      </p:tavLst>
                                    </p:anim>
                                    <p:anim calcmode="lin" valueType="num">
                                      <p:cBhvr>
                                        <p:cTn id="67" dur="1500" fill="hold"/>
                                        <p:tgtEl>
                                          <p:spTgt spid="77"/>
                                        </p:tgtEl>
                                        <p:attrNameLst>
                                          <p:attrName>ppt_y</p:attrName>
                                        </p:attrNameLst>
                                      </p:cBhvr>
                                      <p:tavLst>
                                        <p:tav tm="0">
                                          <p:val>
                                            <p:strVal val="#ppt_y+.1"/>
                                          </p:val>
                                        </p:tav>
                                        <p:tav tm="100000">
                                          <p:val>
                                            <p:strVal val="#ppt_y"/>
                                          </p:val>
                                        </p:tav>
                                      </p:tavLst>
                                    </p:anim>
                                  </p:childTnLst>
                                </p:cTn>
                              </p:par>
                            </p:childTnLst>
                          </p:cTn>
                        </p:par>
                        <p:par>
                          <p:cTn id="68" fill="hold">
                            <p:stCondLst>
                              <p:cond delay="16500"/>
                            </p:stCondLst>
                            <p:childTnLst>
                              <p:par>
                                <p:cTn id="69" presetID="42" presetClass="entr" presetSubtype="0" fill="hold" grpId="0" nodeType="after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fade">
                                      <p:cBhvr>
                                        <p:cTn id="71" dur="1500"/>
                                        <p:tgtEl>
                                          <p:spTgt spid="87"/>
                                        </p:tgtEl>
                                      </p:cBhvr>
                                    </p:animEffect>
                                    <p:anim calcmode="lin" valueType="num">
                                      <p:cBhvr>
                                        <p:cTn id="72" dur="1500" fill="hold"/>
                                        <p:tgtEl>
                                          <p:spTgt spid="87"/>
                                        </p:tgtEl>
                                        <p:attrNameLst>
                                          <p:attrName>ppt_x</p:attrName>
                                        </p:attrNameLst>
                                      </p:cBhvr>
                                      <p:tavLst>
                                        <p:tav tm="0">
                                          <p:val>
                                            <p:strVal val="#ppt_x"/>
                                          </p:val>
                                        </p:tav>
                                        <p:tav tm="100000">
                                          <p:val>
                                            <p:strVal val="#ppt_x"/>
                                          </p:val>
                                        </p:tav>
                                      </p:tavLst>
                                    </p:anim>
                                    <p:anim calcmode="lin" valueType="num">
                                      <p:cBhvr>
                                        <p:cTn id="73" dur="1500" fill="hold"/>
                                        <p:tgtEl>
                                          <p:spTgt spid="87"/>
                                        </p:tgtEl>
                                        <p:attrNameLst>
                                          <p:attrName>ppt_y</p:attrName>
                                        </p:attrNameLst>
                                      </p:cBhvr>
                                      <p:tavLst>
                                        <p:tav tm="0">
                                          <p:val>
                                            <p:strVal val="#ppt_y+.1"/>
                                          </p:val>
                                        </p:tav>
                                        <p:tav tm="100000">
                                          <p:val>
                                            <p:strVal val="#ppt_y"/>
                                          </p:val>
                                        </p:tav>
                                      </p:tavLst>
                                    </p:anim>
                                  </p:childTnLst>
                                </p:cTn>
                              </p:par>
                            </p:childTnLst>
                          </p:cTn>
                        </p:par>
                        <p:par>
                          <p:cTn id="74" fill="hold">
                            <p:stCondLst>
                              <p:cond delay="18000"/>
                            </p:stCondLst>
                            <p:childTnLst>
                              <p:par>
                                <p:cTn id="75" presetID="42" presetClass="entr" presetSubtype="0"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Effect transition="in" filter="fade">
                                      <p:cBhvr>
                                        <p:cTn id="77" dur="1500"/>
                                        <p:tgtEl>
                                          <p:spTgt spid="81"/>
                                        </p:tgtEl>
                                      </p:cBhvr>
                                    </p:animEffect>
                                    <p:anim calcmode="lin" valueType="num">
                                      <p:cBhvr>
                                        <p:cTn id="78" dur="1500" fill="hold"/>
                                        <p:tgtEl>
                                          <p:spTgt spid="81"/>
                                        </p:tgtEl>
                                        <p:attrNameLst>
                                          <p:attrName>ppt_x</p:attrName>
                                        </p:attrNameLst>
                                      </p:cBhvr>
                                      <p:tavLst>
                                        <p:tav tm="0">
                                          <p:val>
                                            <p:strVal val="#ppt_x"/>
                                          </p:val>
                                        </p:tav>
                                        <p:tav tm="100000">
                                          <p:val>
                                            <p:strVal val="#ppt_x"/>
                                          </p:val>
                                        </p:tav>
                                      </p:tavLst>
                                    </p:anim>
                                    <p:anim calcmode="lin" valueType="num">
                                      <p:cBhvr>
                                        <p:cTn id="79" dur="1500" fill="hold"/>
                                        <p:tgtEl>
                                          <p:spTgt spid="81"/>
                                        </p:tgtEl>
                                        <p:attrNameLst>
                                          <p:attrName>ppt_y</p:attrName>
                                        </p:attrNameLst>
                                      </p:cBhvr>
                                      <p:tavLst>
                                        <p:tav tm="0">
                                          <p:val>
                                            <p:strVal val="#ppt_y+.1"/>
                                          </p:val>
                                        </p:tav>
                                        <p:tav tm="100000">
                                          <p:val>
                                            <p:strVal val="#ppt_y"/>
                                          </p:val>
                                        </p:tav>
                                      </p:tavLst>
                                    </p:anim>
                                  </p:childTnLst>
                                </p:cTn>
                              </p:par>
                            </p:childTnLst>
                          </p:cTn>
                        </p:par>
                        <p:par>
                          <p:cTn id="80" fill="hold">
                            <p:stCondLst>
                              <p:cond delay="19500"/>
                            </p:stCondLst>
                            <p:childTnLst>
                              <p:par>
                                <p:cTn id="81" presetID="42" presetClass="entr" presetSubtype="0" fill="hold" grpId="0"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1500"/>
                                        <p:tgtEl>
                                          <p:spTgt spid="76"/>
                                        </p:tgtEl>
                                      </p:cBhvr>
                                    </p:animEffect>
                                    <p:anim calcmode="lin" valueType="num">
                                      <p:cBhvr>
                                        <p:cTn id="84" dur="1500" fill="hold"/>
                                        <p:tgtEl>
                                          <p:spTgt spid="76"/>
                                        </p:tgtEl>
                                        <p:attrNameLst>
                                          <p:attrName>ppt_x</p:attrName>
                                        </p:attrNameLst>
                                      </p:cBhvr>
                                      <p:tavLst>
                                        <p:tav tm="0">
                                          <p:val>
                                            <p:strVal val="#ppt_x"/>
                                          </p:val>
                                        </p:tav>
                                        <p:tav tm="100000">
                                          <p:val>
                                            <p:strVal val="#ppt_x"/>
                                          </p:val>
                                        </p:tav>
                                      </p:tavLst>
                                    </p:anim>
                                    <p:anim calcmode="lin" valueType="num">
                                      <p:cBhvr>
                                        <p:cTn id="85" dur="1500" fill="hold"/>
                                        <p:tgtEl>
                                          <p:spTgt spid="76"/>
                                        </p:tgtEl>
                                        <p:attrNameLst>
                                          <p:attrName>ppt_y</p:attrName>
                                        </p:attrNameLst>
                                      </p:cBhvr>
                                      <p:tavLst>
                                        <p:tav tm="0">
                                          <p:val>
                                            <p:strVal val="#ppt_y+.1"/>
                                          </p:val>
                                        </p:tav>
                                        <p:tav tm="100000">
                                          <p:val>
                                            <p:strVal val="#ppt_y"/>
                                          </p:val>
                                        </p:tav>
                                      </p:tavLst>
                                    </p:anim>
                                  </p:childTnLst>
                                </p:cTn>
                              </p:par>
                            </p:childTnLst>
                          </p:cTn>
                        </p:par>
                        <p:par>
                          <p:cTn id="86" fill="hold">
                            <p:stCondLst>
                              <p:cond delay="21000"/>
                            </p:stCondLst>
                            <p:childTnLst>
                              <p:par>
                                <p:cTn id="87" presetID="42" presetClass="entr" presetSubtype="0" fill="hold" grpId="0" nodeType="afterEffect">
                                  <p:stCondLst>
                                    <p:cond delay="0"/>
                                  </p:stCondLst>
                                  <p:childTnLst>
                                    <p:set>
                                      <p:cBhvr>
                                        <p:cTn id="88" dur="1" fill="hold">
                                          <p:stCondLst>
                                            <p:cond delay="0"/>
                                          </p:stCondLst>
                                        </p:cTn>
                                        <p:tgtEl>
                                          <p:spTgt spid="86"/>
                                        </p:tgtEl>
                                        <p:attrNameLst>
                                          <p:attrName>style.visibility</p:attrName>
                                        </p:attrNameLst>
                                      </p:cBhvr>
                                      <p:to>
                                        <p:strVal val="visible"/>
                                      </p:to>
                                    </p:set>
                                    <p:animEffect transition="in" filter="fade">
                                      <p:cBhvr>
                                        <p:cTn id="89" dur="1500"/>
                                        <p:tgtEl>
                                          <p:spTgt spid="86"/>
                                        </p:tgtEl>
                                      </p:cBhvr>
                                    </p:animEffect>
                                    <p:anim calcmode="lin" valueType="num">
                                      <p:cBhvr>
                                        <p:cTn id="90" dur="1500" fill="hold"/>
                                        <p:tgtEl>
                                          <p:spTgt spid="86"/>
                                        </p:tgtEl>
                                        <p:attrNameLst>
                                          <p:attrName>ppt_x</p:attrName>
                                        </p:attrNameLst>
                                      </p:cBhvr>
                                      <p:tavLst>
                                        <p:tav tm="0">
                                          <p:val>
                                            <p:strVal val="#ppt_x"/>
                                          </p:val>
                                        </p:tav>
                                        <p:tav tm="100000">
                                          <p:val>
                                            <p:strVal val="#ppt_x"/>
                                          </p:val>
                                        </p:tav>
                                      </p:tavLst>
                                    </p:anim>
                                    <p:anim calcmode="lin" valueType="num">
                                      <p:cBhvr>
                                        <p:cTn id="91" dur="1500" fill="hold"/>
                                        <p:tgtEl>
                                          <p:spTgt spid="86"/>
                                        </p:tgtEl>
                                        <p:attrNameLst>
                                          <p:attrName>ppt_y</p:attrName>
                                        </p:attrNameLst>
                                      </p:cBhvr>
                                      <p:tavLst>
                                        <p:tav tm="0">
                                          <p:val>
                                            <p:strVal val="#ppt_y+.1"/>
                                          </p:val>
                                        </p:tav>
                                        <p:tav tm="100000">
                                          <p:val>
                                            <p:strVal val="#ppt_y"/>
                                          </p:val>
                                        </p:tav>
                                      </p:tavLst>
                                    </p:anim>
                                  </p:childTnLst>
                                </p:cTn>
                              </p:par>
                            </p:childTnLst>
                          </p:cTn>
                        </p:par>
                        <p:par>
                          <p:cTn id="92" fill="hold">
                            <p:stCondLst>
                              <p:cond delay="22500"/>
                            </p:stCondLst>
                            <p:childTnLst>
                              <p:par>
                                <p:cTn id="93" presetID="42" presetClass="entr" presetSubtype="0" fill="hold" grpId="0" nodeType="after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fade">
                                      <p:cBhvr>
                                        <p:cTn id="95" dur="1500"/>
                                        <p:tgtEl>
                                          <p:spTgt spid="85"/>
                                        </p:tgtEl>
                                      </p:cBhvr>
                                    </p:animEffect>
                                    <p:anim calcmode="lin" valueType="num">
                                      <p:cBhvr>
                                        <p:cTn id="96" dur="1500" fill="hold"/>
                                        <p:tgtEl>
                                          <p:spTgt spid="85"/>
                                        </p:tgtEl>
                                        <p:attrNameLst>
                                          <p:attrName>ppt_x</p:attrName>
                                        </p:attrNameLst>
                                      </p:cBhvr>
                                      <p:tavLst>
                                        <p:tav tm="0">
                                          <p:val>
                                            <p:strVal val="#ppt_x"/>
                                          </p:val>
                                        </p:tav>
                                        <p:tav tm="100000">
                                          <p:val>
                                            <p:strVal val="#ppt_x"/>
                                          </p:val>
                                        </p:tav>
                                      </p:tavLst>
                                    </p:anim>
                                    <p:anim calcmode="lin" valueType="num">
                                      <p:cBhvr>
                                        <p:cTn id="97" dur="1500" fill="hold"/>
                                        <p:tgtEl>
                                          <p:spTgt spid="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85" r="-85"/>
            </a:stretch>
          </a:blipFill>
        </p:spPr>
        <p:txBody>
          <a:bodyPr/>
          <a:lstStyle/>
          <a:p>
            <a:endParaRPr lang="en-ID"/>
          </a:p>
        </p:txBody>
      </p:sp>
      <p:grpSp>
        <p:nvGrpSpPr>
          <p:cNvPr id="3" name="Group 3"/>
          <p:cNvGrpSpPr/>
          <p:nvPr/>
        </p:nvGrpSpPr>
        <p:grpSpPr>
          <a:xfrm rot="-10800000">
            <a:off x="210543" y="2956126"/>
            <a:ext cx="3517410" cy="7330874"/>
            <a:chOff x="0" y="0"/>
            <a:chExt cx="926396" cy="1930765"/>
          </a:xfrm>
        </p:grpSpPr>
        <p:sp>
          <p:nvSpPr>
            <p:cNvPr id="4" name="Freeform 4"/>
            <p:cNvSpPr/>
            <p:nvPr/>
          </p:nvSpPr>
          <p:spPr>
            <a:xfrm>
              <a:off x="0" y="0"/>
              <a:ext cx="926396" cy="1930765"/>
            </a:xfrm>
            <a:custGeom>
              <a:avLst/>
              <a:gdLst/>
              <a:ahLst/>
              <a:cxnLst/>
              <a:rect l="l" t="t" r="r" b="b"/>
              <a:pathLst>
                <a:path w="926396" h="1930765">
                  <a:moveTo>
                    <a:pt x="926396" y="0"/>
                  </a:moveTo>
                  <a:lnTo>
                    <a:pt x="926396" y="1816465"/>
                  </a:lnTo>
                  <a:lnTo>
                    <a:pt x="463198" y="1930765"/>
                  </a:lnTo>
                  <a:lnTo>
                    <a:pt x="0" y="1816465"/>
                  </a:lnTo>
                  <a:lnTo>
                    <a:pt x="0" y="0"/>
                  </a:lnTo>
                  <a:lnTo>
                    <a:pt x="926396" y="0"/>
                  </a:lnTo>
                  <a:close/>
                </a:path>
              </a:pathLst>
            </a:custGeom>
            <a:gradFill rotWithShape="1">
              <a:gsLst>
                <a:gs pos="0">
                  <a:srgbClr val="000000">
                    <a:alpha val="76000"/>
                  </a:srgbClr>
                </a:gs>
                <a:gs pos="100000">
                  <a:srgbClr val="C89116">
                    <a:alpha val="76000"/>
                  </a:srgbClr>
                </a:gs>
              </a:gsLst>
              <a:lin ang="0"/>
            </a:gradFill>
          </p:spPr>
          <p:txBody>
            <a:bodyPr/>
            <a:lstStyle/>
            <a:p>
              <a:endParaRPr lang="en-ID"/>
            </a:p>
          </p:txBody>
        </p:sp>
        <p:sp>
          <p:nvSpPr>
            <p:cNvPr id="5" name="TextBox 5"/>
            <p:cNvSpPr txBox="1"/>
            <p:nvPr/>
          </p:nvSpPr>
          <p:spPr>
            <a:xfrm>
              <a:off x="0" y="-9525"/>
              <a:ext cx="635000" cy="7080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1117318" y="1740817"/>
            <a:ext cx="1569478" cy="1569478"/>
            <a:chOff x="0" y="0"/>
            <a:chExt cx="2092637" cy="2092637"/>
          </a:xfrm>
        </p:grpSpPr>
        <p:sp>
          <p:nvSpPr>
            <p:cNvPr id="7" name="Freeform 7"/>
            <p:cNvSpPr/>
            <p:nvPr/>
          </p:nvSpPr>
          <p:spPr>
            <a:xfrm>
              <a:off x="0" y="0"/>
              <a:ext cx="2092637" cy="2092637"/>
            </a:xfrm>
            <a:custGeom>
              <a:avLst/>
              <a:gdLst/>
              <a:ahLst/>
              <a:cxnLst/>
              <a:rect l="l" t="t" r="r" b="b"/>
              <a:pathLst>
                <a:path w="2092637" h="2092637">
                  <a:moveTo>
                    <a:pt x="0" y="0"/>
                  </a:moveTo>
                  <a:lnTo>
                    <a:pt x="2092637" y="0"/>
                  </a:lnTo>
                  <a:lnTo>
                    <a:pt x="2092637" y="2092637"/>
                  </a:lnTo>
                  <a:lnTo>
                    <a:pt x="0" y="2092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Freeform 8"/>
            <p:cNvSpPr/>
            <p:nvPr/>
          </p:nvSpPr>
          <p:spPr>
            <a:xfrm>
              <a:off x="134134" y="124663"/>
              <a:ext cx="1843310" cy="1843310"/>
            </a:xfrm>
            <a:custGeom>
              <a:avLst/>
              <a:gdLst/>
              <a:ahLst/>
              <a:cxnLst/>
              <a:rect l="l" t="t" r="r" b="b"/>
              <a:pathLst>
                <a:path w="1843310" h="1843310">
                  <a:moveTo>
                    <a:pt x="0" y="0"/>
                  </a:moveTo>
                  <a:lnTo>
                    <a:pt x="1843310" y="0"/>
                  </a:lnTo>
                  <a:lnTo>
                    <a:pt x="1843310" y="1843311"/>
                  </a:lnTo>
                  <a:lnTo>
                    <a:pt x="0" y="18433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9" name="Freeform 9"/>
            <p:cNvSpPr/>
            <p:nvPr/>
          </p:nvSpPr>
          <p:spPr>
            <a:xfrm>
              <a:off x="576342" y="427665"/>
              <a:ext cx="686656" cy="1132628"/>
            </a:xfrm>
            <a:custGeom>
              <a:avLst/>
              <a:gdLst/>
              <a:ahLst/>
              <a:cxnLst/>
              <a:rect l="l" t="t" r="r" b="b"/>
              <a:pathLst>
                <a:path w="686656" h="1132628">
                  <a:moveTo>
                    <a:pt x="0" y="0"/>
                  </a:moveTo>
                  <a:lnTo>
                    <a:pt x="686655" y="0"/>
                  </a:lnTo>
                  <a:lnTo>
                    <a:pt x="686655" y="1132628"/>
                  </a:lnTo>
                  <a:lnTo>
                    <a:pt x="0" y="1132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grpSp>
        <p:nvGrpSpPr>
          <p:cNvPr id="10" name="Group 10"/>
          <p:cNvGrpSpPr/>
          <p:nvPr/>
        </p:nvGrpSpPr>
        <p:grpSpPr>
          <a:xfrm rot="-10800000">
            <a:off x="14605281" y="2956126"/>
            <a:ext cx="3290165" cy="7467101"/>
            <a:chOff x="0" y="0"/>
            <a:chExt cx="866546" cy="1966644"/>
          </a:xfrm>
        </p:grpSpPr>
        <p:sp>
          <p:nvSpPr>
            <p:cNvPr id="11" name="Freeform 11"/>
            <p:cNvSpPr/>
            <p:nvPr/>
          </p:nvSpPr>
          <p:spPr>
            <a:xfrm>
              <a:off x="0" y="0"/>
              <a:ext cx="866546" cy="1966644"/>
            </a:xfrm>
            <a:custGeom>
              <a:avLst/>
              <a:gdLst/>
              <a:ahLst/>
              <a:cxnLst/>
              <a:rect l="l" t="t" r="r" b="b"/>
              <a:pathLst>
                <a:path w="866546" h="1966644">
                  <a:moveTo>
                    <a:pt x="866546" y="0"/>
                  </a:moveTo>
                  <a:lnTo>
                    <a:pt x="866546" y="1852344"/>
                  </a:lnTo>
                  <a:lnTo>
                    <a:pt x="433273" y="1966644"/>
                  </a:lnTo>
                  <a:lnTo>
                    <a:pt x="0" y="1852344"/>
                  </a:lnTo>
                  <a:lnTo>
                    <a:pt x="0" y="0"/>
                  </a:lnTo>
                  <a:lnTo>
                    <a:pt x="866546" y="0"/>
                  </a:lnTo>
                  <a:close/>
                </a:path>
              </a:pathLst>
            </a:custGeom>
            <a:gradFill rotWithShape="1">
              <a:gsLst>
                <a:gs pos="0">
                  <a:srgbClr val="8C52FF">
                    <a:alpha val="76000"/>
                  </a:srgbClr>
                </a:gs>
                <a:gs pos="100000">
                  <a:srgbClr val="00BF63">
                    <a:alpha val="76000"/>
                  </a:srgbClr>
                </a:gs>
              </a:gsLst>
              <a:lin ang="0"/>
            </a:gradFill>
          </p:spPr>
          <p:txBody>
            <a:bodyPr/>
            <a:lstStyle/>
            <a:p>
              <a:endParaRPr lang="en-ID"/>
            </a:p>
          </p:txBody>
        </p:sp>
        <p:sp>
          <p:nvSpPr>
            <p:cNvPr id="12" name="TextBox 12"/>
            <p:cNvSpPr txBox="1"/>
            <p:nvPr/>
          </p:nvSpPr>
          <p:spPr>
            <a:xfrm>
              <a:off x="0" y="-9525"/>
              <a:ext cx="635000" cy="708025"/>
            </a:xfrm>
            <a:prstGeom prst="rect">
              <a:avLst/>
            </a:prstGeom>
          </p:spPr>
          <p:txBody>
            <a:bodyPr lIns="50800" tIns="50800" rIns="50800" bIns="50800" rtlCol="0" anchor="ctr"/>
            <a:lstStyle/>
            <a:p>
              <a:pPr algn="ctr">
                <a:lnSpc>
                  <a:spcPts val="2824"/>
                </a:lnSpc>
              </a:pPr>
              <a:endParaRPr/>
            </a:p>
          </p:txBody>
        </p:sp>
      </p:grpSp>
      <p:grpSp>
        <p:nvGrpSpPr>
          <p:cNvPr id="13" name="Group 13"/>
          <p:cNvGrpSpPr/>
          <p:nvPr/>
        </p:nvGrpSpPr>
        <p:grpSpPr>
          <a:xfrm rot="-10800000">
            <a:off x="11371645" y="2956126"/>
            <a:ext cx="3290165" cy="7467101"/>
            <a:chOff x="0" y="0"/>
            <a:chExt cx="866546" cy="1966644"/>
          </a:xfrm>
        </p:grpSpPr>
        <p:sp>
          <p:nvSpPr>
            <p:cNvPr id="14" name="Freeform 14"/>
            <p:cNvSpPr/>
            <p:nvPr/>
          </p:nvSpPr>
          <p:spPr>
            <a:xfrm>
              <a:off x="0" y="0"/>
              <a:ext cx="866546" cy="1966644"/>
            </a:xfrm>
            <a:custGeom>
              <a:avLst/>
              <a:gdLst/>
              <a:ahLst/>
              <a:cxnLst/>
              <a:rect l="l" t="t" r="r" b="b"/>
              <a:pathLst>
                <a:path w="866546" h="1966644">
                  <a:moveTo>
                    <a:pt x="866546" y="0"/>
                  </a:moveTo>
                  <a:lnTo>
                    <a:pt x="866546" y="1852344"/>
                  </a:lnTo>
                  <a:lnTo>
                    <a:pt x="433273" y="1966644"/>
                  </a:lnTo>
                  <a:lnTo>
                    <a:pt x="0" y="1852344"/>
                  </a:lnTo>
                  <a:lnTo>
                    <a:pt x="0" y="0"/>
                  </a:lnTo>
                  <a:lnTo>
                    <a:pt x="866546" y="0"/>
                  </a:lnTo>
                  <a:close/>
                </a:path>
              </a:pathLst>
            </a:custGeom>
            <a:gradFill rotWithShape="1">
              <a:gsLst>
                <a:gs pos="0">
                  <a:srgbClr val="FF66C4">
                    <a:alpha val="76000"/>
                  </a:srgbClr>
                </a:gs>
                <a:gs pos="100000">
                  <a:srgbClr val="FFDE59">
                    <a:alpha val="76000"/>
                  </a:srgbClr>
                </a:gs>
              </a:gsLst>
              <a:lin ang="0"/>
            </a:gradFill>
          </p:spPr>
          <p:txBody>
            <a:bodyPr/>
            <a:lstStyle/>
            <a:p>
              <a:endParaRPr lang="en-ID"/>
            </a:p>
          </p:txBody>
        </p:sp>
        <p:sp>
          <p:nvSpPr>
            <p:cNvPr id="15" name="TextBox 15"/>
            <p:cNvSpPr txBox="1"/>
            <p:nvPr/>
          </p:nvSpPr>
          <p:spPr>
            <a:xfrm>
              <a:off x="0" y="-9525"/>
              <a:ext cx="635000" cy="708025"/>
            </a:xfrm>
            <a:prstGeom prst="rect">
              <a:avLst/>
            </a:prstGeom>
          </p:spPr>
          <p:txBody>
            <a:bodyPr lIns="50800" tIns="50800" rIns="50800" bIns="50800" rtlCol="0" anchor="ctr"/>
            <a:lstStyle/>
            <a:p>
              <a:pPr algn="ctr">
                <a:lnSpc>
                  <a:spcPts val="2824"/>
                </a:lnSpc>
              </a:pPr>
              <a:endParaRPr/>
            </a:p>
          </p:txBody>
        </p:sp>
      </p:grpSp>
      <p:grpSp>
        <p:nvGrpSpPr>
          <p:cNvPr id="16" name="Group 16"/>
          <p:cNvGrpSpPr/>
          <p:nvPr/>
        </p:nvGrpSpPr>
        <p:grpSpPr>
          <a:xfrm rot="-10800000">
            <a:off x="7187627" y="2956126"/>
            <a:ext cx="4190023" cy="7330874"/>
            <a:chOff x="0" y="0"/>
            <a:chExt cx="1103545" cy="1930765"/>
          </a:xfrm>
        </p:grpSpPr>
        <p:sp>
          <p:nvSpPr>
            <p:cNvPr id="17" name="Freeform 17"/>
            <p:cNvSpPr/>
            <p:nvPr/>
          </p:nvSpPr>
          <p:spPr>
            <a:xfrm>
              <a:off x="0" y="0"/>
              <a:ext cx="1103545" cy="1930765"/>
            </a:xfrm>
            <a:custGeom>
              <a:avLst/>
              <a:gdLst/>
              <a:ahLst/>
              <a:cxnLst/>
              <a:rect l="l" t="t" r="r" b="b"/>
              <a:pathLst>
                <a:path w="1103545" h="1930765">
                  <a:moveTo>
                    <a:pt x="1103545" y="0"/>
                  </a:moveTo>
                  <a:lnTo>
                    <a:pt x="1103545" y="1816465"/>
                  </a:lnTo>
                  <a:lnTo>
                    <a:pt x="551773" y="1930765"/>
                  </a:lnTo>
                  <a:lnTo>
                    <a:pt x="0" y="1816465"/>
                  </a:lnTo>
                  <a:lnTo>
                    <a:pt x="0" y="0"/>
                  </a:lnTo>
                  <a:lnTo>
                    <a:pt x="1103545" y="0"/>
                  </a:lnTo>
                  <a:close/>
                </a:path>
              </a:pathLst>
            </a:custGeom>
            <a:gradFill rotWithShape="1">
              <a:gsLst>
                <a:gs pos="0">
                  <a:srgbClr val="000000">
                    <a:alpha val="76000"/>
                  </a:srgbClr>
                </a:gs>
                <a:gs pos="100000">
                  <a:srgbClr val="3533CD">
                    <a:alpha val="76000"/>
                  </a:srgbClr>
                </a:gs>
              </a:gsLst>
              <a:lin ang="0"/>
            </a:gradFill>
          </p:spPr>
          <p:txBody>
            <a:bodyPr/>
            <a:lstStyle/>
            <a:p>
              <a:endParaRPr lang="en-ID"/>
            </a:p>
          </p:txBody>
        </p:sp>
        <p:sp>
          <p:nvSpPr>
            <p:cNvPr id="18" name="TextBox 18"/>
            <p:cNvSpPr txBox="1"/>
            <p:nvPr/>
          </p:nvSpPr>
          <p:spPr>
            <a:xfrm>
              <a:off x="0" y="-9525"/>
              <a:ext cx="635000" cy="708025"/>
            </a:xfrm>
            <a:prstGeom prst="rect">
              <a:avLst/>
            </a:prstGeom>
          </p:spPr>
          <p:txBody>
            <a:bodyPr lIns="50800" tIns="50800" rIns="50800" bIns="50800" rtlCol="0" anchor="ctr"/>
            <a:lstStyle/>
            <a:p>
              <a:pPr algn="ctr">
                <a:lnSpc>
                  <a:spcPts val="2824"/>
                </a:lnSpc>
              </a:pPr>
              <a:endParaRPr/>
            </a:p>
          </p:txBody>
        </p:sp>
      </p:grpSp>
      <p:grpSp>
        <p:nvGrpSpPr>
          <p:cNvPr id="19" name="Group 19"/>
          <p:cNvGrpSpPr/>
          <p:nvPr/>
        </p:nvGrpSpPr>
        <p:grpSpPr>
          <a:xfrm>
            <a:off x="8441251" y="1738737"/>
            <a:ext cx="1573638" cy="1573638"/>
            <a:chOff x="0" y="0"/>
            <a:chExt cx="2098184" cy="2098184"/>
          </a:xfrm>
        </p:grpSpPr>
        <p:sp>
          <p:nvSpPr>
            <p:cNvPr id="20" name="Freeform 20"/>
            <p:cNvSpPr/>
            <p:nvPr/>
          </p:nvSpPr>
          <p:spPr>
            <a:xfrm>
              <a:off x="0" y="0"/>
              <a:ext cx="2098184" cy="2098184"/>
            </a:xfrm>
            <a:custGeom>
              <a:avLst/>
              <a:gdLst/>
              <a:ahLst/>
              <a:cxnLst/>
              <a:rect l="l" t="t" r="r" b="b"/>
              <a:pathLst>
                <a:path w="2098184" h="2098184">
                  <a:moveTo>
                    <a:pt x="0" y="0"/>
                  </a:moveTo>
                  <a:lnTo>
                    <a:pt x="2098184" y="0"/>
                  </a:lnTo>
                  <a:lnTo>
                    <a:pt x="2098184" y="2098184"/>
                  </a:lnTo>
                  <a:lnTo>
                    <a:pt x="0" y="2098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1" name="Freeform 21"/>
            <p:cNvSpPr/>
            <p:nvPr/>
          </p:nvSpPr>
          <p:spPr>
            <a:xfrm>
              <a:off x="134490" y="124994"/>
              <a:ext cx="1848196" cy="1848196"/>
            </a:xfrm>
            <a:custGeom>
              <a:avLst/>
              <a:gdLst/>
              <a:ahLst/>
              <a:cxnLst/>
              <a:rect l="l" t="t" r="r" b="b"/>
              <a:pathLst>
                <a:path w="1848196" h="1848196">
                  <a:moveTo>
                    <a:pt x="0" y="0"/>
                  </a:moveTo>
                  <a:lnTo>
                    <a:pt x="1848196" y="0"/>
                  </a:lnTo>
                  <a:lnTo>
                    <a:pt x="1848196" y="1848196"/>
                  </a:lnTo>
                  <a:lnTo>
                    <a:pt x="0" y="18481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2" name="Freeform 22"/>
            <p:cNvSpPr/>
            <p:nvPr/>
          </p:nvSpPr>
          <p:spPr>
            <a:xfrm>
              <a:off x="583414" y="443224"/>
              <a:ext cx="931356" cy="1117069"/>
            </a:xfrm>
            <a:custGeom>
              <a:avLst/>
              <a:gdLst/>
              <a:ahLst/>
              <a:cxnLst/>
              <a:rect l="l" t="t" r="r" b="b"/>
              <a:pathLst>
                <a:path w="931356" h="1117069">
                  <a:moveTo>
                    <a:pt x="0" y="0"/>
                  </a:moveTo>
                  <a:lnTo>
                    <a:pt x="931356" y="0"/>
                  </a:lnTo>
                  <a:lnTo>
                    <a:pt x="931356" y="1117069"/>
                  </a:lnTo>
                  <a:lnTo>
                    <a:pt x="0" y="11170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grpSp>
        <p:nvGrpSpPr>
          <p:cNvPr id="23" name="Group 23"/>
          <p:cNvGrpSpPr/>
          <p:nvPr/>
        </p:nvGrpSpPr>
        <p:grpSpPr>
          <a:xfrm rot="-10800000">
            <a:off x="3727953" y="2956126"/>
            <a:ext cx="3491652" cy="7330874"/>
            <a:chOff x="0" y="0"/>
            <a:chExt cx="919612" cy="1930765"/>
          </a:xfrm>
        </p:grpSpPr>
        <p:sp>
          <p:nvSpPr>
            <p:cNvPr id="24" name="Freeform 24"/>
            <p:cNvSpPr/>
            <p:nvPr/>
          </p:nvSpPr>
          <p:spPr>
            <a:xfrm>
              <a:off x="0" y="0"/>
              <a:ext cx="919612" cy="1930765"/>
            </a:xfrm>
            <a:custGeom>
              <a:avLst/>
              <a:gdLst/>
              <a:ahLst/>
              <a:cxnLst/>
              <a:rect l="l" t="t" r="r" b="b"/>
              <a:pathLst>
                <a:path w="919612" h="1930765">
                  <a:moveTo>
                    <a:pt x="919612" y="0"/>
                  </a:moveTo>
                  <a:lnTo>
                    <a:pt x="919612" y="1816465"/>
                  </a:lnTo>
                  <a:lnTo>
                    <a:pt x="459806" y="1930765"/>
                  </a:lnTo>
                  <a:lnTo>
                    <a:pt x="0" y="1816465"/>
                  </a:lnTo>
                  <a:lnTo>
                    <a:pt x="0" y="0"/>
                  </a:lnTo>
                  <a:lnTo>
                    <a:pt x="919612" y="0"/>
                  </a:lnTo>
                  <a:close/>
                </a:path>
              </a:pathLst>
            </a:custGeom>
            <a:gradFill rotWithShape="1">
              <a:gsLst>
                <a:gs pos="0">
                  <a:srgbClr val="CDFFD8">
                    <a:alpha val="76000"/>
                  </a:srgbClr>
                </a:gs>
                <a:gs pos="100000">
                  <a:srgbClr val="94B9FF">
                    <a:alpha val="76000"/>
                  </a:srgbClr>
                </a:gs>
              </a:gsLst>
              <a:lin ang="0"/>
            </a:gradFill>
          </p:spPr>
          <p:txBody>
            <a:bodyPr/>
            <a:lstStyle/>
            <a:p>
              <a:endParaRPr lang="en-ID"/>
            </a:p>
          </p:txBody>
        </p:sp>
        <p:sp>
          <p:nvSpPr>
            <p:cNvPr id="25" name="TextBox 25"/>
            <p:cNvSpPr txBox="1"/>
            <p:nvPr/>
          </p:nvSpPr>
          <p:spPr>
            <a:xfrm>
              <a:off x="0" y="-9525"/>
              <a:ext cx="635000" cy="708025"/>
            </a:xfrm>
            <a:prstGeom prst="rect">
              <a:avLst/>
            </a:prstGeom>
          </p:spPr>
          <p:txBody>
            <a:bodyPr lIns="50800" tIns="50800" rIns="50800" bIns="50800" rtlCol="0" anchor="ctr"/>
            <a:lstStyle/>
            <a:p>
              <a:pPr algn="ctr">
                <a:lnSpc>
                  <a:spcPts val="2824"/>
                </a:lnSpc>
              </a:pPr>
              <a:endParaRPr/>
            </a:p>
          </p:txBody>
        </p:sp>
      </p:grpSp>
      <p:grpSp>
        <p:nvGrpSpPr>
          <p:cNvPr id="26" name="Group 26"/>
          <p:cNvGrpSpPr/>
          <p:nvPr/>
        </p:nvGrpSpPr>
        <p:grpSpPr>
          <a:xfrm>
            <a:off x="4631976" y="1740817"/>
            <a:ext cx="1569478" cy="1569478"/>
            <a:chOff x="0" y="0"/>
            <a:chExt cx="2092637" cy="2092637"/>
          </a:xfrm>
        </p:grpSpPr>
        <p:sp>
          <p:nvSpPr>
            <p:cNvPr id="27" name="Freeform 27"/>
            <p:cNvSpPr/>
            <p:nvPr/>
          </p:nvSpPr>
          <p:spPr>
            <a:xfrm>
              <a:off x="0" y="0"/>
              <a:ext cx="2092637" cy="2092637"/>
            </a:xfrm>
            <a:custGeom>
              <a:avLst/>
              <a:gdLst/>
              <a:ahLst/>
              <a:cxnLst/>
              <a:rect l="l" t="t" r="r" b="b"/>
              <a:pathLst>
                <a:path w="2092637" h="2092637">
                  <a:moveTo>
                    <a:pt x="0" y="0"/>
                  </a:moveTo>
                  <a:lnTo>
                    <a:pt x="2092637" y="0"/>
                  </a:lnTo>
                  <a:lnTo>
                    <a:pt x="2092637" y="2092637"/>
                  </a:lnTo>
                  <a:lnTo>
                    <a:pt x="0" y="2092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8" name="Freeform 28"/>
            <p:cNvSpPr/>
            <p:nvPr/>
          </p:nvSpPr>
          <p:spPr>
            <a:xfrm>
              <a:off x="134134" y="124663"/>
              <a:ext cx="1843310" cy="1843310"/>
            </a:xfrm>
            <a:custGeom>
              <a:avLst/>
              <a:gdLst/>
              <a:ahLst/>
              <a:cxnLst/>
              <a:rect l="l" t="t" r="r" b="b"/>
              <a:pathLst>
                <a:path w="1843310" h="1843310">
                  <a:moveTo>
                    <a:pt x="0" y="0"/>
                  </a:moveTo>
                  <a:lnTo>
                    <a:pt x="1843310" y="0"/>
                  </a:lnTo>
                  <a:lnTo>
                    <a:pt x="1843310" y="1843311"/>
                  </a:lnTo>
                  <a:lnTo>
                    <a:pt x="0" y="18433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9" name="Freeform 29"/>
            <p:cNvSpPr/>
            <p:nvPr/>
          </p:nvSpPr>
          <p:spPr>
            <a:xfrm>
              <a:off x="570866" y="427665"/>
              <a:ext cx="950905" cy="1117069"/>
            </a:xfrm>
            <a:custGeom>
              <a:avLst/>
              <a:gdLst/>
              <a:ahLst/>
              <a:cxnLst/>
              <a:rect l="l" t="t" r="r" b="b"/>
              <a:pathLst>
                <a:path w="950905" h="1117069">
                  <a:moveTo>
                    <a:pt x="0" y="0"/>
                  </a:moveTo>
                  <a:lnTo>
                    <a:pt x="950905" y="0"/>
                  </a:lnTo>
                  <a:lnTo>
                    <a:pt x="950905" y="1117069"/>
                  </a:lnTo>
                  <a:lnTo>
                    <a:pt x="0" y="11170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grpSp>
      <p:grpSp>
        <p:nvGrpSpPr>
          <p:cNvPr id="30" name="Group 30"/>
          <p:cNvGrpSpPr/>
          <p:nvPr/>
        </p:nvGrpSpPr>
        <p:grpSpPr>
          <a:xfrm>
            <a:off x="11968171" y="1785907"/>
            <a:ext cx="1569478" cy="1569478"/>
            <a:chOff x="0" y="0"/>
            <a:chExt cx="2092637" cy="2092637"/>
          </a:xfrm>
        </p:grpSpPr>
        <p:sp>
          <p:nvSpPr>
            <p:cNvPr id="31" name="Freeform 31"/>
            <p:cNvSpPr/>
            <p:nvPr/>
          </p:nvSpPr>
          <p:spPr>
            <a:xfrm>
              <a:off x="0" y="0"/>
              <a:ext cx="2092637" cy="2092637"/>
            </a:xfrm>
            <a:custGeom>
              <a:avLst/>
              <a:gdLst/>
              <a:ahLst/>
              <a:cxnLst/>
              <a:rect l="l" t="t" r="r" b="b"/>
              <a:pathLst>
                <a:path w="2092637" h="2092637">
                  <a:moveTo>
                    <a:pt x="0" y="0"/>
                  </a:moveTo>
                  <a:lnTo>
                    <a:pt x="2092637" y="0"/>
                  </a:lnTo>
                  <a:lnTo>
                    <a:pt x="2092637" y="2092637"/>
                  </a:lnTo>
                  <a:lnTo>
                    <a:pt x="0" y="2092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2" name="Freeform 32"/>
            <p:cNvSpPr/>
            <p:nvPr/>
          </p:nvSpPr>
          <p:spPr>
            <a:xfrm>
              <a:off x="134134" y="124663"/>
              <a:ext cx="1843310" cy="1843310"/>
            </a:xfrm>
            <a:custGeom>
              <a:avLst/>
              <a:gdLst/>
              <a:ahLst/>
              <a:cxnLst/>
              <a:rect l="l" t="t" r="r" b="b"/>
              <a:pathLst>
                <a:path w="1843310" h="1843310">
                  <a:moveTo>
                    <a:pt x="0" y="0"/>
                  </a:moveTo>
                  <a:lnTo>
                    <a:pt x="1843310" y="0"/>
                  </a:lnTo>
                  <a:lnTo>
                    <a:pt x="1843310" y="1843311"/>
                  </a:lnTo>
                  <a:lnTo>
                    <a:pt x="0" y="18433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3" name="Freeform 33"/>
            <p:cNvSpPr/>
            <p:nvPr/>
          </p:nvSpPr>
          <p:spPr>
            <a:xfrm>
              <a:off x="527896" y="443224"/>
              <a:ext cx="998380" cy="1117069"/>
            </a:xfrm>
            <a:custGeom>
              <a:avLst/>
              <a:gdLst/>
              <a:ahLst/>
              <a:cxnLst/>
              <a:rect l="l" t="t" r="r" b="b"/>
              <a:pathLst>
                <a:path w="998380" h="1117069">
                  <a:moveTo>
                    <a:pt x="0" y="0"/>
                  </a:moveTo>
                  <a:lnTo>
                    <a:pt x="998380" y="0"/>
                  </a:lnTo>
                  <a:lnTo>
                    <a:pt x="998380" y="1117069"/>
                  </a:lnTo>
                  <a:lnTo>
                    <a:pt x="0" y="11170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grpSp>
      <p:grpSp>
        <p:nvGrpSpPr>
          <p:cNvPr id="34" name="Group 34"/>
          <p:cNvGrpSpPr/>
          <p:nvPr/>
        </p:nvGrpSpPr>
        <p:grpSpPr>
          <a:xfrm>
            <a:off x="15175949" y="1742897"/>
            <a:ext cx="1569478" cy="1569478"/>
            <a:chOff x="0" y="0"/>
            <a:chExt cx="2092637" cy="2092637"/>
          </a:xfrm>
        </p:grpSpPr>
        <p:sp>
          <p:nvSpPr>
            <p:cNvPr id="35" name="Freeform 35"/>
            <p:cNvSpPr/>
            <p:nvPr/>
          </p:nvSpPr>
          <p:spPr>
            <a:xfrm>
              <a:off x="0" y="0"/>
              <a:ext cx="2092637" cy="2092637"/>
            </a:xfrm>
            <a:custGeom>
              <a:avLst/>
              <a:gdLst/>
              <a:ahLst/>
              <a:cxnLst/>
              <a:rect l="l" t="t" r="r" b="b"/>
              <a:pathLst>
                <a:path w="2092637" h="2092637">
                  <a:moveTo>
                    <a:pt x="0" y="0"/>
                  </a:moveTo>
                  <a:lnTo>
                    <a:pt x="2092637" y="0"/>
                  </a:lnTo>
                  <a:lnTo>
                    <a:pt x="2092637" y="2092637"/>
                  </a:lnTo>
                  <a:lnTo>
                    <a:pt x="0" y="20926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6" name="Freeform 36"/>
            <p:cNvSpPr/>
            <p:nvPr/>
          </p:nvSpPr>
          <p:spPr>
            <a:xfrm>
              <a:off x="134134" y="124663"/>
              <a:ext cx="1843310" cy="1843310"/>
            </a:xfrm>
            <a:custGeom>
              <a:avLst/>
              <a:gdLst/>
              <a:ahLst/>
              <a:cxnLst/>
              <a:rect l="l" t="t" r="r" b="b"/>
              <a:pathLst>
                <a:path w="1843310" h="1843310">
                  <a:moveTo>
                    <a:pt x="0" y="0"/>
                  </a:moveTo>
                  <a:lnTo>
                    <a:pt x="1843310" y="0"/>
                  </a:lnTo>
                  <a:lnTo>
                    <a:pt x="1843310" y="1843311"/>
                  </a:lnTo>
                  <a:lnTo>
                    <a:pt x="0" y="18433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7" name="Freeform 37"/>
            <p:cNvSpPr/>
            <p:nvPr/>
          </p:nvSpPr>
          <p:spPr>
            <a:xfrm>
              <a:off x="629453" y="443224"/>
              <a:ext cx="974643" cy="1117069"/>
            </a:xfrm>
            <a:custGeom>
              <a:avLst/>
              <a:gdLst/>
              <a:ahLst/>
              <a:cxnLst/>
              <a:rect l="l" t="t" r="r" b="b"/>
              <a:pathLst>
                <a:path w="974643" h="1117069">
                  <a:moveTo>
                    <a:pt x="0" y="0"/>
                  </a:moveTo>
                  <a:lnTo>
                    <a:pt x="974643" y="0"/>
                  </a:lnTo>
                  <a:lnTo>
                    <a:pt x="974643" y="1117069"/>
                  </a:lnTo>
                  <a:lnTo>
                    <a:pt x="0" y="11170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grpSp>
      <p:sp>
        <p:nvSpPr>
          <p:cNvPr id="38" name="Freeform 38"/>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39" name="Freeform 39"/>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ID"/>
          </a:p>
        </p:txBody>
      </p:sp>
      <p:sp>
        <p:nvSpPr>
          <p:cNvPr id="40" name="Freeform 40"/>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19">
              <a:extLst>
                <a:ext uri="{96DAC541-7B7A-43D3-8B79-37D633B846F1}">
                  <asvg:svgBlip xmlns:asvg="http://schemas.microsoft.com/office/drawing/2016/SVG/main" r:embed="rId20"/>
                </a:ext>
              </a:extLst>
            </a:blip>
            <a:stretch>
              <a:fillRect t="-80318" b="-95070"/>
            </a:stretch>
          </a:blipFill>
        </p:spPr>
        <p:txBody>
          <a:bodyPr/>
          <a:lstStyle/>
          <a:p>
            <a:endParaRPr lang="en-ID"/>
          </a:p>
        </p:txBody>
      </p:sp>
      <p:sp>
        <p:nvSpPr>
          <p:cNvPr id="41" name="Freeform 41"/>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19">
              <a:extLst>
                <a:ext uri="{96DAC541-7B7A-43D3-8B79-37D633B846F1}">
                  <asvg:svgBlip xmlns:asvg="http://schemas.microsoft.com/office/drawing/2016/SVG/main" r:embed="rId20"/>
                </a:ext>
              </a:extLst>
            </a:blip>
            <a:stretch>
              <a:fillRect t="-80318" b="-95070"/>
            </a:stretch>
          </a:blipFill>
        </p:spPr>
        <p:txBody>
          <a:bodyPr/>
          <a:lstStyle/>
          <a:p>
            <a:endParaRPr lang="en-ID"/>
          </a:p>
        </p:txBody>
      </p:sp>
      <p:sp>
        <p:nvSpPr>
          <p:cNvPr id="42" name="Freeform 42"/>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43" name="Freeform 43"/>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pic>
        <p:nvPicPr>
          <p:cNvPr id="44" name="Picture 44"/>
          <p:cNvPicPr>
            <a:picLocks noChangeAspect="1"/>
          </p:cNvPicPr>
          <p:nvPr/>
        </p:nvPicPr>
        <p:blipFill>
          <a:blip r:embed="rId21">
            <a:alphaModFix amt="50000"/>
          </a:blip>
          <a:srcRect/>
          <a:stretch>
            <a:fillRect/>
          </a:stretch>
        </p:blipFill>
        <p:spPr>
          <a:xfrm>
            <a:off x="1333992" y="1957491"/>
            <a:ext cx="1136129" cy="1136129"/>
          </a:xfrm>
          <a:prstGeom prst="rect">
            <a:avLst/>
          </a:prstGeom>
        </p:spPr>
      </p:pic>
      <p:sp>
        <p:nvSpPr>
          <p:cNvPr id="45" name="TextBox 45"/>
          <p:cNvSpPr txBox="1"/>
          <p:nvPr/>
        </p:nvSpPr>
        <p:spPr>
          <a:xfrm>
            <a:off x="7379760" y="3602361"/>
            <a:ext cx="3877585" cy="6604000"/>
          </a:xfrm>
          <a:prstGeom prst="rect">
            <a:avLst/>
          </a:prstGeom>
        </p:spPr>
        <p:txBody>
          <a:bodyPr lIns="0" tIns="0" rIns="0" bIns="0" rtlCol="0" anchor="t">
            <a:spAutoFit/>
          </a:bodyPr>
          <a:lstStyle/>
          <a:p>
            <a:pPr>
              <a:lnSpc>
                <a:spcPts val="2300"/>
              </a:lnSpc>
            </a:pPr>
            <a:r>
              <a:rPr lang="en-US" sz="2000" dirty="0">
                <a:solidFill>
                  <a:srgbClr val="FFFFFF"/>
                </a:solidFill>
                <a:latin typeface="Poppins"/>
              </a:rPr>
              <a:t>Masih </a:t>
            </a:r>
            <a:r>
              <a:rPr lang="en-US" sz="2000" dirty="0" err="1">
                <a:solidFill>
                  <a:srgbClr val="FFFFFF"/>
                </a:solidFill>
                <a:latin typeface="Poppins"/>
              </a:rPr>
              <a:t>ada</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di wilayah </a:t>
            </a:r>
            <a:r>
              <a:rPr lang="en-US" sz="2000" dirty="0" err="1">
                <a:solidFill>
                  <a:srgbClr val="FFFFFF"/>
                </a:solidFill>
                <a:latin typeface="Poppins"/>
              </a:rPr>
              <a:t>lingkar</a:t>
            </a:r>
            <a:r>
              <a:rPr lang="en-US" sz="2000" dirty="0">
                <a:solidFill>
                  <a:srgbClr val="FFFFFF"/>
                </a:solidFill>
                <a:latin typeface="Poppins"/>
              </a:rPr>
              <a:t> </a:t>
            </a:r>
            <a:r>
              <a:rPr lang="en-US" sz="2000" dirty="0" err="1">
                <a:solidFill>
                  <a:srgbClr val="FFFFFF"/>
                </a:solidFill>
                <a:latin typeface="Poppins"/>
              </a:rPr>
              <a:t>tambang</a:t>
            </a:r>
            <a:r>
              <a:rPr lang="en-US" sz="2000" dirty="0">
                <a:solidFill>
                  <a:srgbClr val="FFFFFF"/>
                </a:solidFill>
                <a:latin typeface="Poppins"/>
              </a:rPr>
              <a:t> yang </a:t>
            </a:r>
            <a:r>
              <a:rPr lang="en-US" sz="2000" dirty="0" err="1">
                <a:solidFill>
                  <a:srgbClr val="FFFFFF"/>
                </a:solidFill>
                <a:latin typeface="Poppins"/>
              </a:rPr>
              <a:t>masuk</a:t>
            </a:r>
            <a:r>
              <a:rPr lang="en-US" sz="2000" dirty="0">
                <a:solidFill>
                  <a:srgbClr val="FFFFFF"/>
                </a:solidFill>
                <a:latin typeface="Poppins"/>
              </a:rPr>
              <a:t> </a:t>
            </a:r>
            <a:r>
              <a:rPr lang="en-US" sz="2000" dirty="0" err="1">
                <a:solidFill>
                  <a:srgbClr val="FFFFFF"/>
                </a:solidFill>
                <a:latin typeface="Poppins"/>
              </a:rPr>
              <a:t>kategori</a:t>
            </a:r>
            <a:r>
              <a:rPr lang="en-US" sz="2000" dirty="0">
                <a:solidFill>
                  <a:srgbClr val="FFFFFF"/>
                </a:solidFill>
                <a:latin typeface="Poppins"/>
              </a:rPr>
              <a:t> status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a:t>
            </a:r>
          </a:p>
          <a:p>
            <a:pPr marL="863601" lvl="2" indent="-287867">
              <a:lnSpc>
                <a:spcPts val="2300"/>
              </a:lnSpc>
              <a:buFont typeface="Arial"/>
              <a:buChar char="⚬"/>
            </a:pPr>
            <a:r>
              <a:rPr lang="en-US" sz="2000" dirty="0" err="1">
                <a:solidFill>
                  <a:srgbClr val="FFFFFF"/>
                </a:solidFill>
                <a:latin typeface="Poppins"/>
              </a:rPr>
              <a:t>Kabupaten</a:t>
            </a:r>
            <a:r>
              <a:rPr lang="en-US" sz="2000" dirty="0">
                <a:solidFill>
                  <a:srgbClr val="FFFFFF"/>
                </a:solidFill>
                <a:latin typeface="Poppins"/>
              </a:rPr>
              <a:t> Halmahera Tengah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29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di </a:t>
            </a:r>
            <a:r>
              <a:rPr lang="en-US" sz="2000" dirty="0" err="1">
                <a:solidFill>
                  <a:srgbClr val="FFFFFF"/>
                </a:solidFill>
                <a:latin typeface="Poppins"/>
              </a:rPr>
              <a:t>lingkar</a:t>
            </a:r>
            <a:r>
              <a:rPr lang="en-US" sz="2000" dirty="0">
                <a:solidFill>
                  <a:srgbClr val="FFFFFF"/>
                </a:solidFill>
                <a:latin typeface="Poppins"/>
              </a:rPr>
              <a:t> </a:t>
            </a:r>
            <a:r>
              <a:rPr lang="en-US" sz="2000" dirty="0" err="1">
                <a:solidFill>
                  <a:srgbClr val="FFFFFF"/>
                </a:solidFill>
                <a:latin typeface="Poppins"/>
              </a:rPr>
              <a:t>tambang</a:t>
            </a:r>
            <a:r>
              <a:rPr lang="en-US" sz="2000" dirty="0">
                <a:solidFill>
                  <a:srgbClr val="FFFFFF"/>
                </a:solidFill>
                <a:latin typeface="Poppins"/>
              </a:rPr>
              <a:t> 14 </a:t>
            </a:r>
            <a:r>
              <a:rPr lang="en-US" sz="2000" dirty="0" err="1">
                <a:solidFill>
                  <a:srgbClr val="FFFFFF"/>
                </a:solidFill>
                <a:latin typeface="Poppins"/>
              </a:rPr>
              <a:t>desa</a:t>
            </a:r>
            <a:r>
              <a:rPr lang="en-US" sz="2000" dirty="0">
                <a:solidFill>
                  <a:srgbClr val="FFFFFF"/>
                </a:solidFill>
                <a:latin typeface="Poppins"/>
              </a:rPr>
              <a:t> (48%).</a:t>
            </a:r>
          </a:p>
          <a:p>
            <a:pPr marL="863601" lvl="2" indent="-287867">
              <a:lnSpc>
                <a:spcPts val="2300"/>
              </a:lnSpc>
              <a:buFont typeface="Arial"/>
              <a:buChar char="⚬"/>
            </a:pPr>
            <a:r>
              <a:rPr lang="en-US" sz="2000" dirty="0" err="1">
                <a:solidFill>
                  <a:srgbClr val="FFFFFF"/>
                </a:solidFill>
                <a:latin typeface="Poppins"/>
              </a:rPr>
              <a:t>Kabupaten</a:t>
            </a:r>
            <a:r>
              <a:rPr lang="en-US" sz="2000" dirty="0">
                <a:solidFill>
                  <a:srgbClr val="FFFFFF"/>
                </a:solidFill>
                <a:latin typeface="Poppins"/>
              </a:rPr>
              <a:t> Halmahera Timur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47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di </a:t>
            </a:r>
            <a:r>
              <a:rPr lang="en-US" sz="2000" dirty="0" err="1">
                <a:solidFill>
                  <a:srgbClr val="FFFFFF"/>
                </a:solidFill>
                <a:latin typeface="Poppins"/>
              </a:rPr>
              <a:t>lingkar</a:t>
            </a:r>
            <a:r>
              <a:rPr lang="en-US" sz="2000" dirty="0">
                <a:solidFill>
                  <a:srgbClr val="FFFFFF"/>
                </a:solidFill>
                <a:latin typeface="Poppins"/>
              </a:rPr>
              <a:t> </a:t>
            </a:r>
            <a:r>
              <a:rPr lang="en-US" sz="2000" dirty="0" err="1">
                <a:solidFill>
                  <a:srgbClr val="FFFFFF"/>
                </a:solidFill>
                <a:latin typeface="Poppins"/>
              </a:rPr>
              <a:t>tambang</a:t>
            </a:r>
            <a:r>
              <a:rPr lang="en-US" sz="2000" dirty="0">
                <a:solidFill>
                  <a:srgbClr val="FFFFFF"/>
                </a:solidFill>
                <a:latin typeface="Poppins"/>
              </a:rPr>
              <a:t> 18 </a:t>
            </a:r>
            <a:r>
              <a:rPr lang="en-US" sz="2000" dirty="0" err="1">
                <a:solidFill>
                  <a:srgbClr val="FFFFFF"/>
                </a:solidFill>
                <a:latin typeface="Poppins"/>
              </a:rPr>
              <a:t>desa</a:t>
            </a:r>
            <a:r>
              <a:rPr lang="en-US" sz="2000" dirty="0">
                <a:solidFill>
                  <a:srgbClr val="FFFFFF"/>
                </a:solidFill>
                <a:latin typeface="Poppins"/>
              </a:rPr>
              <a:t> (38%).</a:t>
            </a:r>
          </a:p>
          <a:p>
            <a:pPr marL="863601" lvl="2" indent="-287867">
              <a:lnSpc>
                <a:spcPts val="2300"/>
              </a:lnSpc>
              <a:buFont typeface="Arial"/>
              <a:buChar char="⚬"/>
            </a:pPr>
            <a:r>
              <a:rPr lang="en-US" sz="2000" dirty="0" err="1">
                <a:solidFill>
                  <a:srgbClr val="FFFFFF"/>
                </a:solidFill>
                <a:latin typeface="Poppins"/>
              </a:rPr>
              <a:t>Kabupaten</a:t>
            </a:r>
            <a:r>
              <a:rPr lang="en-US" sz="2000" dirty="0">
                <a:solidFill>
                  <a:srgbClr val="FFFFFF"/>
                </a:solidFill>
                <a:latin typeface="Poppins"/>
              </a:rPr>
              <a:t> Halmahera Selatan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181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jumlah</a:t>
            </a:r>
            <a:r>
              <a:rPr lang="en-US" sz="2000" dirty="0">
                <a:solidFill>
                  <a:srgbClr val="FFFFFF"/>
                </a:solidFill>
                <a:latin typeface="Poppins"/>
              </a:rPr>
              <a:t> </a:t>
            </a:r>
            <a:r>
              <a:rPr lang="en-US" sz="2000" dirty="0" err="1">
                <a:solidFill>
                  <a:srgbClr val="FFFFFF"/>
                </a:solidFill>
                <a:latin typeface="Poppins"/>
              </a:rPr>
              <a:t>desa</a:t>
            </a:r>
            <a:r>
              <a:rPr lang="en-US" sz="2000" dirty="0">
                <a:solidFill>
                  <a:srgbClr val="FFFFFF"/>
                </a:solidFill>
                <a:latin typeface="Poppins"/>
              </a:rPr>
              <a:t> </a:t>
            </a:r>
            <a:r>
              <a:rPr lang="en-US" sz="2000" dirty="0" err="1">
                <a:solidFill>
                  <a:srgbClr val="FFFFFF"/>
                </a:solidFill>
                <a:latin typeface="Poppins"/>
              </a:rPr>
              <a:t>tertinggal</a:t>
            </a:r>
            <a:r>
              <a:rPr lang="en-US" sz="2000" dirty="0">
                <a:solidFill>
                  <a:srgbClr val="FFFFFF"/>
                </a:solidFill>
                <a:latin typeface="Poppins"/>
              </a:rPr>
              <a:t> di </a:t>
            </a:r>
            <a:r>
              <a:rPr lang="en-US" sz="2000" dirty="0" err="1">
                <a:solidFill>
                  <a:srgbClr val="FFFFFF"/>
                </a:solidFill>
                <a:latin typeface="Poppins"/>
              </a:rPr>
              <a:t>lingkar</a:t>
            </a:r>
            <a:r>
              <a:rPr lang="en-US" sz="2000" dirty="0">
                <a:solidFill>
                  <a:srgbClr val="FFFFFF"/>
                </a:solidFill>
                <a:latin typeface="Poppins"/>
              </a:rPr>
              <a:t> </a:t>
            </a:r>
            <a:r>
              <a:rPr lang="en-US" sz="2000" dirty="0" err="1">
                <a:solidFill>
                  <a:srgbClr val="FFFFFF"/>
                </a:solidFill>
                <a:latin typeface="Poppins"/>
              </a:rPr>
              <a:t>tambang</a:t>
            </a:r>
            <a:r>
              <a:rPr lang="en-US" sz="2000" dirty="0">
                <a:solidFill>
                  <a:srgbClr val="FFFFFF"/>
                </a:solidFill>
                <a:latin typeface="Poppins"/>
              </a:rPr>
              <a:t> 17 </a:t>
            </a:r>
            <a:r>
              <a:rPr lang="en-US" sz="2000" dirty="0" err="1">
                <a:solidFill>
                  <a:srgbClr val="FFFFFF"/>
                </a:solidFill>
                <a:latin typeface="Poppins"/>
              </a:rPr>
              <a:t>desa</a:t>
            </a:r>
            <a:r>
              <a:rPr lang="en-US" sz="2000" dirty="0">
                <a:solidFill>
                  <a:srgbClr val="FFFFFF"/>
                </a:solidFill>
                <a:latin typeface="Poppins"/>
              </a:rPr>
              <a:t> (9%). </a:t>
            </a:r>
          </a:p>
          <a:p>
            <a:pPr>
              <a:lnSpc>
                <a:spcPts val="2300"/>
              </a:lnSpc>
            </a:pPr>
            <a:endParaRPr lang="en-US" sz="2000" dirty="0">
              <a:solidFill>
                <a:srgbClr val="FFFFFF"/>
              </a:solidFill>
              <a:latin typeface="Poppins"/>
            </a:endParaRPr>
          </a:p>
        </p:txBody>
      </p:sp>
      <p:sp>
        <p:nvSpPr>
          <p:cNvPr id="46" name="TextBox 46"/>
          <p:cNvSpPr txBox="1"/>
          <p:nvPr/>
        </p:nvSpPr>
        <p:spPr>
          <a:xfrm>
            <a:off x="6165329" y="340995"/>
            <a:ext cx="6068331" cy="687705"/>
          </a:xfrm>
          <a:prstGeom prst="rect">
            <a:avLst/>
          </a:prstGeom>
        </p:spPr>
        <p:txBody>
          <a:bodyPr lIns="0" tIns="0" rIns="0" bIns="0" rtlCol="0" anchor="t">
            <a:spAutoFit/>
          </a:bodyPr>
          <a:lstStyle/>
          <a:p>
            <a:pPr algn="ctr">
              <a:lnSpc>
                <a:spcPts val="5084"/>
              </a:lnSpc>
            </a:pPr>
            <a:r>
              <a:rPr lang="en-US" sz="4500" spc="-135" dirty="0">
                <a:solidFill>
                  <a:srgbClr val="000000"/>
                </a:solidFill>
                <a:latin typeface="Poppins Bold"/>
              </a:rPr>
              <a:t>ANALISA </a:t>
            </a:r>
            <a:r>
              <a:rPr lang="en-US" sz="4500" spc="-135" dirty="0" err="1">
                <a:solidFill>
                  <a:srgbClr val="000000"/>
                </a:solidFill>
                <a:latin typeface="Poppins Bold"/>
              </a:rPr>
              <a:t>MASALAH</a:t>
            </a:r>
            <a:endParaRPr lang="en-US" sz="4500" spc="-135" dirty="0">
              <a:solidFill>
                <a:srgbClr val="000000"/>
              </a:solidFill>
              <a:latin typeface="Poppins Bold"/>
            </a:endParaRPr>
          </a:p>
        </p:txBody>
      </p:sp>
      <p:sp>
        <p:nvSpPr>
          <p:cNvPr id="47" name="TextBox 47"/>
          <p:cNvSpPr txBox="1"/>
          <p:nvPr/>
        </p:nvSpPr>
        <p:spPr>
          <a:xfrm>
            <a:off x="4957779" y="1087141"/>
            <a:ext cx="8068784" cy="364035"/>
          </a:xfrm>
          <a:prstGeom prst="rect">
            <a:avLst/>
          </a:prstGeom>
        </p:spPr>
        <p:txBody>
          <a:bodyPr lIns="0" tIns="0" rIns="0" bIns="0" rtlCol="0" anchor="t">
            <a:spAutoFit/>
          </a:bodyPr>
          <a:lstStyle/>
          <a:p>
            <a:pPr algn="ctr">
              <a:lnSpc>
                <a:spcPts val="2622"/>
              </a:lnSpc>
            </a:pPr>
            <a:r>
              <a:rPr lang="en-US" sz="2280" dirty="0" err="1">
                <a:solidFill>
                  <a:srgbClr val="000000"/>
                </a:solidFill>
                <a:latin typeface="Poppins Bold"/>
              </a:rPr>
              <a:t>Metode</a:t>
            </a:r>
            <a:r>
              <a:rPr lang="en-US" sz="2280" dirty="0">
                <a:solidFill>
                  <a:srgbClr val="000000"/>
                </a:solidFill>
                <a:latin typeface="Poppins Bold"/>
              </a:rPr>
              <a:t> Urgency, Seriousness and Growth (USG</a:t>
            </a:r>
          </a:p>
        </p:txBody>
      </p:sp>
      <p:sp>
        <p:nvSpPr>
          <p:cNvPr id="48" name="TextBox 48"/>
          <p:cNvSpPr txBox="1"/>
          <p:nvPr/>
        </p:nvSpPr>
        <p:spPr>
          <a:xfrm>
            <a:off x="788474" y="3543941"/>
            <a:ext cx="2828972" cy="5746750"/>
          </a:xfrm>
          <a:prstGeom prst="rect">
            <a:avLst/>
          </a:prstGeom>
        </p:spPr>
        <p:txBody>
          <a:bodyPr lIns="0" tIns="0" rIns="0" bIns="0" rtlCol="0" anchor="t">
            <a:spAutoFit/>
          </a:bodyPr>
          <a:lstStyle/>
          <a:p>
            <a:pPr>
              <a:lnSpc>
                <a:spcPts val="2300"/>
              </a:lnSpc>
            </a:pPr>
            <a:r>
              <a:rPr lang="en-US" sz="2000" dirty="0" err="1">
                <a:solidFill>
                  <a:srgbClr val="FFFFFF"/>
                </a:solidFill>
                <a:latin typeface="Poppins"/>
              </a:rPr>
              <a:t>Lemahnya</a:t>
            </a:r>
            <a:r>
              <a:rPr lang="en-US" sz="2000" dirty="0">
                <a:solidFill>
                  <a:srgbClr val="FFFFFF"/>
                </a:solidFill>
                <a:latin typeface="Poppins"/>
              </a:rPr>
              <a:t> </a:t>
            </a:r>
            <a:r>
              <a:rPr lang="en-US" sz="2000" dirty="0" err="1">
                <a:solidFill>
                  <a:srgbClr val="FFFFFF"/>
                </a:solidFill>
                <a:latin typeface="Poppins"/>
              </a:rPr>
              <a:t>sistem</a:t>
            </a:r>
            <a:r>
              <a:rPr lang="en-US" sz="2000" dirty="0">
                <a:solidFill>
                  <a:srgbClr val="FFFFFF"/>
                </a:solidFill>
                <a:latin typeface="Poppins"/>
              </a:rPr>
              <a:t> </a:t>
            </a:r>
            <a:r>
              <a:rPr lang="en-US" sz="2000" dirty="0" err="1">
                <a:solidFill>
                  <a:srgbClr val="FFFFFF"/>
                </a:solidFill>
                <a:latin typeface="Poppins"/>
              </a:rPr>
              <a:t>koordinasi</a:t>
            </a:r>
            <a:r>
              <a:rPr lang="en-US" sz="2000" dirty="0">
                <a:solidFill>
                  <a:srgbClr val="FFFFFF"/>
                </a:solidFill>
                <a:latin typeface="Poppins"/>
              </a:rPr>
              <a:t> </a:t>
            </a:r>
            <a:r>
              <a:rPr lang="en-US" sz="2000" dirty="0" err="1">
                <a:solidFill>
                  <a:srgbClr val="FFFFFF"/>
                </a:solidFill>
                <a:latin typeface="Poppins"/>
              </a:rPr>
              <a:t>antara</a:t>
            </a:r>
            <a:r>
              <a:rPr lang="en-US" sz="2000" dirty="0">
                <a:solidFill>
                  <a:srgbClr val="FFFFFF"/>
                </a:solidFill>
                <a:latin typeface="Poppins"/>
              </a:rPr>
              <a:t> </a:t>
            </a:r>
            <a:r>
              <a:rPr lang="en-US" sz="2000" dirty="0" err="1">
                <a:solidFill>
                  <a:srgbClr val="FFFFFF"/>
                </a:solidFill>
                <a:latin typeface="Poppins"/>
              </a:rPr>
              <a:t>Pemerintah</a:t>
            </a:r>
            <a:r>
              <a:rPr lang="en-US" sz="2000" dirty="0">
                <a:solidFill>
                  <a:srgbClr val="FFFFFF"/>
                </a:solidFill>
                <a:latin typeface="Poppins"/>
              </a:rPr>
              <a:t> Daerah, Perusahaan </a:t>
            </a:r>
            <a:r>
              <a:rPr lang="en-US" sz="2000" dirty="0" err="1">
                <a:solidFill>
                  <a:srgbClr val="FFFFFF"/>
                </a:solidFill>
                <a:latin typeface="Poppins"/>
              </a:rPr>
              <a:t>Pemegang</a:t>
            </a:r>
            <a:r>
              <a:rPr lang="en-US" sz="2000" dirty="0">
                <a:solidFill>
                  <a:srgbClr val="FFFFFF"/>
                </a:solidFill>
                <a:latin typeface="Poppins"/>
              </a:rPr>
              <a:t> IUP&amp; </a:t>
            </a:r>
            <a:r>
              <a:rPr lang="en-US" sz="2000" dirty="0" err="1">
                <a:solidFill>
                  <a:srgbClr val="FFFFFF"/>
                </a:solidFill>
                <a:latin typeface="Poppins"/>
              </a:rPr>
              <a:t>IUPK</a:t>
            </a:r>
            <a:r>
              <a:rPr lang="en-US" sz="2000" dirty="0">
                <a:solidFill>
                  <a:srgbClr val="FFFFFF"/>
                </a:solidFill>
                <a:latin typeface="Poppins"/>
              </a:rPr>
              <a:t> dan Masyarakat </a:t>
            </a:r>
            <a:r>
              <a:rPr lang="en-US" sz="2000" dirty="0" err="1">
                <a:solidFill>
                  <a:srgbClr val="FFFFFF"/>
                </a:solidFill>
                <a:latin typeface="Poppins"/>
              </a:rPr>
              <a:t>dalam</a:t>
            </a:r>
            <a:r>
              <a:rPr lang="en-US" sz="2000" dirty="0">
                <a:solidFill>
                  <a:srgbClr val="FFFFFF"/>
                </a:solidFill>
                <a:latin typeface="Poppins"/>
              </a:rPr>
              <a:t> </a:t>
            </a:r>
            <a:r>
              <a:rPr lang="en-US" sz="2000" dirty="0" err="1">
                <a:solidFill>
                  <a:srgbClr val="FFFFFF"/>
                </a:solidFill>
                <a:latin typeface="Poppins"/>
              </a:rPr>
              <a:t>Pelaksanaan</a:t>
            </a:r>
            <a:r>
              <a:rPr lang="en-US" sz="2000" dirty="0">
                <a:solidFill>
                  <a:srgbClr val="FFFFFF"/>
                </a:solidFill>
                <a:latin typeface="Poppins"/>
              </a:rPr>
              <a:t> Program </a:t>
            </a:r>
            <a:r>
              <a:rPr lang="en-US" sz="2000" dirty="0" err="1">
                <a:solidFill>
                  <a:srgbClr val="FFFFFF"/>
                </a:solidFill>
                <a:latin typeface="Poppins"/>
              </a:rPr>
              <a:t>Kegiatan</a:t>
            </a:r>
            <a:r>
              <a:rPr lang="en-US" sz="2000" dirty="0">
                <a:solidFill>
                  <a:srgbClr val="FFFFFF"/>
                </a:solidFill>
                <a:latin typeface="Poppins"/>
              </a:rPr>
              <a:t> PPM </a:t>
            </a:r>
            <a:r>
              <a:rPr lang="en-US" sz="2000" dirty="0" err="1">
                <a:solidFill>
                  <a:srgbClr val="FFFFFF"/>
                </a:solidFill>
                <a:latin typeface="Poppins"/>
              </a:rPr>
              <a:t>setiap</a:t>
            </a:r>
            <a:r>
              <a:rPr lang="en-US" sz="2000" dirty="0">
                <a:solidFill>
                  <a:srgbClr val="FFFFFF"/>
                </a:solidFill>
                <a:latin typeface="Poppins"/>
              </a:rPr>
              <a:t> </a:t>
            </a:r>
            <a:r>
              <a:rPr lang="en-US" sz="2000" dirty="0" err="1">
                <a:solidFill>
                  <a:srgbClr val="FFFFFF"/>
                </a:solidFill>
                <a:latin typeface="Poppins"/>
              </a:rPr>
              <a:t>tahun</a:t>
            </a:r>
            <a:r>
              <a:rPr lang="en-US" sz="2000" dirty="0">
                <a:solidFill>
                  <a:srgbClr val="FFFFFF"/>
                </a:solidFill>
                <a:latin typeface="Poppins"/>
              </a:rPr>
              <a:t> oleh Perusahaan </a:t>
            </a:r>
            <a:r>
              <a:rPr lang="en-US" sz="2000" dirty="0" err="1">
                <a:solidFill>
                  <a:srgbClr val="FFFFFF"/>
                </a:solidFill>
                <a:latin typeface="Poppins"/>
              </a:rPr>
              <a:t>Pemegang</a:t>
            </a:r>
            <a:r>
              <a:rPr lang="en-US" sz="2000" dirty="0">
                <a:solidFill>
                  <a:srgbClr val="FFFFFF"/>
                </a:solidFill>
                <a:latin typeface="Poppins"/>
              </a:rPr>
              <a:t> IUP&amp; </a:t>
            </a:r>
            <a:r>
              <a:rPr lang="en-US" sz="2000" dirty="0" err="1">
                <a:solidFill>
                  <a:srgbClr val="FFFFFF"/>
                </a:solidFill>
                <a:latin typeface="Poppins"/>
              </a:rPr>
              <a:t>IUPK</a:t>
            </a:r>
            <a:r>
              <a:rPr lang="en-US" sz="2000" dirty="0">
                <a:solidFill>
                  <a:srgbClr val="FFFFFF"/>
                </a:solidFill>
                <a:latin typeface="Poppins"/>
              </a:rPr>
              <a:t> </a:t>
            </a:r>
            <a:r>
              <a:rPr lang="en-US" sz="2000" dirty="0" err="1">
                <a:solidFill>
                  <a:srgbClr val="FFFFFF"/>
                </a:solidFill>
                <a:latin typeface="Poppins"/>
              </a:rPr>
              <a:t>untuk</a:t>
            </a:r>
            <a:r>
              <a:rPr lang="en-US" sz="2000" dirty="0">
                <a:solidFill>
                  <a:srgbClr val="FFFFFF"/>
                </a:solidFill>
                <a:latin typeface="Poppins"/>
              </a:rPr>
              <a:t> </a:t>
            </a:r>
            <a:r>
              <a:rPr lang="en-US" sz="2000" dirty="0" err="1">
                <a:solidFill>
                  <a:srgbClr val="FFFFFF"/>
                </a:solidFill>
                <a:latin typeface="Poppins"/>
              </a:rPr>
              <a:t>mendorong</a:t>
            </a:r>
            <a:r>
              <a:rPr lang="en-US" sz="2000" dirty="0">
                <a:solidFill>
                  <a:srgbClr val="FFFFFF"/>
                </a:solidFill>
                <a:latin typeface="Poppins"/>
              </a:rPr>
              <a:t> </a:t>
            </a:r>
            <a:r>
              <a:rPr lang="en-US" sz="2000" dirty="0" err="1">
                <a:solidFill>
                  <a:srgbClr val="FFFFFF"/>
                </a:solidFill>
                <a:latin typeface="Poppins"/>
              </a:rPr>
              <a:t>peningkatan</a:t>
            </a:r>
            <a:r>
              <a:rPr lang="en-US" sz="2000" dirty="0">
                <a:solidFill>
                  <a:srgbClr val="FFFFFF"/>
                </a:solidFill>
                <a:latin typeface="Poppins"/>
              </a:rPr>
              <a:t> </a:t>
            </a:r>
            <a:r>
              <a:rPr lang="en-US" sz="2000" dirty="0" err="1">
                <a:solidFill>
                  <a:srgbClr val="FFFFFF"/>
                </a:solidFill>
                <a:latin typeface="Poppins"/>
              </a:rPr>
              <a:t>perekonomian</a:t>
            </a:r>
            <a:r>
              <a:rPr lang="en-US" sz="2000" dirty="0">
                <a:solidFill>
                  <a:srgbClr val="FFFFFF"/>
                </a:solidFill>
                <a:latin typeface="Poppins"/>
              </a:rPr>
              <a:t>, </a:t>
            </a:r>
            <a:r>
              <a:rPr lang="en-US" sz="2000" dirty="0" err="1">
                <a:solidFill>
                  <a:srgbClr val="FFFFFF"/>
                </a:solidFill>
                <a:latin typeface="Poppins"/>
              </a:rPr>
              <a:t>pendidikan</a:t>
            </a:r>
            <a:r>
              <a:rPr lang="en-US" sz="2000" dirty="0">
                <a:solidFill>
                  <a:srgbClr val="FFFFFF"/>
                </a:solidFill>
                <a:latin typeface="Poppins"/>
              </a:rPr>
              <a:t>, </a:t>
            </a:r>
            <a:r>
              <a:rPr lang="en-US" sz="2000" dirty="0" err="1">
                <a:solidFill>
                  <a:srgbClr val="FFFFFF"/>
                </a:solidFill>
                <a:latin typeface="Poppins"/>
              </a:rPr>
              <a:t>sosial</a:t>
            </a:r>
            <a:r>
              <a:rPr lang="en-US" sz="2000" dirty="0">
                <a:solidFill>
                  <a:srgbClr val="FFFFFF"/>
                </a:solidFill>
                <a:latin typeface="Poppins"/>
              </a:rPr>
              <a:t> </a:t>
            </a:r>
            <a:r>
              <a:rPr lang="en-US" sz="2000" dirty="0" err="1">
                <a:solidFill>
                  <a:srgbClr val="FFFFFF"/>
                </a:solidFill>
                <a:latin typeface="Poppins"/>
              </a:rPr>
              <a:t>budaya</a:t>
            </a:r>
            <a:r>
              <a:rPr lang="en-US" sz="2000" dirty="0">
                <a:solidFill>
                  <a:srgbClr val="FFFFFF"/>
                </a:solidFill>
                <a:latin typeface="Poppins"/>
              </a:rPr>
              <a:t>, </a:t>
            </a:r>
            <a:r>
              <a:rPr lang="en-US" sz="2000" dirty="0" err="1">
                <a:solidFill>
                  <a:srgbClr val="FFFFFF"/>
                </a:solidFill>
                <a:latin typeface="Poppins"/>
              </a:rPr>
              <a:t>kesehatan</a:t>
            </a:r>
            <a:r>
              <a:rPr lang="en-US" sz="2000" dirty="0">
                <a:solidFill>
                  <a:srgbClr val="FFFFFF"/>
                </a:solidFill>
                <a:latin typeface="Poppins"/>
              </a:rPr>
              <a:t> dan </a:t>
            </a:r>
            <a:r>
              <a:rPr lang="en-US" sz="2000" dirty="0" err="1">
                <a:solidFill>
                  <a:srgbClr val="FFFFFF"/>
                </a:solidFill>
                <a:latin typeface="Poppins"/>
              </a:rPr>
              <a:t>lingkungan</a:t>
            </a:r>
            <a:r>
              <a:rPr lang="en-US" sz="2000" dirty="0">
                <a:solidFill>
                  <a:srgbClr val="FFFFFF"/>
                </a:solidFill>
                <a:latin typeface="Poppins"/>
              </a:rPr>
              <a:t> </a:t>
            </a:r>
            <a:r>
              <a:rPr lang="en-US" sz="2000" dirty="0" err="1">
                <a:solidFill>
                  <a:srgbClr val="FFFFFF"/>
                </a:solidFill>
                <a:latin typeface="Poppins"/>
              </a:rPr>
              <a:t>kehidupan</a:t>
            </a:r>
            <a:r>
              <a:rPr lang="en-US" sz="2000" dirty="0">
                <a:solidFill>
                  <a:srgbClr val="FFFFFF"/>
                </a:solidFill>
                <a:latin typeface="Poppins"/>
              </a:rPr>
              <a:t> </a:t>
            </a:r>
            <a:r>
              <a:rPr lang="en-US" sz="2000" dirty="0" err="1">
                <a:solidFill>
                  <a:srgbClr val="FFFFFF"/>
                </a:solidFill>
                <a:latin typeface="Poppins"/>
              </a:rPr>
              <a:t>masyarakat</a:t>
            </a:r>
            <a:r>
              <a:rPr lang="en-US" sz="2000" dirty="0">
                <a:solidFill>
                  <a:srgbClr val="FFFFFF"/>
                </a:solidFill>
                <a:latin typeface="Poppins"/>
              </a:rPr>
              <a:t> di </a:t>
            </a:r>
            <a:r>
              <a:rPr lang="en-US" sz="2000" dirty="0" err="1">
                <a:solidFill>
                  <a:srgbClr val="FFFFFF"/>
                </a:solidFill>
                <a:latin typeface="Poppins"/>
              </a:rPr>
              <a:t>sekitar</a:t>
            </a:r>
            <a:r>
              <a:rPr lang="en-US" sz="2000" dirty="0">
                <a:solidFill>
                  <a:srgbClr val="FFFFFF"/>
                </a:solidFill>
                <a:latin typeface="Poppins"/>
              </a:rPr>
              <a:t> </a:t>
            </a:r>
            <a:r>
              <a:rPr lang="en-US" sz="2000" dirty="0" err="1">
                <a:solidFill>
                  <a:srgbClr val="FFFFFF"/>
                </a:solidFill>
                <a:latin typeface="Poppins"/>
              </a:rPr>
              <a:t>tambang</a:t>
            </a:r>
            <a:r>
              <a:rPr lang="en-US" sz="2000" dirty="0">
                <a:solidFill>
                  <a:srgbClr val="FFFFFF"/>
                </a:solidFill>
                <a:latin typeface="Poppins"/>
              </a:rPr>
              <a:t>. </a:t>
            </a:r>
          </a:p>
        </p:txBody>
      </p:sp>
      <p:sp>
        <p:nvSpPr>
          <p:cNvPr id="49" name="TextBox 49"/>
          <p:cNvSpPr txBox="1"/>
          <p:nvPr/>
        </p:nvSpPr>
        <p:spPr>
          <a:xfrm>
            <a:off x="4102454" y="3553466"/>
            <a:ext cx="2773248" cy="5737225"/>
          </a:xfrm>
          <a:prstGeom prst="rect">
            <a:avLst/>
          </a:prstGeom>
        </p:spPr>
        <p:txBody>
          <a:bodyPr lIns="0" tIns="0" rIns="0" bIns="0" rtlCol="0" anchor="t">
            <a:spAutoFit/>
          </a:bodyPr>
          <a:lstStyle/>
          <a:p>
            <a:pPr>
              <a:lnSpc>
                <a:spcPts val="2299"/>
              </a:lnSpc>
            </a:pPr>
            <a:r>
              <a:rPr lang="en-US" sz="1999" dirty="0">
                <a:solidFill>
                  <a:srgbClr val="000000"/>
                </a:solidFill>
                <a:latin typeface="Poppins"/>
              </a:rPr>
              <a:t>Belum </a:t>
            </a:r>
            <a:r>
              <a:rPr lang="en-US" sz="1999" dirty="0" err="1">
                <a:solidFill>
                  <a:srgbClr val="000000"/>
                </a:solidFill>
                <a:latin typeface="Poppins"/>
              </a:rPr>
              <a:t>dilaksanakan</a:t>
            </a:r>
            <a:r>
              <a:rPr lang="en-US" sz="1999" dirty="0">
                <a:solidFill>
                  <a:srgbClr val="000000"/>
                </a:solidFill>
                <a:latin typeface="Poppins"/>
              </a:rPr>
              <a:t> </a:t>
            </a:r>
            <a:r>
              <a:rPr lang="en-US" sz="1999" dirty="0" err="1">
                <a:solidFill>
                  <a:srgbClr val="000000"/>
                </a:solidFill>
                <a:latin typeface="Poppins"/>
              </a:rPr>
              <a:t>secara</a:t>
            </a:r>
            <a:r>
              <a:rPr lang="en-US" sz="1999" dirty="0">
                <a:solidFill>
                  <a:srgbClr val="000000"/>
                </a:solidFill>
                <a:latin typeface="Poppins"/>
              </a:rPr>
              <a:t> </a:t>
            </a:r>
            <a:r>
              <a:rPr lang="en-US" sz="1999" dirty="0" err="1">
                <a:solidFill>
                  <a:srgbClr val="000000"/>
                </a:solidFill>
                <a:latin typeface="Poppins"/>
              </a:rPr>
              <a:t>terpadu</a:t>
            </a:r>
            <a:r>
              <a:rPr lang="en-US" sz="1999" dirty="0">
                <a:solidFill>
                  <a:srgbClr val="000000"/>
                </a:solidFill>
                <a:latin typeface="Poppins"/>
              </a:rPr>
              <a:t> Upaya </a:t>
            </a:r>
            <a:r>
              <a:rPr lang="en-US" sz="1999" dirty="0" err="1">
                <a:solidFill>
                  <a:srgbClr val="000000"/>
                </a:solidFill>
                <a:latin typeface="Poppins"/>
              </a:rPr>
              <a:t>untuk</a:t>
            </a:r>
            <a:r>
              <a:rPr lang="en-US" sz="1999" dirty="0">
                <a:solidFill>
                  <a:srgbClr val="000000"/>
                </a:solidFill>
                <a:latin typeface="Poppins"/>
              </a:rPr>
              <a:t> </a:t>
            </a:r>
            <a:r>
              <a:rPr lang="en-US" sz="1999" dirty="0" err="1">
                <a:solidFill>
                  <a:srgbClr val="000000"/>
                </a:solidFill>
                <a:latin typeface="Poppins"/>
              </a:rPr>
              <a:t>mendorong</a:t>
            </a:r>
            <a:r>
              <a:rPr lang="en-US" sz="1999" dirty="0">
                <a:solidFill>
                  <a:srgbClr val="000000"/>
                </a:solidFill>
                <a:latin typeface="Poppins"/>
              </a:rPr>
              <a:t> </a:t>
            </a:r>
            <a:r>
              <a:rPr lang="en-US" sz="1999" dirty="0" err="1">
                <a:solidFill>
                  <a:srgbClr val="000000"/>
                </a:solidFill>
                <a:latin typeface="Poppins"/>
              </a:rPr>
              <a:t>peningkatan</a:t>
            </a:r>
            <a:r>
              <a:rPr lang="en-US" sz="1999" dirty="0">
                <a:solidFill>
                  <a:srgbClr val="000000"/>
                </a:solidFill>
                <a:latin typeface="Poppins"/>
              </a:rPr>
              <a:t> </a:t>
            </a:r>
            <a:r>
              <a:rPr lang="en-US" sz="1999" dirty="0" err="1">
                <a:solidFill>
                  <a:srgbClr val="000000"/>
                </a:solidFill>
                <a:latin typeface="Poppins"/>
              </a:rPr>
              <a:t>perekonomian</a:t>
            </a:r>
            <a:r>
              <a:rPr lang="en-US" sz="1999" dirty="0">
                <a:solidFill>
                  <a:srgbClr val="000000"/>
                </a:solidFill>
                <a:latin typeface="Poppins"/>
              </a:rPr>
              <a:t>, </a:t>
            </a:r>
            <a:r>
              <a:rPr lang="en-US" sz="1999" dirty="0" err="1">
                <a:solidFill>
                  <a:srgbClr val="000000"/>
                </a:solidFill>
                <a:latin typeface="Poppins"/>
              </a:rPr>
              <a:t>pendidikan</a:t>
            </a:r>
            <a:r>
              <a:rPr lang="en-US" sz="1999" dirty="0">
                <a:solidFill>
                  <a:srgbClr val="000000"/>
                </a:solidFill>
                <a:latin typeface="Poppins"/>
              </a:rPr>
              <a:t>, </a:t>
            </a:r>
            <a:r>
              <a:rPr lang="en-US" sz="1999" dirty="0" err="1">
                <a:solidFill>
                  <a:srgbClr val="000000"/>
                </a:solidFill>
                <a:latin typeface="Poppins"/>
              </a:rPr>
              <a:t>sosial</a:t>
            </a:r>
            <a:r>
              <a:rPr lang="en-US" sz="1999" dirty="0">
                <a:solidFill>
                  <a:srgbClr val="000000"/>
                </a:solidFill>
                <a:latin typeface="Poppins"/>
              </a:rPr>
              <a:t> </a:t>
            </a:r>
            <a:r>
              <a:rPr lang="en-US" sz="1999" dirty="0" err="1">
                <a:solidFill>
                  <a:srgbClr val="000000"/>
                </a:solidFill>
                <a:latin typeface="Poppins"/>
              </a:rPr>
              <a:t>budaya</a:t>
            </a:r>
            <a:r>
              <a:rPr lang="en-US" sz="1999" dirty="0">
                <a:solidFill>
                  <a:srgbClr val="000000"/>
                </a:solidFill>
                <a:latin typeface="Poppins"/>
              </a:rPr>
              <a:t>, </a:t>
            </a:r>
            <a:r>
              <a:rPr lang="en-US" sz="1999" dirty="0" err="1">
                <a:solidFill>
                  <a:srgbClr val="000000"/>
                </a:solidFill>
                <a:latin typeface="Poppins"/>
              </a:rPr>
              <a:t>kesehatan</a:t>
            </a:r>
            <a:r>
              <a:rPr lang="en-US" sz="1999" dirty="0">
                <a:solidFill>
                  <a:srgbClr val="000000"/>
                </a:solidFill>
                <a:latin typeface="Poppins"/>
              </a:rPr>
              <a:t> dan </a:t>
            </a:r>
            <a:r>
              <a:rPr lang="en-US" sz="1999" dirty="0" err="1">
                <a:solidFill>
                  <a:srgbClr val="000000"/>
                </a:solidFill>
                <a:latin typeface="Poppins"/>
              </a:rPr>
              <a:t>lingkungan</a:t>
            </a:r>
            <a:r>
              <a:rPr lang="en-US" sz="1999" dirty="0">
                <a:solidFill>
                  <a:srgbClr val="000000"/>
                </a:solidFill>
                <a:latin typeface="Poppins"/>
              </a:rPr>
              <a:t> </a:t>
            </a:r>
            <a:r>
              <a:rPr lang="en-US" sz="1999" dirty="0" err="1">
                <a:solidFill>
                  <a:srgbClr val="000000"/>
                </a:solidFill>
                <a:latin typeface="Poppins"/>
              </a:rPr>
              <a:t>kehidupan</a:t>
            </a:r>
            <a:r>
              <a:rPr lang="en-US" sz="1999" dirty="0">
                <a:solidFill>
                  <a:srgbClr val="000000"/>
                </a:solidFill>
                <a:latin typeface="Poppins"/>
              </a:rPr>
              <a:t> </a:t>
            </a:r>
            <a:r>
              <a:rPr lang="en-US" sz="1999" dirty="0" err="1">
                <a:solidFill>
                  <a:srgbClr val="000000"/>
                </a:solidFill>
                <a:latin typeface="Poppins"/>
              </a:rPr>
              <a:t>masyarakat</a:t>
            </a:r>
            <a:r>
              <a:rPr lang="en-US" sz="1999" dirty="0">
                <a:solidFill>
                  <a:srgbClr val="000000"/>
                </a:solidFill>
                <a:latin typeface="Poppins"/>
              </a:rPr>
              <a:t> di </a:t>
            </a:r>
            <a:r>
              <a:rPr lang="en-US" sz="1999" dirty="0" err="1">
                <a:solidFill>
                  <a:srgbClr val="000000"/>
                </a:solidFill>
                <a:latin typeface="Poppins"/>
              </a:rPr>
              <a:t>sekitar</a:t>
            </a:r>
            <a:r>
              <a:rPr lang="en-US" sz="1999" dirty="0">
                <a:solidFill>
                  <a:srgbClr val="000000"/>
                </a:solidFill>
                <a:latin typeface="Poppins"/>
              </a:rPr>
              <a:t> </a:t>
            </a:r>
            <a:r>
              <a:rPr lang="en-US" sz="1999" dirty="0" err="1">
                <a:solidFill>
                  <a:srgbClr val="000000"/>
                </a:solidFill>
                <a:latin typeface="Poppins"/>
              </a:rPr>
              <a:t>tambang</a:t>
            </a:r>
            <a:r>
              <a:rPr lang="en-US" sz="1999" dirty="0">
                <a:solidFill>
                  <a:srgbClr val="000000"/>
                </a:solidFill>
                <a:latin typeface="Poppins"/>
              </a:rPr>
              <a:t>. </a:t>
            </a:r>
            <a:r>
              <a:rPr lang="en-US" sz="1999" dirty="0" err="1">
                <a:solidFill>
                  <a:srgbClr val="000000"/>
                </a:solidFill>
                <a:latin typeface="Poppins"/>
              </a:rPr>
              <a:t>Pemerintah</a:t>
            </a:r>
            <a:r>
              <a:rPr lang="en-US" sz="1999" dirty="0">
                <a:solidFill>
                  <a:srgbClr val="000000"/>
                </a:solidFill>
                <a:latin typeface="Poppins"/>
              </a:rPr>
              <a:t> Daerah </a:t>
            </a:r>
            <a:r>
              <a:rPr lang="en-US" sz="1999" dirty="0" err="1">
                <a:solidFill>
                  <a:srgbClr val="000000"/>
                </a:solidFill>
                <a:latin typeface="Poppins"/>
              </a:rPr>
              <a:t>melalui</a:t>
            </a:r>
            <a:r>
              <a:rPr lang="en-US" sz="1999" dirty="0">
                <a:solidFill>
                  <a:srgbClr val="000000"/>
                </a:solidFill>
                <a:latin typeface="Poppins"/>
              </a:rPr>
              <a:t> </a:t>
            </a:r>
            <a:r>
              <a:rPr lang="en-US" sz="1999" dirty="0" err="1">
                <a:solidFill>
                  <a:srgbClr val="000000"/>
                </a:solidFill>
                <a:latin typeface="Poppins"/>
              </a:rPr>
              <a:t>sumber</a:t>
            </a:r>
            <a:r>
              <a:rPr lang="en-US" sz="1999" dirty="0">
                <a:solidFill>
                  <a:srgbClr val="000000"/>
                </a:solidFill>
                <a:latin typeface="Poppins"/>
              </a:rPr>
              <a:t> </a:t>
            </a:r>
            <a:r>
              <a:rPr lang="en-US" sz="1999" dirty="0" err="1">
                <a:solidFill>
                  <a:srgbClr val="000000"/>
                </a:solidFill>
                <a:latin typeface="Poppins"/>
              </a:rPr>
              <a:t>pembiayaan</a:t>
            </a:r>
            <a:r>
              <a:rPr lang="en-US" sz="1999" dirty="0">
                <a:solidFill>
                  <a:srgbClr val="000000"/>
                </a:solidFill>
                <a:latin typeface="Poppins"/>
              </a:rPr>
              <a:t> </a:t>
            </a:r>
            <a:r>
              <a:rPr lang="en-US" sz="1999" dirty="0" err="1">
                <a:solidFill>
                  <a:srgbClr val="000000"/>
                </a:solidFill>
                <a:latin typeface="Poppins"/>
              </a:rPr>
              <a:t>APBD</a:t>
            </a:r>
            <a:r>
              <a:rPr lang="en-US" sz="1999" dirty="0">
                <a:solidFill>
                  <a:srgbClr val="000000"/>
                </a:solidFill>
                <a:latin typeface="Poppins"/>
              </a:rPr>
              <a:t> dan Dana </a:t>
            </a:r>
            <a:r>
              <a:rPr lang="en-US" sz="1999" dirty="0" err="1">
                <a:solidFill>
                  <a:srgbClr val="000000"/>
                </a:solidFill>
                <a:latin typeface="Poppins"/>
              </a:rPr>
              <a:t>Desa</a:t>
            </a:r>
            <a:r>
              <a:rPr lang="en-US" sz="1999" dirty="0">
                <a:solidFill>
                  <a:srgbClr val="000000"/>
                </a:solidFill>
                <a:latin typeface="Poppins"/>
              </a:rPr>
              <a:t> </a:t>
            </a:r>
            <a:r>
              <a:rPr lang="en-US" sz="1999" dirty="0" err="1">
                <a:solidFill>
                  <a:srgbClr val="000000"/>
                </a:solidFill>
                <a:latin typeface="Poppins"/>
              </a:rPr>
              <a:t>serta</a:t>
            </a:r>
            <a:r>
              <a:rPr lang="en-US" sz="1999" dirty="0">
                <a:solidFill>
                  <a:srgbClr val="000000"/>
                </a:solidFill>
                <a:latin typeface="Poppins"/>
              </a:rPr>
              <a:t> Perusahaan </a:t>
            </a:r>
            <a:r>
              <a:rPr lang="en-US" sz="1999" dirty="0" err="1">
                <a:solidFill>
                  <a:srgbClr val="000000"/>
                </a:solidFill>
                <a:latin typeface="Poppins"/>
              </a:rPr>
              <a:t>Pemegang</a:t>
            </a:r>
            <a:r>
              <a:rPr lang="en-US" sz="1999" dirty="0">
                <a:solidFill>
                  <a:srgbClr val="000000"/>
                </a:solidFill>
                <a:latin typeface="Poppins"/>
              </a:rPr>
              <a:t> IUP&amp; </a:t>
            </a:r>
            <a:r>
              <a:rPr lang="en-US" sz="1999" dirty="0" err="1">
                <a:solidFill>
                  <a:srgbClr val="000000"/>
                </a:solidFill>
                <a:latin typeface="Poppins"/>
              </a:rPr>
              <a:t>IUPK</a:t>
            </a:r>
            <a:r>
              <a:rPr lang="en-US" sz="1999" dirty="0">
                <a:solidFill>
                  <a:srgbClr val="000000"/>
                </a:solidFill>
                <a:latin typeface="Poppins"/>
              </a:rPr>
              <a:t> </a:t>
            </a:r>
            <a:r>
              <a:rPr lang="en-US" sz="1999" dirty="0" err="1">
                <a:solidFill>
                  <a:srgbClr val="000000"/>
                </a:solidFill>
                <a:latin typeface="Poppins"/>
              </a:rPr>
              <a:t>melalui</a:t>
            </a:r>
            <a:r>
              <a:rPr lang="en-US" sz="1999" dirty="0">
                <a:solidFill>
                  <a:srgbClr val="000000"/>
                </a:solidFill>
                <a:latin typeface="Poppins"/>
              </a:rPr>
              <a:t> program dan </a:t>
            </a:r>
            <a:r>
              <a:rPr lang="en-US" sz="1999" dirty="0" err="1">
                <a:solidFill>
                  <a:srgbClr val="000000"/>
                </a:solidFill>
                <a:latin typeface="Poppins"/>
              </a:rPr>
              <a:t>kegiatan</a:t>
            </a:r>
            <a:r>
              <a:rPr lang="en-US" sz="1999" dirty="0">
                <a:solidFill>
                  <a:srgbClr val="000000"/>
                </a:solidFill>
                <a:latin typeface="Poppins"/>
              </a:rPr>
              <a:t> PPM. </a:t>
            </a:r>
          </a:p>
        </p:txBody>
      </p:sp>
      <p:sp>
        <p:nvSpPr>
          <p:cNvPr id="50" name="TextBox 50"/>
          <p:cNvSpPr txBox="1"/>
          <p:nvPr/>
        </p:nvSpPr>
        <p:spPr>
          <a:xfrm>
            <a:off x="11666920" y="3679234"/>
            <a:ext cx="2776437" cy="3165475"/>
          </a:xfrm>
          <a:prstGeom prst="rect">
            <a:avLst/>
          </a:prstGeom>
        </p:spPr>
        <p:txBody>
          <a:bodyPr lIns="0" tIns="0" rIns="0" bIns="0" rtlCol="0" anchor="t">
            <a:spAutoFit/>
          </a:bodyPr>
          <a:lstStyle/>
          <a:p>
            <a:pPr>
              <a:lnSpc>
                <a:spcPts val="2299"/>
              </a:lnSpc>
            </a:pPr>
            <a:r>
              <a:rPr lang="en-US" sz="1999" dirty="0">
                <a:solidFill>
                  <a:srgbClr val="000000"/>
                </a:solidFill>
                <a:latin typeface="Poppins"/>
              </a:rPr>
              <a:t>Belum </a:t>
            </a:r>
            <a:r>
              <a:rPr lang="en-US" sz="1999" dirty="0" err="1">
                <a:solidFill>
                  <a:srgbClr val="000000"/>
                </a:solidFill>
                <a:latin typeface="Poppins"/>
              </a:rPr>
              <a:t>adanya</a:t>
            </a:r>
            <a:r>
              <a:rPr lang="en-US" sz="1999" dirty="0">
                <a:solidFill>
                  <a:srgbClr val="000000"/>
                </a:solidFill>
                <a:latin typeface="Poppins"/>
              </a:rPr>
              <a:t> </a:t>
            </a:r>
            <a:r>
              <a:rPr lang="en-US" sz="1999" dirty="0" err="1">
                <a:solidFill>
                  <a:srgbClr val="000000"/>
                </a:solidFill>
                <a:latin typeface="Poppins"/>
              </a:rPr>
              <a:t>sistem</a:t>
            </a:r>
            <a:r>
              <a:rPr lang="en-US" sz="1999" dirty="0">
                <a:solidFill>
                  <a:srgbClr val="000000"/>
                </a:solidFill>
                <a:latin typeface="Poppins"/>
              </a:rPr>
              <a:t> </a:t>
            </a:r>
            <a:r>
              <a:rPr lang="en-US" sz="1999" dirty="0" err="1">
                <a:solidFill>
                  <a:srgbClr val="000000"/>
                </a:solidFill>
                <a:latin typeface="Poppins"/>
              </a:rPr>
              <a:t>pengendalian</a:t>
            </a:r>
            <a:r>
              <a:rPr lang="en-US" sz="1999" dirty="0">
                <a:solidFill>
                  <a:srgbClr val="000000"/>
                </a:solidFill>
                <a:latin typeface="Poppins"/>
              </a:rPr>
              <a:t> dan </a:t>
            </a:r>
            <a:r>
              <a:rPr lang="en-US" sz="1999" dirty="0" err="1">
                <a:solidFill>
                  <a:srgbClr val="000000"/>
                </a:solidFill>
                <a:latin typeface="Poppins"/>
              </a:rPr>
              <a:t>pemantauan</a:t>
            </a:r>
            <a:r>
              <a:rPr lang="en-US" sz="1999" dirty="0">
                <a:solidFill>
                  <a:srgbClr val="000000"/>
                </a:solidFill>
                <a:latin typeface="Poppins"/>
              </a:rPr>
              <a:t> </a:t>
            </a:r>
            <a:r>
              <a:rPr lang="en-US" sz="1999" dirty="0" err="1">
                <a:solidFill>
                  <a:srgbClr val="000000"/>
                </a:solidFill>
                <a:latin typeface="Poppins"/>
              </a:rPr>
              <a:t>serta</a:t>
            </a:r>
            <a:r>
              <a:rPr lang="en-US" sz="1999" dirty="0">
                <a:solidFill>
                  <a:srgbClr val="000000"/>
                </a:solidFill>
                <a:latin typeface="Poppins"/>
              </a:rPr>
              <a:t> </a:t>
            </a:r>
            <a:r>
              <a:rPr lang="en-US" sz="1999" dirty="0" err="1">
                <a:solidFill>
                  <a:srgbClr val="000000"/>
                </a:solidFill>
                <a:latin typeface="Poppins"/>
              </a:rPr>
              <a:t>pengawasan</a:t>
            </a:r>
            <a:r>
              <a:rPr lang="en-US" sz="1999" dirty="0">
                <a:solidFill>
                  <a:srgbClr val="000000"/>
                </a:solidFill>
                <a:latin typeface="Poppins"/>
              </a:rPr>
              <a:t> </a:t>
            </a:r>
            <a:r>
              <a:rPr lang="en-US" sz="1999" dirty="0" err="1">
                <a:solidFill>
                  <a:srgbClr val="000000"/>
                </a:solidFill>
                <a:latin typeface="Poppins"/>
              </a:rPr>
              <a:t>pelaksanaan</a:t>
            </a:r>
            <a:r>
              <a:rPr lang="en-US" sz="1999" dirty="0">
                <a:solidFill>
                  <a:srgbClr val="000000"/>
                </a:solidFill>
                <a:latin typeface="Poppins"/>
              </a:rPr>
              <a:t> program dan </a:t>
            </a:r>
            <a:r>
              <a:rPr lang="en-US" sz="1999" dirty="0" err="1">
                <a:solidFill>
                  <a:srgbClr val="000000"/>
                </a:solidFill>
                <a:latin typeface="Poppins"/>
              </a:rPr>
              <a:t>kegiatan</a:t>
            </a:r>
            <a:r>
              <a:rPr lang="en-US" sz="1999" dirty="0">
                <a:solidFill>
                  <a:srgbClr val="000000"/>
                </a:solidFill>
                <a:latin typeface="Poppins"/>
              </a:rPr>
              <a:t> PPM </a:t>
            </a:r>
            <a:r>
              <a:rPr lang="en-US" sz="1999" dirty="0" err="1">
                <a:solidFill>
                  <a:srgbClr val="000000"/>
                </a:solidFill>
                <a:latin typeface="Poppins"/>
              </a:rPr>
              <a:t>setiap</a:t>
            </a:r>
            <a:r>
              <a:rPr lang="en-US" sz="1999" dirty="0">
                <a:solidFill>
                  <a:srgbClr val="000000"/>
                </a:solidFill>
                <a:latin typeface="Poppins"/>
              </a:rPr>
              <a:t> </a:t>
            </a:r>
            <a:r>
              <a:rPr lang="en-US" sz="1999" dirty="0" err="1">
                <a:solidFill>
                  <a:srgbClr val="000000"/>
                </a:solidFill>
                <a:latin typeface="Poppins"/>
              </a:rPr>
              <a:t>tahun</a:t>
            </a:r>
            <a:r>
              <a:rPr lang="en-US" sz="1999" dirty="0">
                <a:solidFill>
                  <a:srgbClr val="000000"/>
                </a:solidFill>
                <a:latin typeface="Poppins"/>
              </a:rPr>
              <a:t> oleh Perusahaan </a:t>
            </a:r>
            <a:r>
              <a:rPr lang="en-US" sz="1999" dirty="0" err="1">
                <a:solidFill>
                  <a:srgbClr val="000000"/>
                </a:solidFill>
                <a:latin typeface="Poppins"/>
              </a:rPr>
              <a:t>Pemegang</a:t>
            </a:r>
            <a:r>
              <a:rPr lang="en-US" sz="1999" dirty="0">
                <a:solidFill>
                  <a:srgbClr val="000000"/>
                </a:solidFill>
                <a:latin typeface="Poppins"/>
              </a:rPr>
              <a:t> IUP dan </a:t>
            </a:r>
            <a:r>
              <a:rPr lang="en-US" sz="1999" dirty="0" err="1">
                <a:solidFill>
                  <a:srgbClr val="000000"/>
                </a:solidFill>
                <a:latin typeface="Poppins"/>
              </a:rPr>
              <a:t>IUPK</a:t>
            </a:r>
            <a:r>
              <a:rPr lang="en-US" sz="1999" dirty="0">
                <a:solidFill>
                  <a:srgbClr val="000000"/>
                </a:solidFill>
                <a:latin typeface="Poppins"/>
              </a:rPr>
              <a:t> </a:t>
            </a:r>
            <a:r>
              <a:rPr lang="en-US" sz="1999" dirty="0" err="1">
                <a:solidFill>
                  <a:srgbClr val="000000"/>
                </a:solidFill>
                <a:latin typeface="Poppins"/>
              </a:rPr>
              <a:t>secara</a:t>
            </a:r>
            <a:r>
              <a:rPr lang="en-US" sz="1999" dirty="0">
                <a:solidFill>
                  <a:srgbClr val="000000"/>
                </a:solidFill>
                <a:latin typeface="Poppins"/>
              </a:rPr>
              <a:t> digital.</a:t>
            </a:r>
          </a:p>
        </p:txBody>
      </p:sp>
      <p:sp>
        <p:nvSpPr>
          <p:cNvPr id="51" name="TextBox 51"/>
          <p:cNvSpPr txBox="1"/>
          <p:nvPr/>
        </p:nvSpPr>
        <p:spPr>
          <a:xfrm>
            <a:off x="14979129" y="3553466"/>
            <a:ext cx="2684946" cy="2593975"/>
          </a:xfrm>
          <a:prstGeom prst="rect">
            <a:avLst/>
          </a:prstGeom>
        </p:spPr>
        <p:txBody>
          <a:bodyPr lIns="0" tIns="0" rIns="0" bIns="0" rtlCol="0" anchor="t">
            <a:spAutoFit/>
          </a:bodyPr>
          <a:lstStyle/>
          <a:p>
            <a:pPr>
              <a:lnSpc>
                <a:spcPts val="2299"/>
              </a:lnSpc>
            </a:pPr>
            <a:r>
              <a:rPr lang="en-US" sz="1999" dirty="0">
                <a:solidFill>
                  <a:srgbClr val="FFFFFF"/>
                </a:solidFill>
                <a:latin typeface="Poppins"/>
              </a:rPr>
              <a:t>Data </a:t>
            </a:r>
            <a:r>
              <a:rPr lang="en-US" sz="1999" dirty="0" err="1">
                <a:solidFill>
                  <a:srgbClr val="FFFFFF"/>
                </a:solidFill>
                <a:latin typeface="Poppins"/>
              </a:rPr>
              <a:t>pelaksanaan</a:t>
            </a:r>
            <a:r>
              <a:rPr lang="en-US" sz="1999" dirty="0">
                <a:solidFill>
                  <a:srgbClr val="FFFFFF"/>
                </a:solidFill>
                <a:latin typeface="Poppins"/>
              </a:rPr>
              <a:t> </a:t>
            </a:r>
            <a:r>
              <a:rPr lang="en-US" sz="1999" dirty="0" err="1">
                <a:solidFill>
                  <a:srgbClr val="FFFFFF"/>
                </a:solidFill>
                <a:latin typeface="Poppins"/>
              </a:rPr>
              <a:t>kegitan</a:t>
            </a:r>
            <a:r>
              <a:rPr lang="en-US" sz="1999" dirty="0">
                <a:solidFill>
                  <a:srgbClr val="FFFFFF"/>
                </a:solidFill>
                <a:latin typeface="Poppins"/>
              </a:rPr>
              <a:t> PPM </a:t>
            </a:r>
            <a:r>
              <a:rPr lang="en-US" sz="1999" dirty="0" err="1">
                <a:solidFill>
                  <a:srgbClr val="FFFFFF"/>
                </a:solidFill>
                <a:latin typeface="Poppins"/>
              </a:rPr>
              <a:t>setiap</a:t>
            </a:r>
            <a:r>
              <a:rPr lang="en-US" sz="1999" dirty="0">
                <a:solidFill>
                  <a:srgbClr val="FFFFFF"/>
                </a:solidFill>
                <a:latin typeface="Poppins"/>
              </a:rPr>
              <a:t> </a:t>
            </a:r>
            <a:r>
              <a:rPr lang="en-US" sz="1999" dirty="0" err="1">
                <a:solidFill>
                  <a:srgbClr val="FFFFFF"/>
                </a:solidFill>
                <a:latin typeface="Poppins"/>
              </a:rPr>
              <a:t>tahun</a:t>
            </a:r>
            <a:r>
              <a:rPr lang="en-US" sz="1999" dirty="0">
                <a:solidFill>
                  <a:srgbClr val="FFFFFF"/>
                </a:solidFill>
                <a:latin typeface="Poppins"/>
              </a:rPr>
              <a:t> oleh </a:t>
            </a:r>
            <a:r>
              <a:rPr lang="en-US" sz="1999" dirty="0" err="1">
                <a:solidFill>
                  <a:srgbClr val="FFFFFF"/>
                </a:solidFill>
                <a:latin typeface="Poppins"/>
              </a:rPr>
              <a:t>perusahaan</a:t>
            </a:r>
            <a:r>
              <a:rPr lang="en-US" sz="1999" dirty="0">
                <a:solidFill>
                  <a:srgbClr val="FFFFFF"/>
                </a:solidFill>
                <a:latin typeface="Poppins"/>
              </a:rPr>
              <a:t> </a:t>
            </a:r>
            <a:r>
              <a:rPr lang="en-US" sz="1999" dirty="0" err="1">
                <a:solidFill>
                  <a:srgbClr val="FFFFFF"/>
                </a:solidFill>
                <a:latin typeface="Poppins"/>
              </a:rPr>
              <a:t>pemegang</a:t>
            </a:r>
            <a:r>
              <a:rPr lang="en-US" sz="1999" dirty="0">
                <a:solidFill>
                  <a:srgbClr val="FFFFFF"/>
                </a:solidFill>
                <a:latin typeface="Poppins"/>
              </a:rPr>
              <a:t> IUP dan </a:t>
            </a:r>
            <a:r>
              <a:rPr lang="en-US" sz="1999" dirty="0" err="1">
                <a:solidFill>
                  <a:srgbClr val="FFFFFF"/>
                </a:solidFill>
                <a:latin typeface="Poppins"/>
              </a:rPr>
              <a:t>IUPK</a:t>
            </a:r>
            <a:r>
              <a:rPr lang="en-US" sz="1999" dirty="0">
                <a:solidFill>
                  <a:srgbClr val="FFFFFF"/>
                </a:solidFill>
                <a:latin typeface="Poppins"/>
              </a:rPr>
              <a:t> </a:t>
            </a:r>
            <a:r>
              <a:rPr lang="en-US" sz="1999" dirty="0" err="1">
                <a:solidFill>
                  <a:srgbClr val="FFFFFF"/>
                </a:solidFill>
                <a:latin typeface="Poppins"/>
              </a:rPr>
              <a:t>sulit</a:t>
            </a:r>
            <a:r>
              <a:rPr lang="en-US" sz="1999" dirty="0">
                <a:solidFill>
                  <a:srgbClr val="FFFFFF"/>
                </a:solidFill>
                <a:latin typeface="Poppins"/>
              </a:rPr>
              <a:t> </a:t>
            </a:r>
            <a:r>
              <a:rPr lang="en-US" sz="1999" dirty="0" err="1">
                <a:solidFill>
                  <a:srgbClr val="FFFFFF"/>
                </a:solidFill>
                <a:latin typeface="Poppins"/>
              </a:rPr>
              <a:t>diakses</a:t>
            </a:r>
            <a:r>
              <a:rPr lang="en-US" sz="1999" dirty="0">
                <a:solidFill>
                  <a:srgbClr val="FFFFFF"/>
                </a:solidFill>
                <a:latin typeface="Poppins"/>
              </a:rPr>
              <a:t> </a:t>
            </a:r>
            <a:r>
              <a:rPr lang="en-US" sz="1999" dirty="0" err="1">
                <a:solidFill>
                  <a:srgbClr val="FFFFFF"/>
                </a:solidFill>
                <a:latin typeface="Poppins"/>
              </a:rPr>
              <a:t>karena</a:t>
            </a:r>
            <a:r>
              <a:rPr lang="en-US" sz="1999" dirty="0">
                <a:solidFill>
                  <a:srgbClr val="FFFFFF"/>
                </a:solidFill>
                <a:latin typeface="Poppins"/>
              </a:rPr>
              <a:t> </a:t>
            </a:r>
            <a:r>
              <a:rPr lang="en-US" sz="1999" dirty="0" err="1">
                <a:solidFill>
                  <a:srgbClr val="FFFFFF"/>
                </a:solidFill>
                <a:latin typeface="Poppins"/>
              </a:rPr>
              <a:t>berada</a:t>
            </a:r>
            <a:r>
              <a:rPr lang="en-US" sz="1999" dirty="0">
                <a:solidFill>
                  <a:srgbClr val="FFFFFF"/>
                </a:solidFill>
                <a:latin typeface="Poppins"/>
              </a:rPr>
              <a:t> di </a:t>
            </a:r>
            <a:r>
              <a:rPr lang="en-US" sz="1999" dirty="0" err="1">
                <a:solidFill>
                  <a:srgbClr val="FFFFFF"/>
                </a:solidFill>
                <a:latin typeface="Poppins"/>
              </a:rPr>
              <a:t>sistem</a:t>
            </a:r>
            <a:r>
              <a:rPr lang="en-US" sz="1999" dirty="0">
                <a:solidFill>
                  <a:srgbClr val="FFFFFF"/>
                </a:solidFill>
                <a:latin typeface="Poppins"/>
              </a:rPr>
              <a:t> </a:t>
            </a:r>
            <a:r>
              <a:rPr lang="en-US" sz="1999" dirty="0" err="1">
                <a:solidFill>
                  <a:srgbClr val="FFFFFF"/>
                </a:solidFill>
                <a:latin typeface="Poppins"/>
              </a:rPr>
              <a:t>perangkat</a:t>
            </a:r>
            <a:r>
              <a:rPr lang="en-US" sz="1999" dirty="0">
                <a:solidFill>
                  <a:srgbClr val="FFFFFF"/>
                </a:solidFill>
                <a:latin typeface="Poppins"/>
              </a:rPr>
              <a:t> </a:t>
            </a:r>
            <a:r>
              <a:rPr lang="en-US" sz="1999" dirty="0" err="1">
                <a:solidFill>
                  <a:srgbClr val="FFFFFF"/>
                </a:solidFill>
                <a:latin typeface="Poppins"/>
              </a:rPr>
              <a:t>instansi</a:t>
            </a:r>
            <a:r>
              <a:rPr lang="en-US" sz="1999" dirty="0">
                <a:solidFill>
                  <a:srgbClr val="FFFFFF"/>
                </a:solidFill>
                <a:latin typeface="Poppins"/>
              </a:rPr>
              <a:t> </a:t>
            </a:r>
            <a:r>
              <a:rPr lang="en-US" sz="1999" dirty="0" err="1">
                <a:solidFill>
                  <a:srgbClr val="FFFFFF"/>
                </a:solidFill>
                <a:latin typeface="Poppins"/>
              </a:rPr>
              <a:t>tertentu</a:t>
            </a:r>
            <a:r>
              <a:rPr lang="en-US" sz="1999" dirty="0">
                <a:solidFill>
                  <a:srgbClr val="FFFFFF"/>
                </a:solidFill>
                <a:latin typeface="Poppins"/>
              </a:rPr>
              <a:t>.</a:t>
            </a:r>
          </a:p>
        </p:txBody>
      </p:sp>
      <p:pic>
        <p:nvPicPr>
          <p:cNvPr id="52" name="Picture 52"/>
          <p:cNvPicPr>
            <a:picLocks noChangeAspect="1"/>
          </p:cNvPicPr>
          <p:nvPr/>
        </p:nvPicPr>
        <p:blipFill>
          <a:blip r:embed="rId21">
            <a:alphaModFix amt="50000"/>
          </a:blip>
          <a:srcRect/>
          <a:stretch>
            <a:fillRect/>
          </a:stretch>
        </p:blipFill>
        <p:spPr>
          <a:xfrm>
            <a:off x="4889725" y="1939019"/>
            <a:ext cx="1136129" cy="1136129"/>
          </a:xfrm>
          <a:prstGeom prst="rect">
            <a:avLst/>
          </a:prstGeom>
        </p:spPr>
      </p:pic>
      <p:pic>
        <p:nvPicPr>
          <p:cNvPr id="53" name="Picture 53"/>
          <p:cNvPicPr>
            <a:picLocks noChangeAspect="1"/>
          </p:cNvPicPr>
          <p:nvPr/>
        </p:nvPicPr>
        <p:blipFill>
          <a:blip r:embed="rId21">
            <a:alphaModFix amt="50000"/>
          </a:blip>
          <a:srcRect/>
          <a:stretch>
            <a:fillRect/>
          </a:stretch>
        </p:blipFill>
        <p:spPr>
          <a:xfrm>
            <a:off x="8714573" y="1939019"/>
            <a:ext cx="1136129" cy="1136129"/>
          </a:xfrm>
          <a:prstGeom prst="rect">
            <a:avLst/>
          </a:prstGeom>
        </p:spPr>
      </p:pic>
      <p:pic>
        <p:nvPicPr>
          <p:cNvPr id="54" name="Picture 54"/>
          <p:cNvPicPr>
            <a:picLocks noChangeAspect="1"/>
          </p:cNvPicPr>
          <p:nvPr/>
        </p:nvPicPr>
        <p:blipFill>
          <a:blip r:embed="rId21">
            <a:alphaModFix amt="50000"/>
          </a:blip>
          <a:srcRect/>
          <a:stretch>
            <a:fillRect/>
          </a:stretch>
        </p:blipFill>
        <p:spPr>
          <a:xfrm>
            <a:off x="12184846" y="1959572"/>
            <a:ext cx="1136129" cy="1136129"/>
          </a:xfrm>
          <a:prstGeom prst="rect">
            <a:avLst/>
          </a:prstGeom>
        </p:spPr>
      </p:pic>
      <p:pic>
        <p:nvPicPr>
          <p:cNvPr id="55" name="Picture 55"/>
          <p:cNvPicPr>
            <a:picLocks noChangeAspect="1"/>
          </p:cNvPicPr>
          <p:nvPr/>
        </p:nvPicPr>
        <p:blipFill>
          <a:blip r:embed="rId21">
            <a:alphaModFix amt="50000"/>
          </a:blip>
          <a:srcRect/>
          <a:stretch>
            <a:fillRect/>
          </a:stretch>
        </p:blipFill>
        <p:spPr>
          <a:xfrm>
            <a:off x="15392623" y="1957491"/>
            <a:ext cx="1136129" cy="11361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2000"/>
                                        <p:tgtEl>
                                          <p:spTgt spid="46"/>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barn(inVertical)">
                                      <p:cBhvr>
                                        <p:cTn id="11" dur="2000"/>
                                        <p:tgtEl>
                                          <p:spTgt spid="47"/>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2000"/>
                                        <p:tgtEl>
                                          <p:spTgt spid="48"/>
                                        </p:tgtEl>
                                      </p:cBhvr>
                                    </p:animEffect>
                                    <p:anim calcmode="lin" valueType="num">
                                      <p:cBhvr>
                                        <p:cTn id="16" dur="2000" fill="hold"/>
                                        <p:tgtEl>
                                          <p:spTgt spid="48"/>
                                        </p:tgtEl>
                                        <p:attrNameLst>
                                          <p:attrName>ppt_x</p:attrName>
                                        </p:attrNameLst>
                                      </p:cBhvr>
                                      <p:tavLst>
                                        <p:tav tm="0">
                                          <p:val>
                                            <p:strVal val="#ppt_x"/>
                                          </p:val>
                                        </p:tav>
                                        <p:tav tm="100000">
                                          <p:val>
                                            <p:strVal val="#ppt_x"/>
                                          </p:val>
                                        </p:tav>
                                      </p:tavLst>
                                    </p:anim>
                                    <p:anim calcmode="lin" valueType="num">
                                      <p:cBhvr>
                                        <p:cTn id="17" dur="2000" fill="hold"/>
                                        <p:tgtEl>
                                          <p:spTgt spid="48"/>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2000"/>
                                        <p:tgtEl>
                                          <p:spTgt spid="49"/>
                                        </p:tgtEl>
                                      </p:cBhvr>
                                    </p:animEffect>
                                    <p:anim calcmode="lin" valueType="num">
                                      <p:cBhvr>
                                        <p:cTn id="22" dur="2000" fill="hold"/>
                                        <p:tgtEl>
                                          <p:spTgt spid="49"/>
                                        </p:tgtEl>
                                        <p:attrNameLst>
                                          <p:attrName>ppt_x</p:attrName>
                                        </p:attrNameLst>
                                      </p:cBhvr>
                                      <p:tavLst>
                                        <p:tav tm="0">
                                          <p:val>
                                            <p:strVal val="#ppt_x"/>
                                          </p:val>
                                        </p:tav>
                                        <p:tav tm="100000">
                                          <p:val>
                                            <p:strVal val="#ppt_x"/>
                                          </p:val>
                                        </p:tav>
                                      </p:tavLst>
                                    </p:anim>
                                    <p:anim calcmode="lin" valueType="num">
                                      <p:cBhvr>
                                        <p:cTn id="23" dur="2000" fill="hold"/>
                                        <p:tgtEl>
                                          <p:spTgt spid="49"/>
                                        </p:tgtEl>
                                        <p:attrNameLst>
                                          <p:attrName>ppt_y</p:attrName>
                                        </p:attrNameLst>
                                      </p:cBhvr>
                                      <p:tavLst>
                                        <p:tav tm="0">
                                          <p:val>
                                            <p:strVal val="#ppt_y+.1"/>
                                          </p:val>
                                        </p:tav>
                                        <p:tav tm="100000">
                                          <p:val>
                                            <p:strVal val="#ppt_y"/>
                                          </p:val>
                                        </p:tav>
                                      </p:tavLst>
                                    </p:anim>
                                  </p:childTnLst>
                                </p:cTn>
                              </p:par>
                            </p:childTnLst>
                          </p:cTn>
                        </p:par>
                        <p:par>
                          <p:cTn id="24" fill="hold">
                            <p:stCondLst>
                              <p:cond delay="8000"/>
                            </p:stCondLst>
                            <p:childTnLst>
                              <p:par>
                                <p:cTn id="25" presetID="42"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000"/>
                                        <p:tgtEl>
                                          <p:spTgt spid="45"/>
                                        </p:tgtEl>
                                      </p:cBhvr>
                                    </p:animEffect>
                                    <p:anim calcmode="lin" valueType="num">
                                      <p:cBhvr>
                                        <p:cTn id="28" dur="2000" fill="hold"/>
                                        <p:tgtEl>
                                          <p:spTgt spid="45"/>
                                        </p:tgtEl>
                                        <p:attrNameLst>
                                          <p:attrName>ppt_x</p:attrName>
                                        </p:attrNameLst>
                                      </p:cBhvr>
                                      <p:tavLst>
                                        <p:tav tm="0">
                                          <p:val>
                                            <p:strVal val="#ppt_x"/>
                                          </p:val>
                                        </p:tav>
                                        <p:tav tm="100000">
                                          <p:val>
                                            <p:strVal val="#ppt_x"/>
                                          </p:val>
                                        </p:tav>
                                      </p:tavLst>
                                    </p:anim>
                                    <p:anim calcmode="lin" valueType="num">
                                      <p:cBhvr>
                                        <p:cTn id="29" dur="2000" fill="hold"/>
                                        <p:tgtEl>
                                          <p:spTgt spid="45"/>
                                        </p:tgtEl>
                                        <p:attrNameLst>
                                          <p:attrName>ppt_y</p:attrName>
                                        </p:attrNameLst>
                                      </p:cBhvr>
                                      <p:tavLst>
                                        <p:tav tm="0">
                                          <p:val>
                                            <p:strVal val="#ppt_y+.1"/>
                                          </p:val>
                                        </p:tav>
                                        <p:tav tm="100000">
                                          <p:val>
                                            <p:strVal val="#ppt_y"/>
                                          </p:val>
                                        </p:tav>
                                      </p:tavLst>
                                    </p:anim>
                                  </p:childTnLst>
                                </p:cTn>
                              </p:par>
                            </p:childTnLst>
                          </p:cTn>
                        </p:par>
                        <p:par>
                          <p:cTn id="30" fill="hold">
                            <p:stCondLst>
                              <p:cond delay="10000"/>
                            </p:stCondLst>
                            <p:childTnLst>
                              <p:par>
                                <p:cTn id="31" presetID="42"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2000"/>
                                        <p:tgtEl>
                                          <p:spTgt spid="50"/>
                                        </p:tgtEl>
                                      </p:cBhvr>
                                    </p:animEffect>
                                    <p:anim calcmode="lin" valueType="num">
                                      <p:cBhvr>
                                        <p:cTn id="34" dur="2000" fill="hold"/>
                                        <p:tgtEl>
                                          <p:spTgt spid="50"/>
                                        </p:tgtEl>
                                        <p:attrNameLst>
                                          <p:attrName>ppt_x</p:attrName>
                                        </p:attrNameLst>
                                      </p:cBhvr>
                                      <p:tavLst>
                                        <p:tav tm="0">
                                          <p:val>
                                            <p:strVal val="#ppt_x"/>
                                          </p:val>
                                        </p:tav>
                                        <p:tav tm="100000">
                                          <p:val>
                                            <p:strVal val="#ppt_x"/>
                                          </p:val>
                                        </p:tav>
                                      </p:tavLst>
                                    </p:anim>
                                    <p:anim calcmode="lin" valueType="num">
                                      <p:cBhvr>
                                        <p:cTn id="35" dur="2000" fill="hold"/>
                                        <p:tgtEl>
                                          <p:spTgt spid="50"/>
                                        </p:tgtEl>
                                        <p:attrNameLst>
                                          <p:attrName>ppt_y</p:attrName>
                                        </p:attrNameLst>
                                      </p:cBhvr>
                                      <p:tavLst>
                                        <p:tav tm="0">
                                          <p:val>
                                            <p:strVal val="#ppt_y+.1"/>
                                          </p:val>
                                        </p:tav>
                                        <p:tav tm="100000">
                                          <p:val>
                                            <p:strVal val="#ppt_y"/>
                                          </p:val>
                                        </p:tav>
                                      </p:tavLst>
                                    </p:anim>
                                  </p:childTnLst>
                                </p:cTn>
                              </p:par>
                            </p:childTnLst>
                          </p:cTn>
                        </p:par>
                        <p:par>
                          <p:cTn id="36" fill="hold">
                            <p:stCondLst>
                              <p:cond delay="12000"/>
                            </p:stCondLst>
                            <p:childTnLst>
                              <p:par>
                                <p:cTn id="37" presetID="42" presetClass="entr" presetSubtype="0"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2000"/>
                                        <p:tgtEl>
                                          <p:spTgt spid="51"/>
                                        </p:tgtEl>
                                      </p:cBhvr>
                                    </p:animEffect>
                                    <p:anim calcmode="lin" valueType="num">
                                      <p:cBhvr>
                                        <p:cTn id="40" dur="2000" fill="hold"/>
                                        <p:tgtEl>
                                          <p:spTgt spid="51"/>
                                        </p:tgtEl>
                                        <p:attrNameLst>
                                          <p:attrName>ppt_x</p:attrName>
                                        </p:attrNameLst>
                                      </p:cBhvr>
                                      <p:tavLst>
                                        <p:tav tm="0">
                                          <p:val>
                                            <p:strVal val="#ppt_x"/>
                                          </p:val>
                                        </p:tav>
                                        <p:tav tm="100000">
                                          <p:val>
                                            <p:strVal val="#ppt_x"/>
                                          </p:val>
                                        </p:tav>
                                      </p:tavLst>
                                    </p:anim>
                                    <p:anim calcmode="lin" valueType="num">
                                      <p:cBhvr>
                                        <p:cTn id="41" dur="2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4000"/>
            </a:blip>
            <a:stretch>
              <a:fillRect t="-16666" b="-16666"/>
            </a:stretch>
          </a:blipFill>
        </p:spPr>
        <p:txBody>
          <a:bodyPr/>
          <a:lstStyle/>
          <a:p>
            <a:endParaRPr lang="en-ID"/>
          </a:p>
        </p:txBody>
      </p:sp>
      <p:sp>
        <p:nvSpPr>
          <p:cNvPr id="3" name="Freeform 3"/>
          <p:cNvSpPr/>
          <p:nvPr/>
        </p:nvSpPr>
        <p:spPr>
          <a:xfrm rot="-5400000">
            <a:off x="4773168" y="-4773168"/>
            <a:ext cx="8741664" cy="18288000"/>
          </a:xfrm>
          <a:custGeom>
            <a:avLst/>
            <a:gdLst/>
            <a:ahLst/>
            <a:cxnLst/>
            <a:rect l="l" t="t" r="r" b="b"/>
            <a:pathLst>
              <a:path w="8741664" h="18288000">
                <a:moveTo>
                  <a:pt x="0" y="0"/>
                </a:moveTo>
                <a:lnTo>
                  <a:pt x="8741664" y="0"/>
                </a:lnTo>
                <a:lnTo>
                  <a:pt x="8741664" y="18288000"/>
                </a:lnTo>
                <a:lnTo>
                  <a:pt x="0" y="18288000"/>
                </a:lnTo>
                <a:lnTo>
                  <a:pt x="0" y="0"/>
                </a:lnTo>
                <a:close/>
              </a:path>
            </a:pathLst>
          </a:custGeom>
          <a:blipFill>
            <a:blip r:embed="rId3"/>
            <a:stretch>
              <a:fillRect/>
            </a:stretch>
          </a:blipFill>
        </p:spPr>
        <p:txBody>
          <a:bodyPr/>
          <a:lstStyle/>
          <a:p>
            <a:endParaRPr lang="en-ID"/>
          </a:p>
        </p:txBody>
      </p:sp>
      <p:sp>
        <p:nvSpPr>
          <p:cNvPr id="4" name="Freeform 4"/>
          <p:cNvSpPr/>
          <p:nvPr/>
        </p:nvSpPr>
        <p:spPr>
          <a:xfrm>
            <a:off x="221140" y="927448"/>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rot="7901713" flipH="1">
            <a:off x="359739" y="-14654"/>
            <a:ext cx="9769056" cy="3072812"/>
          </a:xfrm>
          <a:custGeom>
            <a:avLst/>
            <a:gdLst/>
            <a:ahLst/>
            <a:cxnLst/>
            <a:rect l="l" t="t" r="r" b="b"/>
            <a:pathLst>
              <a:path w="9769056" h="3072812">
                <a:moveTo>
                  <a:pt x="9769056" y="0"/>
                </a:moveTo>
                <a:lnTo>
                  <a:pt x="0" y="0"/>
                </a:lnTo>
                <a:lnTo>
                  <a:pt x="0" y="3072812"/>
                </a:lnTo>
                <a:lnTo>
                  <a:pt x="9769056" y="3072812"/>
                </a:lnTo>
                <a:lnTo>
                  <a:pt x="9769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 name="Freeform 6"/>
          <p:cNvSpPr/>
          <p:nvPr/>
        </p:nvSpPr>
        <p:spPr>
          <a:xfrm rot="7901713">
            <a:off x="-1456491" y="7699667"/>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7" name="Freeform 7"/>
          <p:cNvSpPr/>
          <p:nvPr/>
        </p:nvSpPr>
        <p:spPr>
          <a:xfrm rot="7885646">
            <a:off x="5410720" y="1114148"/>
            <a:ext cx="5461122" cy="815209"/>
          </a:xfrm>
          <a:custGeom>
            <a:avLst/>
            <a:gdLst/>
            <a:ahLst/>
            <a:cxnLst/>
            <a:rect l="l" t="t" r="r" b="b"/>
            <a:pathLst>
              <a:path w="5461122" h="815209">
                <a:moveTo>
                  <a:pt x="0" y="0"/>
                </a:moveTo>
                <a:lnTo>
                  <a:pt x="5461122" y="0"/>
                </a:lnTo>
                <a:lnTo>
                  <a:pt x="5461122" y="815208"/>
                </a:lnTo>
                <a:lnTo>
                  <a:pt x="0" y="815208"/>
                </a:lnTo>
                <a:lnTo>
                  <a:pt x="0" y="0"/>
                </a:lnTo>
                <a:close/>
              </a:path>
            </a:pathLst>
          </a:custGeom>
          <a:blipFill>
            <a:blip r:embed="rId10">
              <a:extLst>
                <a:ext uri="{96DAC541-7B7A-43D3-8B79-37D633B846F1}">
                  <asvg:svgBlip xmlns:asvg="http://schemas.microsoft.com/office/drawing/2016/SVG/main" r:embed="rId11"/>
                </a:ext>
              </a:extLst>
            </a:blip>
            <a:stretch>
              <a:fillRect t="-42143" b="-68571"/>
            </a:stretch>
          </a:blipFill>
        </p:spPr>
        <p:txBody>
          <a:bodyPr/>
          <a:lstStyle/>
          <a:p>
            <a:endParaRPr lang="en-ID"/>
          </a:p>
        </p:txBody>
      </p:sp>
      <p:sp>
        <p:nvSpPr>
          <p:cNvPr id="8" name="Freeform 8"/>
          <p:cNvSpPr/>
          <p:nvPr/>
        </p:nvSpPr>
        <p:spPr>
          <a:xfrm rot="7885646" flipH="1">
            <a:off x="-1701861" y="8200655"/>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12">
              <a:extLst>
                <a:ext uri="{96DAC541-7B7A-43D3-8B79-37D633B846F1}">
                  <asvg:svgBlip xmlns:asvg="http://schemas.microsoft.com/office/drawing/2016/SVG/main" r:embed="rId13"/>
                </a:ext>
              </a:extLst>
            </a:blip>
            <a:stretch>
              <a:fillRect t="-42143" b="-68571"/>
            </a:stretch>
          </a:blipFill>
        </p:spPr>
        <p:txBody>
          <a:bodyPr/>
          <a:lstStyle/>
          <a:p>
            <a:endParaRPr lang="en-ID"/>
          </a:p>
        </p:txBody>
      </p:sp>
      <p:sp>
        <p:nvSpPr>
          <p:cNvPr id="9" name="Freeform 9"/>
          <p:cNvSpPr/>
          <p:nvPr/>
        </p:nvSpPr>
        <p:spPr>
          <a:xfrm>
            <a:off x="670923" y="1377231"/>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10" name="Freeform 10"/>
          <p:cNvSpPr/>
          <p:nvPr/>
        </p:nvSpPr>
        <p:spPr>
          <a:xfrm>
            <a:off x="1093944" y="1800252"/>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grpSp>
        <p:nvGrpSpPr>
          <p:cNvPr id="11" name="Group 11"/>
          <p:cNvGrpSpPr>
            <a:grpSpLocks noChangeAspect="1"/>
          </p:cNvGrpSpPr>
          <p:nvPr/>
        </p:nvGrpSpPr>
        <p:grpSpPr>
          <a:xfrm>
            <a:off x="1326424" y="2032744"/>
            <a:ext cx="6343048" cy="6343022"/>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l="-27702" r="-27702"/>
              </a:stretch>
            </a:blipFill>
          </p:spPr>
          <p:txBody>
            <a:bodyPr/>
            <a:lstStyle/>
            <a:p>
              <a:endParaRPr lang="en-ID"/>
            </a:p>
          </p:txBody>
        </p:sp>
      </p:grpSp>
      <p:sp>
        <p:nvSpPr>
          <p:cNvPr id="13" name="Freeform 13"/>
          <p:cNvSpPr/>
          <p:nvPr/>
        </p:nvSpPr>
        <p:spPr>
          <a:xfrm>
            <a:off x="9144000" y="2358511"/>
            <a:ext cx="8956579" cy="7815792"/>
          </a:xfrm>
          <a:custGeom>
            <a:avLst/>
            <a:gdLst/>
            <a:ahLst/>
            <a:cxnLst/>
            <a:rect l="l" t="t" r="r" b="b"/>
            <a:pathLst>
              <a:path w="8956579" h="7815792">
                <a:moveTo>
                  <a:pt x="0" y="0"/>
                </a:moveTo>
                <a:lnTo>
                  <a:pt x="8956579" y="0"/>
                </a:lnTo>
                <a:lnTo>
                  <a:pt x="8956579" y="7815792"/>
                </a:lnTo>
                <a:lnTo>
                  <a:pt x="0" y="7815792"/>
                </a:lnTo>
                <a:lnTo>
                  <a:pt x="0" y="0"/>
                </a:lnTo>
                <a:close/>
              </a:path>
            </a:pathLst>
          </a:custGeom>
          <a:blipFill>
            <a:blip r:embed="rId19"/>
            <a:stretch>
              <a:fillRect l="-27081" t="-77719" r="-19043" b="-58939"/>
            </a:stretch>
          </a:blipFill>
        </p:spPr>
        <p:txBody>
          <a:bodyPr/>
          <a:lstStyle/>
          <a:p>
            <a:endParaRPr lang="en-ID"/>
          </a:p>
        </p:txBody>
      </p:sp>
      <p:pic>
        <p:nvPicPr>
          <p:cNvPr id="14" name="Picture 14"/>
          <p:cNvPicPr>
            <a:picLocks noChangeAspect="1"/>
          </p:cNvPicPr>
          <p:nvPr/>
        </p:nvPicPr>
        <p:blipFill>
          <a:blip r:embed="rId20"/>
          <a:srcRect/>
          <a:stretch>
            <a:fillRect/>
          </a:stretch>
        </p:blipFill>
        <p:spPr>
          <a:xfrm>
            <a:off x="12921456" y="719413"/>
            <a:ext cx="4516344" cy="1056619"/>
          </a:xfrm>
          <a:prstGeom prst="rect">
            <a:avLst/>
          </a:prstGeom>
        </p:spPr>
      </p:pic>
      <p:pic>
        <p:nvPicPr>
          <p:cNvPr id="15" name="Picture 15"/>
          <p:cNvPicPr>
            <a:picLocks noChangeAspect="1"/>
          </p:cNvPicPr>
          <p:nvPr/>
        </p:nvPicPr>
        <p:blipFill>
          <a:blip r:embed="rId21"/>
          <a:srcRect/>
          <a:stretch>
            <a:fillRect/>
          </a:stretch>
        </p:blipFill>
        <p:spPr>
          <a:xfrm>
            <a:off x="-322314" y="323238"/>
            <a:ext cx="9640524" cy="9640524"/>
          </a:xfrm>
          <a:prstGeom prst="rect">
            <a:avLst/>
          </a:prstGeom>
        </p:spPr>
      </p:pic>
      <p:sp>
        <p:nvSpPr>
          <p:cNvPr id="16" name="TextBox 16"/>
          <p:cNvSpPr txBox="1"/>
          <p:nvPr/>
        </p:nvSpPr>
        <p:spPr>
          <a:xfrm>
            <a:off x="9592899" y="1009650"/>
            <a:ext cx="7666401" cy="626110"/>
          </a:xfrm>
          <a:prstGeom prst="rect">
            <a:avLst/>
          </a:prstGeom>
        </p:spPr>
        <p:txBody>
          <a:bodyPr lIns="0" tIns="0" rIns="0" bIns="0" rtlCol="0" anchor="t">
            <a:spAutoFit/>
          </a:bodyPr>
          <a:lstStyle/>
          <a:p>
            <a:pPr algn="r">
              <a:lnSpc>
                <a:spcPts val="4519"/>
              </a:lnSpc>
            </a:pPr>
            <a:r>
              <a:rPr lang="en-US" sz="3999" spc="-119" dirty="0">
                <a:solidFill>
                  <a:srgbClr val="FFFFFF"/>
                </a:solidFill>
                <a:latin typeface="Poppins Bold"/>
              </a:rPr>
              <a:t>Analisa </a:t>
            </a:r>
            <a:r>
              <a:rPr lang="en-US" sz="3999" spc="-119" dirty="0" err="1">
                <a:solidFill>
                  <a:srgbClr val="FFFFFF"/>
                </a:solidFill>
                <a:latin typeface="Poppins Bold"/>
              </a:rPr>
              <a:t>Masalah</a:t>
            </a:r>
            <a:endParaRPr lang="en-US" sz="3999" spc="-119" dirty="0">
              <a:solidFill>
                <a:srgbClr val="FFFFFF"/>
              </a:solidFill>
              <a:latin typeface="Poppins Bold"/>
            </a:endParaRPr>
          </a:p>
        </p:txBody>
      </p:sp>
      <p:sp>
        <p:nvSpPr>
          <p:cNvPr id="17" name="TextBox 17"/>
          <p:cNvSpPr txBox="1"/>
          <p:nvPr/>
        </p:nvSpPr>
        <p:spPr>
          <a:xfrm>
            <a:off x="9190516" y="1844530"/>
            <a:ext cx="8068784" cy="357379"/>
          </a:xfrm>
          <a:prstGeom prst="rect">
            <a:avLst/>
          </a:prstGeom>
        </p:spPr>
        <p:txBody>
          <a:bodyPr lIns="0" tIns="0" rIns="0" bIns="0" rtlCol="0" anchor="t">
            <a:spAutoFit/>
          </a:bodyPr>
          <a:lstStyle/>
          <a:p>
            <a:pPr algn="r">
              <a:lnSpc>
                <a:spcPts val="2622"/>
              </a:lnSpc>
            </a:pPr>
            <a:r>
              <a:rPr lang="en-US" sz="2280" dirty="0" err="1">
                <a:solidFill>
                  <a:srgbClr val="F8F103"/>
                </a:solidFill>
                <a:latin typeface="Poppins Bold"/>
              </a:rPr>
              <a:t>Metode</a:t>
            </a:r>
            <a:r>
              <a:rPr lang="en-US" sz="2280" dirty="0">
                <a:solidFill>
                  <a:srgbClr val="F8F103"/>
                </a:solidFill>
                <a:latin typeface="Poppins Bold"/>
              </a:rPr>
              <a:t> Urgency, Seriousness and Growth (USG</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435">
                                          <p:stCondLst>
                                            <p:cond delay="0"/>
                                          </p:stCondLst>
                                        </p:cTn>
                                        <p:tgtEl>
                                          <p:spTgt spid="16"/>
                                        </p:tgtEl>
                                      </p:cBhvr>
                                    </p:animEffect>
                                    <p:anim calcmode="lin" valueType="num">
                                      <p:cBhvr>
                                        <p:cTn id="8"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13" dur="20">
                                          <p:stCondLst>
                                            <p:cond delay="488"/>
                                          </p:stCondLst>
                                        </p:cTn>
                                        <p:tgtEl>
                                          <p:spTgt spid="16"/>
                                        </p:tgtEl>
                                      </p:cBhvr>
                                      <p:to x="100000" y="60000"/>
                                    </p:animScale>
                                    <p:animScale>
                                      <p:cBhvr>
                                        <p:cTn id="14" dur="125" decel="50000">
                                          <p:stCondLst>
                                            <p:cond delay="507"/>
                                          </p:stCondLst>
                                        </p:cTn>
                                        <p:tgtEl>
                                          <p:spTgt spid="16"/>
                                        </p:tgtEl>
                                      </p:cBhvr>
                                      <p:to x="100000" y="100000"/>
                                    </p:animScale>
                                    <p:animScale>
                                      <p:cBhvr>
                                        <p:cTn id="15" dur="20">
                                          <p:stCondLst>
                                            <p:cond delay="984"/>
                                          </p:stCondLst>
                                        </p:cTn>
                                        <p:tgtEl>
                                          <p:spTgt spid="16"/>
                                        </p:tgtEl>
                                      </p:cBhvr>
                                      <p:to x="100000" y="80000"/>
                                    </p:animScale>
                                    <p:animScale>
                                      <p:cBhvr>
                                        <p:cTn id="16" dur="125" decel="50000">
                                          <p:stCondLst>
                                            <p:cond delay="1004"/>
                                          </p:stCondLst>
                                        </p:cTn>
                                        <p:tgtEl>
                                          <p:spTgt spid="16"/>
                                        </p:tgtEl>
                                      </p:cBhvr>
                                      <p:to x="100000" y="100000"/>
                                    </p:animScale>
                                    <p:animScale>
                                      <p:cBhvr>
                                        <p:cTn id="17" dur="20">
                                          <p:stCondLst>
                                            <p:cond delay="1232"/>
                                          </p:stCondLst>
                                        </p:cTn>
                                        <p:tgtEl>
                                          <p:spTgt spid="16"/>
                                        </p:tgtEl>
                                      </p:cBhvr>
                                      <p:to x="100000" y="90000"/>
                                    </p:animScale>
                                    <p:animScale>
                                      <p:cBhvr>
                                        <p:cTn id="18" dur="125" decel="50000">
                                          <p:stCondLst>
                                            <p:cond delay="1251"/>
                                          </p:stCondLst>
                                        </p:cTn>
                                        <p:tgtEl>
                                          <p:spTgt spid="16"/>
                                        </p:tgtEl>
                                      </p:cBhvr>
                                      <p:to x="100000" y="100000"/>
                                    </p:animScale>
                                    <p:animScale>
                                      <p:cBhvr>
                                        <p:cTn id="19" dur="20">
                                          <p:stCondLst>
                                            <p:cond delay="1356"/>
                                          </p:stCondLst>
                                        </p:cTn>
                                        <p:tgtEl>
                                          <p:spTgt spid="16"/>
                                        </p:tgtEl>
                                      </p:cBhvr>
                                      <p:to x="100000" y="95000"/>
                                    </p:animScale>
                                    <p:animScale>
                                      <p:cBhvr>
                                        <p:cTn id="20" dur="125" decel="50000">
                                          <p:stCondLst>
                                            <p:cond delay="1376"/>
                                          </p:stCondLst>
                                        </p:cTn>
                                        <p:tgtEl>
                                          <p:spTgt spid="16"/>
                                        </p:tgtEl>
                                      </p:cBhvr>
                                      <p:to x="100000" y="100000"/>
                                    </p:animScale>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500"/>
                                        <p:tgtEl>
                                          <p:spTgt spid="17"/>
                                        </p:tgtEl>
                                      </p:cBhvr>
                                    </p:animEffect>
                                    <p:anim calcmode="lin" valueType="num">
                                      <p:cBhvr>
                                        <p:cTn id="25" dur="1500" fill="hold"/>
                                        <p:tgtEl>
                                          <p:spTgt spid="17"/>
                                        </p:tgtEl>
                                        <p:attrNameLst>
                                          <p:attrName>ppt_x</p:attrName>
                                        </p:attrNameLst>
                                      </p:cBhvr>
                                      <p:tavLst>
                                        <p:tav tm="0">
                                          <p:val>
                                            <p:strVal val="#ppt_x"/>
                                          </p:val>
                                        </p:tav>
                                        <p:tav tm="100000">
                                          <p:val>
                                            <p:strVal val="#ppt_x"/>
                                          </p:val>
                                        </p:tav>
                                      </p:tavLst>
                                    </p:anim>
                                    <p:anim calcmode="lin" valueType="num">
                                      <p:cBhvr>
                                        <p:cTn id="26" dur="15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500"/>
                                        <p:tgtEl>
                                          <p:spTgt spid="13"/>
                                        </p:tgtEl>
                                      </p:cBhvr>
                                    </p:animEffect>
                                    <p:anim calcmode="lin" valueType="num">
                                      <p:cBhvr>
                                        <p:cTn id="31" dur="1500" fill="hold"/>
                                        <p:tgtEl>
                                          <p:spTgt spid="13"/>
                                        </p:tgtEl>
                                        <p:attrNameLst>
                                          <p:attrName>ppt_x</p:attrName>
                                        </p:attrNameLst>
                                      </p:cBhvr>
                                      <p:tavLst>
                                        <p:tav tm="0">
                                          <p:val>
                                            <p:strVal val="#ppt_x"/>
                                          </p:val>
                                        </p:tav>
                                        <p:tav tm="100000">
                                          <p:val>
                                            <p:strVal val="#ppt_x"/>
                                          </p:val>
                                        </p:tav>
                                      </p:tavLst>
                                    </p:anim>
                                    <p:anim calcmode="lin" valueType="num">
                                      <p:cBhvr>
                                        <p:cTn id="32"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824" t="-1742" b="-56864"/>
            </a:stretch>
          </a:blipFill>
        </p:spPr>
        <p:txBody>
          <a:bodyPr/>
          <a:lstStyle/>
          <a:p>
            <a:endParaRPr lang="en-ID"/>
          </a:p>
        </p:txBody>
      </p:sp>
      <p:sp>
        <p:nvSpPr>
          <p:cNvPr id="3" name="Freeform 3"/>
          <p:cNvSpPr/>
          <p:nvPr/>
        </p:nvSpPr>
        <p:spPr>
          <a:xfrm rot="-10800000">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6000"/>
            </a:blip>
            <a:stretch>
              <a:fillRect t="-9422" b="-29422"/>
            </a:stretch>
          </a:blipFill>
        </p:spPr>
        <p:txBody>
          <a:bodyPr/>
          <a:lstStyle/>
          <a:p>
            <a:endParaRPr lang="en-ID"/>
          </a:p>
        </p:txBody>
      </p:sp>
      <p:grpSp>
        <p:nvGrpSpPr>
          <p:cNvPr id="4" name="Group 4"/>
          <p:cNvGrpSpPr/>
          <p:nvPr/>
        </p:nvGrpSpPr>
        <p:grpSpPr>
          <a:xfrm>
            <a:off x="-2393140" y="-408899"/>
            <a:ext cx="20869782" cy="6022930"/>
            <a:chOff x="0" y="0"/>
            <a:chExt cx="5496568" cy="1586286"/>
          </a:xfrm>
        </p:grpSpPr>
        <p:sp>
          <p:nvSpPr>
            <p:cNvPr id="5" name="Freeform 5"/>
            <p:cNvSpPr/>
            <p:nvPr/>
          </p:nvSpPr>
          <p:spPr>
            <a:xfrm>
              <a:off x="0" y="0"/>
              <a:ext cx="5496568" cy="1586286"/>
            </a:xfrm>
            <a:custGeom>
              <a:avLst/>
              <a:gdLst/>
              <a:ahLst/>
              <a:cxnLst/>
              <a:rect l="l" t="t" r="r" b="b"/>
              <a:pathLst>
                <a:path w="5496568" h="1586286">
                  <a:moveTo>
                    <a:pt x="18919" y="0"/>
                  </a:moveTo>
                  <a:lnTo>
                    <a:pt x="5477649" y="0"/>
                  </a:lnTo>
                  <a:cubicBezTo>
                    <a:pt x="5488098" y="0"/>
                    <a:pt x="5496568" y="8470"/>
                    <a:pt x="5496568" y="18919"/>
                  </a:cubicBezTo>
                  <a:lnTo>
                    <a:pt x="5496568" y="1567367"/>
                  </a:lnTo>
                  <a:cubicBezTo>
                    <a:pt x="5496568" y="1572385"/>
                    <a:pt x="5494575" y="1577197"/>
                    <a:pt x="5491027" y="1580745"/>
                  </a:cubicBezTo>
                  <a:cubicBezTo>
                    <a:pt x="5487479" y="1584293"/>
                    <a:pt x="5482667" y="1586286"/>
                    <a:pt x="5477649" y="1586286"/>
                  </a:cubicBezTo>
                  <a:lnTo>
                    <a:pt x="18919" y="1586286"/>
                  </a:lnTo>
                  <a:cubicBezTo>
                    <a:pt x="13901" y="1586286"/>
                    <a:pt x="9089" y="1584293"/>
                    <a:pt x="5541" y="1580745"/>
                  </a:cubicBezTo>
                  <a:cubicBezTo>
                    <a:pt x="1993" y="1577197"/>
                    <a:pt x="0" y="1572385"/>
                    <a:pt x="0" y="1567367"/>
                  </a:cubicBezTo>
                  <a:lnTo>
                    <a:pt x="0" y="18919"/>
                  </a:lnTo>
                  <a:cubicBezTo>
                    <a:pt x="0" y="13901"/>
                    <a:pt x="1993" y="9089"/>
                    <a:pt x="5541" y="5541"/>
                  </a:cubicBezTo>
                  <a:cubicBezTo>
                    <a:pt x="9089" y="1993"/>
                    <a:pt x="13901" y="0"/>
                    <a:pt x="18919" y="0"/>
                  </a:cubicBezTo>
                  <a:close/>
                </a:path>
              </a:pathLst>
            </a:custGeom>
            <a:solidFill>
              <a:srgbClr val="021B79">
                <a:alpha val="76863"/>
              </a:srgbClr>
            </a:solidFill>
          </p:spPr>
          <p:txBody>
            <a:bodyPr/>
            <a:lstStyle/>
            <a:p>
              <a:endParaRPr lang="en-ID"/>
            </a:p>
          </p:txBody>
        </p:sp>
        <p:sp>
          <p:nvSpPr>
            <p:cNvPr id="6" name="TextBox 6"/>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7" name="Freeform 7"/>
          <p:cNvSpPr/>
          <p:nvPr/>
        </p:nvSpPr>
        <p:spPr>
          <a:xfrm>
            <a:off x="29795" y="1178382"/>
            <a:ext cx="18258205" cy="9119490"/>
          </a:xfrm>
          <a:custGeom>
            <a:avLst/>
            <a:gdLst/>
            <a:ahLst/>
            <a:cxnLst/>
            <a:rect l="l" t="t" r="r" b="b"/>
            <a:pathLst>
              <a:path w="18258205" h="9119490">
                <a:moveTo>
                  <a:pt x="0" y="0"/>
                </a:moveTo>
                <a:lnTo>
                  <a:pt x="18258205" y="0"/>
                </a:lnTo>
                <a:lnTo>
                  <a:pt x="18258205" y="9119491"/>
                </a:lnTo>
                <a:lnTo>
                  <a:pt x="0" y="9119491"/>
                </a:lnTo>
                <a:lnTo>
                  <a:pt x="0" y="0"/>
                </a:lnTo>
                <a:close/>
              </a:path>
            </a:pathLst>
          </a:custGeom>
          <a:blipFill>
            <a:blip r:embed="rId3">
              <a:alphaModFix amt="56000"/>
            </a:blip>
            <a:stretch>
              <a:fillRect l="-13270" t="-28483" b="-48631"/>
            </a:stretch>
          </a:blipFill>
        </p:spPr>
        <p:txBody>
          <a:bodyPr/>
          <a:lstStyle/>
          <a:p>
            <a:endParaRPr lang="en-ID"/>
          </a:p>
        </p:txBody>
      </p:sp>
      <p:grpSp>
        <p:nvGrpSpPr>
          <p:cNvPr id="8" name="Group 8"/>
          <p:cNvGrpSpPr/>
          <p:nvPr/>
        </p:nvGrpSpPr>
        <p:grpSpPr>
          <a:xfrm>
            <a:off x="2241438" y="4638405"/>
            <a:ext cx="14640164" cy="1609987"/>
            <a:chOff x="0" y="0"/>
            <a:chExt cx="19520219" cy="2146649"/>
          </a:xfrm>
        </p:grpSpPr>
        <p:sp>
          <p:nvSpPr>
            <p:cNvPr id="9" name="AutoShape 9"/>
            <p:cNvSpPr/>
            <p:nvPr/>
          </p:nvSpPr>
          <p:spPr>
            <a:xfrm>
              <a:off x="0" y="1073325"/>
              <a:ext cx="18925591" cy="0"/>
            </a:xfrm>
            <a:prstGeom prst="line">
              <a:avLst/>
            </a:prstGeom>
            <a:ln w="1905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grpSp>
          <p:nvGrpSpPr>
            <p:cNvPr id="10" name="Group 10"/>
            <p:cNvGrpSpPr/>
            <p:nvPr/>
          </p:nvGrpSpPr>
          <p:grpSpPr>
            <a:xfrm rot="5400000">
              <a:off x="17507735" y="134166"/>
              <a:ext cx="2146649" cy="1878318"/>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CDFFD8">
                      <a:alpha val="100000"/>
                    </a:srgbClr>
                  </a:gs>
                  <a:gs pos="100000">
                    <a:srgbClr val="94B9FF">
                      <a:alpha val="100000"/>
                    </a:srgbClr>
                  </a:gs>
                </a:gsLst>
                <a:lin ang="0"/>
              </a:gradFill>
            </p:spPr>
            <p:txBody>
              <a:bodyPr/>
              <a:lstStyle/>
              <a:p>
                <a:endParaRPr lang="en-ID"/>
              </a:p>
            </p:txBody>
          </p:sp>
          <p:sp>
            <p:nvSpPr>
              <p:cNvPr id="12" name="TextBox 12"/>
              <p:cNvSpPr txBox="1"/>
              <p:nvPr/>
            </p:nvSpPr>
            <p:spPr>
              <a:xfrm>
                <a:off x="127000" y="320675"/>
                <a:ext cx="558800" cy="339725"/>
              </a:xfrm>
              <a:prstGeom prst="rect">
                <a:avLst/>
              </a:prstGeom>
            </p:spPr>
            <p:txBody>
              <a:bodyPr lIns="50800" tIns="50800" rIns="50800" bIns="50800" rtlCol="0" anchor="ctr"/>
              <a:lstStyle/>
              <a:p>
                <a:pPr algn="ctr">
                  <a:lnSpc>
                    <a:spcPts val="2824"/>
                  </a:lnSpc>
                </a:pPr>
                <a:endParaRPr/>
              </a:p>
            </p:txBody>
          </p:sp>
        </p:grpSp>
      </p:grpSp>
      <p:grpSp>
        <p:nvGrpSpPr>
          <p:cNvPr id="13" name="Group 13"/>
          <p:cNvGrpSpPr/>
          <p:nvPr/>
        </p:nvGrpSpPr>
        <p:grpSpPr>
          <a:xfrm>
            <a:off x="3522142" y="2388066"/>
            <a:ext cx="2082506" cy="6171389"/>
            <a:chOff x="0" y="0"/>
            <a:chExt cx="2776674" cy="8228518"/>
          </a:xfrm>
        </p:grpSpPr>
        <p:sp>
          <p:nvSpPr>
            <p:cNvPr id="14" name="AutoShape 14"/>
            <p:cNvSpPr/>
            <p:nvPr/>
          </p:nvSpPr>
          <p:spPr>
            <a:xfrm>
              <a:off x="91424" y="34514"/>
              <a:ext cx="2631949" cy="4064699"/>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sp>
          <p:nvSpPr>
            <p:cNvPr id="15" name="AutoShape 15"/>
            <p:cNvSpPr/>
            <p:nvPr/>
          </p:nvSpPr>
          <p:spPr>
            <a:xfrm flipV="1">
              <a:off x="53470" y="4116707"/>
              <a:ext cx="2611980" cy="4077560"/>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grpSp>
      <p:grpSp>
        <p:nvGrpSpPr>
          <p:cNvPr id="16" name="Group 16"/>
          <p:cNvGrpSpPr/>
          <p:nvPr/>
        </p:nvGrpSpPr>
        <p:grpSpPr>
          <a:xfrm>
            <a:off x="7000498" y="2388066"/>
            <a:ext cx="2082506" cy="6171389"/>
            <a:chOff x="0" y="0"/>
            <a:chExt cx="2776674" cy="8228518"/>
          </a:xfrm>
        </p:grpSpPr>
        <p:sp>
          <p:nvSpPr>
            <p:cNvPr id="17" name="AutoShape 17"/>
            <p:cNvSpPr/>
            <p:nvPr/>
          </p:nvSpPr>
          <p:spPr>
            <a:xfrm>
              <a:off x="91424" y="34514"/>
              <a:ext cx="2631949" cy="4064699"/>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sp>
          <p:nvSpPr>
            <p:cNvPr id="18" name="AutoShape 18"/>
            <p:cNvSpPr/>
            <p:nvPr/>
          </p:nvSpPr>
          <p:spPr>
            <a:xfrm flipV="1">
              <a:off x="53470" y="4116707"/>
              <a:ext cx="2611980" cy="4077560"/>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grpSp>
      <p:grpSp>
        <p:nvGrpSpPr>
          <p:cNvPr id="19" name="Group 19"/>
          <p:cNvGrpSpPr/>
          <p:nvPr/>
        </p:nvGrpSpPr>
        <p:grpSpPr>
          <a:xfrm>
            <a:off x="10523885" y="2388066"/>
            <a:ext cx="2082506" cy="6171389"/>
            <a:chOff x="0" y="0"/>
            <a:chExt cx="2776674" cy="8228518"/>
          </a:xfrm>
        </p:grpSpPr>
        <p:sp>
          <p:nvSpPr>
            <p:cNvPr id="20" name="AutoShape 20"/>
            <p:cNvSpPr/>
            <p:nvPr/>
          </p:nvSpPr>
          <p:spPr>
            <a:xfrm>
              <a:off x="91424" y="34514"/>
              <a:ext cx="2631949" cy="4064699"/>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sp>
          <p:nvSpPr>
            <p:cNvPr id="21" name="AutoShape 21"/>
            <p:cNvSpPr/>
            <p:nvPr/>
          </p:nvSpPr>
          <p:spPr>
            <a:xfrm flipV="1">
              <a:off x="53470" y="4116707"/>
              <a:ext cx="2611980" cy="4077560"/>
            </a:xfrm>
            <a:prstGeom prst="line">
              <a:avLst/>
            </a:prstGeom>
            <a:ln w="127000" cap="flat">
              <a:gradFill>
                <a:gsLst>
                  <a:gs pos="0">
                    <a:srgbClr val="CDFFD8">
                      <a:alpha val="100000"/>
                    </a:srgbClr>
                  </a:gs>
                  <a:gs pos="100000">
                    <a:srgbClr val="94B9FF">
                      <a:alpha val="100000"/>
                    </a:srgbClr>
                  </a:gs>
                </a:gsLst>
                <a:lin ang="0"/>
              </a:gradFill>
              <a:prstDash val="solid"/>
              <a:headEnd type="none" w="sm" len="sm"/>
              <a:tailEnd type="none" w="sm" len="sm"/>
            </a:ln>
          </p:spPr>
          <p:txBody>
            <a:bodyPr/>
            <a:lstStyle/>
            <a:p>
              <a:endParaRPr lang="en-ID"/>
            </a:p>
          </p:txBody>
        </p:sp>
      </p:grpSp>
      <p:sp>
        <p:nvSpPr>
          <p:cNvPr id="22" name="Freeform 22"/>
          <p:cNvSpPr/>
          <p:nvPr/>
        </p:nvSpPr>
        <p:spPr>
          <a:xfrm rot="2903702">
            <a:off x="-6846068" y="6253895"/>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en-ID"/>
          </a:p>
        </p:txBody>
      </p:sp>
      <p:pic>
        <p:nvPicPr>
          <p:cNvPr id="23" name="Picture 23"/>
          <p:cNvPicPr>
            <a:picLocks noChangeAspect="1"/>
          </p:cNvPicPr>
          <p:nvPr/>
        </p:nvPicPr>
        <p:blipFill>
          <a:blip r:embed="rId6"/>
          <a:srcRect/>
          <a:stretch>
            <a:fillRect/>
          </a:stretch>
        </p:blipFill>
        <p:spPr>
          <a:xfrm>
            <a:off x="11849311" y="158910"/>
            <a:ext cx="6297552" cy="1473340"/>
          </a:xfrm>
          <a:prstGeom prst="rect">
            <a:avLst/>
          </a:prstGeom>
        </p:spPr>
      </p:pic>
      <p:pic>
        <p:nvPicPr>
          <p:cNvPr id="24" name="Picture 24"/>
          <p:cNvPicPr>
            <a:picLocks noChangeAspect="1"/>
          </p:cNvPicPr>
          <p:nvPr/>
        </p:nvPicPr>
        <p:blipFill>
          <a:blip r:embed="rId7"/>
          <a:srcRect/>
          <a:stretch>
            <a:fillRect/>
          </a:stretch>
        </p:blipFill>
        <p:spPr>
          <a:xfrm>
            <a:off x="11468782" y="293415"/>
            <a:ext cx="852714" cy="1470570"/>
          </a:xfrm>
          <a:prstGeom prst="rect">
            <a:avLst/>
          </a:prstGeom>
        </p:spPr>
      </p:pic>
      <p:grpSp>
        <p:nvGrpSpPr>
          <p:cNvPr id="25" name="Group 25"/>
          <p:cNvGrpSpPr/>
          <p:nvPr/>
        </p:nvGrpSpPr>
        <p:grpSpPr>
          <a:xfrm>
            <a:off x="5323078" y="4993322"/>
            <a:ext cx="900151" cy="900151"/>
            <a:chOff x="0" y="0"/>
            <a:chExt cx="1200202" cy="1200202"/>
          </a:xfrm>
        </p:grpSpPr>
        <p:sp>
          <p:nvSpPr>
            <p:cNvPr id="26" name="Freeform 26"/>
            <p:cNvSpPr/>
            <p:nvPr/>
          </p:nvSpPr>
          <p:spPr>
            <a:xfrm>
              <a:off x="0" y="0"/>
              <a:ext cx="1200202" cy="1200202"/>
            </a:xfrm>
            <a:custGeom>
              <a:avLst/>
              <a:gdLst/>
              <a:ahLst/>
              <a:cxnLst/>
              <a:rect l="l" t="t" r="r" b="b"/>
              <a:pathLst>
                <a:path w="1200202" h="1200202">
                  <a:moveTo>
                    <a:pt x="0" y="0"/>
                  </a:moveTo>
                  <a:lnTo>
                    <a:pt x="1200202" y="0"/>
                  </a:lnTo>
                  <a:lnTo>
                    <a:pt x="1200202" y="1200202"/>
                  </a:lnTo>
                  <a:lnTo>
                    <a:pt x="0" y="1200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27" name="Freeform 27"/>
            <p:cNvSpPr/>
            <p:nvPr/>
          </p:nvSpPr>
          <p:spPr>
            <a:xfrm>
              <a:off x="217028" y="194673"/>
              <a:ext cx="772161" cy="696349"/>
            </a:xfrm>
            <a:custGeom>
              <a:avLst/>
              <a:gdLst/>
              <a:ahLst/>
              <a:cxnLst/>
              <a:rect l="l" t="t" r="r" b="b"/>
              <a:pathLst>
                <a:path w="772161" h="696349">
                  <a:moveTo>
                    <a:pt x="0" y="0"/>
                  </a:moveTo>
                  <a:lnTo>
                    <a:pt x="772161" y="0"/>
                  </a:lnTo>
                  <a:lnTo>
                    <a:pt x="772161" y="696349"/>
                  </a:lnTo>
                  <a:lnTo>
                    <a:pt x="0" y="696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grpSp>
      <p:grpSp>
        <p:nvGrpSpPr>
          <p:cNvPr id="28" name="Group 28"/>
          <p:cNvGrpSpPr/>
          <p:nvPr/>
        </p:nvGrpSpPr>
        <p:grpSpPr>
          <a:xfrm>
            <a:off x="8717299" y="4993322"/>
            <a:ext cx="900151" cy="900151"/>
            <a:chOff x="0" y="0"/>
            <a:chExt cx="1200202" cy="1200202"/>
          </a:xfrm>
        </p:grpSpPr>
        <p:sp>
          <p:nvSpPr>
            <p:cNvPr id="29" name="Freeform 29"/>
            <p:cNvSpPr/>
            <p:nvPr/>
          </p:nvSpPr>
          <p:spPr>
            <a:xfrm>
              <a:off x="0" y="0"/>
              <a:ext cx="1200202" cy="1200202"/>
            </a:xfrm>
            <a:custGeom>
              <a:avLst/>
              <a:gdLst/>
              <a:ahLst/>
              <a:cxnLst/>
              <a:rect l="l" t="t" r="r" b="b"/>
              <a:pathLst>
                <a:path w="1200202" h="1200202">
                  <a:moveTo>
                    <a:pt x="0" y="0"/>
                  </a:moveTo>
                  <a:lnTo>
                    <a:pt x="1200202" y="0"/>
                  </a:lnTo>
                  <a:lnTo>
                    <a:pt x="1200202" y="1200202"/>
                  </a:lnTo>
                  <a:lnTo>
                    <a:pt x="0" y="1200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30" name="Freeform 30"/>
            <p:cNvSpPr/>
            <p:nvPr/>
          </p:nvSpPr>
          <p:spPr>
            <a:xfrm>
              <a:off x="291533" y="264127"/>
              <a:ext cx="617136" cy="688488"/>
            </a:xfrm>
            <a:custGeom>
              <a:avLst/>
              <a:gdLst/>
              <a:ahLst/>
              <a:cxnLst/>
              <a:rect l="l" t="t" r="r" b="b"/>
              <a:pathLst>
                <a:path w="617136" h="688488">
                  <a:moveTo>
                    <a:pt x="0" y="0"/>
                  </a:moveTo>
                  <a:lnTo>
                    <a:pt x="617136" y="0"/>
                  </a:lnTo>
                  <a:lnTo>
                    <a:pt x="617136" y="688488"/>
                  </a:lnTo>
                  <a:lnTo>
                    <a:pt x="0" y="68848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grpSp>
      <p:grpSp>
        <p:nvGrpSpPr>
          <p:cNvPr id="31" name="Group 31"/>
          <p:cNvGrpSpPr/>
          <p:nvPr/>
        </p:nvGrpSpPr>
        <p:grpSpPr>
          <a:xfrm>
            <a:off x="12113000" y="4993322"/>
            <a:ext cx="900151" cy="900151"/>
            <a:chOff x="0" y="0"/>
            <a:chExt cx="1200202" cy="1200202"/>
          </a:xfrm>
        </p:grpSpPr>
        <p:sp>
          <p:nvSpPr>
            <p:cNvPr id="32" name="Freeform 32"/>
            <p:cNvSpPr/>
            <p:nvPr/>
          </p:nvSpPr>
          <p:spPr>
            <a:xfrm>
              <a:off x="0" y="0"/>
              <a:ext cx="1200202" cy="1200202"/>
            </a:xfrm>
            <a:custGeom>
              <a:avLst/>
              <a:gdLst/>
              <a:ahLst/>
              <a:cxnLst/>
              <a:rect l="l" t="t" r="r" b="b"/>
              <a:pathLst>
                <a:path w="1200202" h="1200202">
                  <a:moveTo>
                    <a:pt x="0" y="0"/>
                  </a:moveTo>
                  <a:lnTo>
                    <a:pt x="1200202" y="0"/>
                  </a:lnTo>
                  <a:lnTo>
                    <a:pt x="1200202" y="1200202"/>
                  </a:lnTo>
                  <a:lnTo>
                    <a:pt x="0" y="120020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33" name="Freeform 33"/>
            <p:cNvSpPr/>
            <p:nvPr/>
          </p:nvSpPr>
          <p:spPr>
            <a:xfrm>
              <a:off x="235836" y="252394"/>
              <a:ext cx="728529" cy="695414"/>
            </a:xfrm>
            <a:custGeom>
              <a:avLst/>
              <a:gdLst/>
              <a:ahLst/>
              <a:cxnLst/>
              <a:rect l="l" t="t" r="r" b="b"/>
              <a:pathLst>
                <a:path w="728529" h="695414">
                  <a:moveTo>
                    <a:pt x="0" y="0"/>
                  </a:moveTo>
                  <a:lnTo>
                    <a:pt x="728529" y="0"/>
                  </a:lnTo>
                  <a:lnTo>
                    <a:pt x="728529" y="695414"/>
                  </a:lnTo>
                  <a:lnTo>
                    <a:pt x="0" y="69541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grpSp>
      <p:sp>
        <p:nvSpPr>
          <p:cNvPr id="34" name="TextBox 34"/>
          <p:cNvSpPr txBox="1"/>
          <p:nvPr/>
        </p:nvSpPr>
        <p:spPr>
          <a:xfrm>
            <a:off x="10905399" y="2756535"/>
            <a:ext cx="5051750" cy="567055"/>
          </a:xfrm>
          <a:prstGeom prst="rect">
            <a:avLst/>
          </a:prstGeom>
        </p:spPr>
        <p:txBody>
          <a:bodyPr lIns="0" tIns="0" rIns="0" bIns="0" rtlCol="0" anchor="t">
            <a:spAutoFit/>
          </a:bodyPr>
          <a:lstStyle/>
          <a:p>
            <a:pPr>
              <a:lnSpc>
                <a:spcPts val="2060"/>
              </a:lnSpc>
            </a:pPr>
            <a:r>
              <a:rPr lang="en-US" sz="2000" spc="-126">
                <a:solidFill>
                  <a:srgbClr val="F8F103"/>
                </a:solidFill>
                <a:latin typeface="Arial Bold"/>
              </a:rPr>
              <a:t>Belum Optimalnya SDM yang aktif dalam proses pemantauan dan pengendalian kegiatan</a:t>
            </a:r>
          </a:p>
        </p:txBody>
      </p:sp>
      <p:grpSp>
        <p:nvGrpSpPr>
          <p:cNvPr id="35" name="Group 35"/>
          <p:cNvGrpSpPr/>
          <p:nvPr/>
        </p:nvGrpSpPr>
        <p:grpSpPr>
          <a:xfrm>
            <a:off x="9308839" y="8042066"/>
            <a:ext cx="1966169" cy="1966169"/>
            <a:chOff x="0" y="0"/>
            <a:chExt cx="2621558" cy="2621558"/>
          </a:xfrm>
        </p:grpSpPr>
        <p:sp>
          <p:nvSpPr>
            <p:cNvPr id="36" name="Freeform 36"/>
            <p:cNvSpPr/>
            <p:nvPr/>
          </p:nvSpPr>
          <p:spPr>
            <a:xfrm>
              <a:off x="0" y="0"/>
              <a:ext cx="2621558" cy="2621558"/>
            </a:xfrm>
            <a:custGeom>
              <a:avLst/>
              <a:gdLst/>
              <a:ahLst/>
              <a:cxnLst/>
              <a:rect l="l" t="t" r="r" b="b"/>
              <a:pathLst>
                <a:path w="2621558" h="2621558">
                  <a:moveTo>
                    <a:pt x="0" y="0"/>
                  </a:moveTo>
                  <a:lnTo>
                    <a:pt x="2621558" y="0"/>
                  </a:lnTo>
                  <a:lnTo>
                    <a:pt x="2621558" y="2621558"/>
                  </a:lnTo>
                  <a:lnTo>
                    <a:pt x="0" y="26215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37" name="Freeform 37"/>
            <p:cNvSpPr/>
            <p:nvPr/>
          </p:nvSpPr>
          <p:spPr>
            <a:xfrm>
              <a:off x="177740" y="177740"/>
              <a:ext cx="2266079" cy="2266079"/>
            </a:xfrm>
            <a:custGeom>
              <a:avLst/>
              <a:gdLst/>
              <a:ahLst/>
              <a:cxnLst/>
              <a:rect l="l" t="t" r="r" b="b"/>
              <a:pathLst>
                <a:path w="2266079" h="2266079">
                  <a:moveTo>
                    <a:pt x="0" y="0"/>
                  </a:moveTo>
                  <a:lnTo>
                    <a:pt x="2266079" y="0"/>
                  </a:lnTo>
                  <a:lnTo>
                    <a:pt x="2266079" y="2266079"/>
                  </a:lnTo>
                  <a:lnTo>
                    <a:pt x="0" y="22660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ID"/>
            </a:p>
          </p:txBody>
        </p:sp>
        <p:sp>
          <p:nvSpPr>
            <p:cNvPr id="38" name="TextBox 38"/>
            <p:cNvSpPr txBox="1"/>
            <p:nvPr/>
          </p:nvSpPr>
          <p:spPr>
            <a:xfrm>
              <a:off x="241680" y="1261564"/>
              <a:ext cx="2138199" cy="975741"/>
            </a:xfrm>
            <a:prstGeom prst="rect">
              <a:avLst/>
            </a:prstGeom>
          </p:spPr>
          <p:txBody>
            <a:bodyPr lIns="0" tIns="0" rIns="0" bIns="0" rtlCol="0" anchor="t">
              <a:spAutoFit/>
            </a:bodyPr>
            <a:lstStyle/>
            <a:p>
              <a:pPr algn="ctr">
                <a:lnSpc>
                  <a:spcPts val="1854"/>
                </a:lnSpc>
              </a:pPr>
              <a:r>
                <a:rPr lang="en-US" sz="1800" spc="-113">
                  <a:solidFill>
                    <a:srgbClr val="E88B00"/>
                  </a:solidFill>
                  <a:latin typeface="Arial Bold"/>
                </a:rPr>
                <a:t>Kurangnya kinerja sistem Pengawasan</a:t>
              </a:r>
            </a:p>
          </p:txBody>
        </p:sp>
        <p:sp>
          <p:nvSpPr>
            <p:cNvPr id="39" name="TextBox 39"/>
            <p:cNvSpPr txBox="1"/>
            <p:nvPr/>
          </p:nvSpPr>
          <p:spPr>
            <a:xfrm>
              <a:off x="492812" y="480090"/>
              <a:ext cx="1635935" cy="7528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MEASUREMENT</a:t>
              </a:r>
            </a:p>
          </p:txBody>
        </p:sp>
      </p:grpSp>
      <p:grpSp>
        <p:nvGrpSpPr>
          <p:cNvPr id="40" name="Group 40"/>
          <p:cNvGrpSpPr/>
          <p:nvPr/>
        </p:nvGrpSpPr>
        <p:grpSpPr>
          <a:xfrm>
            <a:off x="9308839" y="873601"/>
            <a:ext cx="1966169" cy="1966169"/>
            <a:chOff x="0" y="0"/>
            <a:chExt cx="2621558" cy="2621558"/>
          </a:xfrm>
        </p:grpSpPr>
        <p:sp>
          <p:nvSpPr>
            <p:cNvPr id="41" name="Freeform 41"/>
            <p:cNvSpPr/>
            <p:nvPr/>
          </p:nvSpPr>
          <p:spPr>
            <a:xfrm>
              <a:off x="0" y="0"/>
              <a:ext cx="2621558" cy="2621558"/>
            </a:xfrm>
            <a:custGeom>
              <a:avLst/>
              <a:gdLst/>
              <a:ahLst/>
              <a:cxnLst/>
              <a:rect l="l" t="t" r="r" b="b"/>
              <a:pathLst>
                <a:path w="2621558" h="2621558">
                  <a:moveTo>
                    <a:pt x="0" y="0"/>
                  </a:moveTo>
                  <a:lnTo>
                    <a:pt x="2621558" y="0"/>
                  </a:lnTo>
                  <a:lnTo>
                    <a:pt x="2621558" y="2621558"/>
                  </a:lnTo>
                  <a:lnTo>
                    <a:pt x="0" y="26215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42" name="Freeform 42"/>
            <p:cNvSpPr/>
            <p:nvPr/>
          </p:nvSpPr>
          <p:spPr>
            <a:xfrm>
              <a:off x="177740" y="177740"/>
              <a:ext cx="2266079" cy="2266079"/>
            </a:xfrm>
            <a:custGeom>
              <a:avLst/>
              <a:gdLst/>
              <a:ahLst/>
              <a:cxnLst/>
              <a:rect l="l" t="t" r="r" b="b"/>
              <a:pathLst>
                <a:path w="2266079" h="2266079">
                  <a:moveTo>
                    <a:pt x="0" y="0"/>
                  </a:moveTo>
                  <a:lnTo>
                    <a:pt x="2266079" y="0"/>
                  </a:lnTo>
                  <a:lnTo>
                    <a:pt x="2266079" y="2266079"/>
                  </a:lnTo>
                  <a:lnTo>
                    <a:pt x="0" y="226607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ID"/>
            </a:p>
          </p:txBody>
        </p:sp>
        <p:sp>
          <p:nvSpPr>
            <p:cNvPr id="43" name="TextBox 43"/>
            <p:cNvSpPr txBox="1"/>
            <p:nvPr/>
          </p:nvSpPr>
          <p:spPr>
            <a:xfrm>
              <a:off x="492812" y="2095526"/>
              <a:ext cx="1635935" cy="4099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MAN</a:t>
              </a:r>
            </a:p>
          </p:txBody>
        </p:sp>
        <p:sp>
          <p:nvSpPr>
            <p:cNvPr id="44" name="TextBox 44"/>
            <p:cNvSpPr txBox="1"/>
            <p:nvPr/>
          </p:nvSpPr>
          <p:spPr>
            <a:xfrm>
              <a:off x="413349" y="386367"/>
              <a:ext cx="1794860" cy="1592097"/>
            </a:xfrm>
            <a:prstGeom prst="rect">
              <a:avLst/>
            </a:prstGeom>
          </p:spPr>
          <p:txBody>
            <a:bodyPr lIns="0" tIns="0" rIns="0" bIns="0" rtlCol="0" anchor="t">
              <a:spAutoFit/>
            </a:bodyPr>
            <a:lstStyle/>
            <a:p>
              <a:pPr algn="ctr">
                <a:lnSpc>
                  <a:spcPts val="1342"/>
                </a:lnSpc>
              </a:pPr>
              <a:r>
                <a:rPr lang="en-US" sz="1303" spc="-82">
                  <a:solidFill>
                    <a:srgbClr val="E88B00"/>
                  </a:solidFill>
                  <a:latin typeface="Arial Bold"/>
                </a:rPr>
                <a:t>Berdasarkan SDM yang ada masih kurang terhadap pemantauan dan pengendalian pelaksanaan Program PPM </a:t>
              </a:r>
            </a:p>
          </p:txBody>
        </p:sp>
      </p:grpSp>
      <p:grpSp>
        <p:nvGrpSpPr>
          <p:cNvPr id="45" name="Group 45"/>
          <p:cNvGrpSpPr/>
          <p:nvPr/>
        </p:nvGrpSpPr>
        <p:grpSpPr>
          <a:xfrm>
            <a:off x="5580251" y="718385"/>
            <a:ext cx="2228244" cy="2228244"/>
            <a:chOff x="0" y="0"/>
            <a:chExt cx="2970992" cy="2970992"/>
          </a:xfrm>
        </p:grpSpPr>
        <p:sp>
          <p:nvSpPr>
            <p:cNvPr id="46" name="Freeform 46"/>
            <p:cNvSpPr/>
            <p:nvPr/>
          </p:nvSpPr>
          <p:spPr>
            <a:xfrm>
              <a:off x="0" y="0"/>
              <a:ext cx="2970992" cy="2970992"/>
            </a:xfrm>
            <a:custGeom>
              <a:avLst/>
              <a:gdLst/>
              <a:ahLst/>
              <a:cxnLst/>
              <a:rect l="l" t="t" r="r" b="b"/>
              <a:pathLst>
                <a:path w="2970992" h="2970992">
                  <a:moveTo>
                    <a:pt x="0" y="0"/>
                  </a:moveTo>
                  <a:lnTo>
                    <a:pt x="2970992" y="0"/>
                  </a:lnTo>
                  <a:lnTo>
                    <a:pt x="2970992" y="2970992"/>
                  </a:lnTo>
                  <a:lnTo>
                    <a:pt x="0" y="29709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47" name="Freeform 47"/>
            <p:cNvSpPr/>
            <p:nvPr/>
          </p:nvSpPr>
          <p:spPr>
            <a:xfrm>
              <a:off x="201431" y="201431"/>
              <a:ext cx="2568129" cy="2568129"/>
            </a:xfrm>
            <a:custGeom>
              <a:avLst/>
              <a:gdLst/>
              <a:ahLst/>
              <a:cxnLst/>
              <a:rect l="l" t="t" r="r" b="b"/>
              <a:pathLst>
                <a:path w="2568129" h="2568129">
                  <a:moveTo>
                    <a:pt x="0" y="0"/>
                  </a:moveTo>
                  <a:lnTo>
                    <a:pt x="2568130" y="0"/>
                  </a:lnTo>
                  <a:lnTo>
                    <a:pt x="2568130" y="2568130"/>
                  </a:lnTo>
                  <a:lnTo>
                    <a:pt x="0" y="256813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ID"/>
            </a:p>
          </p:txBody>
        </p:sp>
        <p:sp>
          <p:nvSpPr>
            <p:cNvPr id="48" name="TextBox 48"/>
            <p:cNvSpPr txBox="1"/>
            <p:nvPr/>
          </p:nvSpPr>
          <p:spPr>
            <a:xfrm>
              <a:off x="275089" y="425990"/>
              <a:ext cx="2420813" cy="1585341"/>
            </a:xfrm>
            <a:prstGeom prst="rect">
              <a:avLst/>
            </a:prstGeom>
          </p:spPr>
          <p:txBody>
            <a:bodyPr lIns="0" tIns="0" rIns="0" bIns="0" rtlCol="0" anchor="t">
              <a:spAutoFit/>
            </a:bodyPr>
            <a:lstStyle/>
            <a:p>
              <a:pPr algn="ctr">
                <a:lnSpc>
                  <a:spcPts val="1854"/>
                </a:lnSpc>
              </a:pPr>
              <a:r>
                <a:rPr lang="en-US" sz="1800" spc="-113">
                  <a:solidFill>
                    <a:srgbClr val="FF3131"/>
                  </a:solidFill>
                  <a:latin typeface="Arial Bold"/>
                </a:rPr>
                <a:t>Kurangnya sosialisasi terhadap warga tentang Program PPM</a:t>
              </a:r>
            </a:p>
          </p:txBody>
        </p:sp>
        <p:sp>
          <p:nvSpPr>
            <p:cNvPr id="49" name="TextBox 49"/>
            <p:cNvSpPr txBox="1"/>
            <p:nvPr/>
          </p:nvSpPr>
          <p:spPr>
            <a:xfrm>
              <a:off x="667528" y="2173256"/>
              <a:ext cx="1635935" cy="4099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MATERIAL</a:t>
              </a:r>
            </a:p>
          </p:txBody>
        </p:sp>
      </p:grpSp>
      <p:grpSp>
        <p:nvGrpSpPr>
          <p:cNvPr id="50" name="Group 50"/>
          <p:cNvGrpSpPr/>
          <p:nvPr/>
        </p:nvGrpSpPr>
        <p:grpSpPr>
          <a:xfrm>
            <a:off x="5580251" y="7940167"/>
            <a:ext cx="2228244" cy="2228244"/>
            <a:chOff x="0" y="0"/>
            <a:chExt cx="2970992" cy="2970992"/>
          </a:xfrm>
        </p:grpSpPr>
        <p:sp>
          <p:nvSpPr>
            <p:cNvPr id="51" name="Freeform 51"/>
            <p:cNvSpPr/>
            <p:nvPr/>
          </p:nvSpPr>
          <p:spPr>
            <a:xfrm>
              <a:off x="0" y="0"/>
              <a:ext cx="2970992" cy="2970992"/>
            </a:xfrm>
            <a:custGeom>
              <a:avLst/>
              <a:gdLst/>
              <a:ahLst/>
              <a:cxnLst/>
              <a:rect l="l" t="t" r="r" b="b"/>
              <a:pathLst>
                <a:path w="2970992" h="2970992">
                  <a:moveTo>
                    <a:pt x="0" y="0"/>
                  </a:moveTo>
                  <a:lnTo>
                    <a:pt x="2970992" y="0"/>
                  </a:lnTo>
                  <a:lnTo>
                    <a:pt x="2970992" y="2970992"/>
                  </a:lnTo>
                  <a:lnTo>
                    <a:pt x="0" y="297099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52" name="Freeform 52"/>
            <p:cNvSpPr/>
            <p:nvPr/>
          </p:nvSpPr>
          <p:spPr>
            <a:xfrm>
              <a:off x="201431" y="201431"/>
              <a:ext cx="2568129" cy="2568129"/>
            </a:xfrm>
            <a:custGeom>
              <a:avLst/>
              <a:gdLst/>
              <a:ahLst/>
              <a:cxnLst/>
              <a:rect l="l" t="t" r="r" b="b"/>
              <a:pathLst>
                <a:path w="2568129" h="2568129">
                  <a:moveTo>
                    <a:pt x="0" y="0"/>
                  </a:moveTo>
                  <a:lnTo>
                    <a:pt x="2568130" y="0"/>
                  </a:lnTo>
                  <a:lnTo>
                    <a:pt x="2568130" y="2568130"/>
                  </a:lnTo>
                  <a:lnTo>
                    <a:pt x="0" y="256813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ID"/>
            </a:p>
          </p:txBody>
        </p:sp>
        <p:sp>
          <p:nvSpPr>
            <p:cNvPr id="53" name="TextBox 53"/>
            <p:cNvSpPr txBox="1"/>
            <p:nvPr/>
          </p:nvSpPr>
          <p:spPr>
            <a:xfrm>
              <a:off x="275089" y="1565493"/>
              <a:ext cx="2420813" cy="975741"/>
            </a:xfrm>
            <a:prstGeom prst="rect">
              <a:avLst/>
            </a:prstGeom>
          </p:spPr>
          <p:txBody>
            <a:bodyPr lIns="0" tIns="0" rIns="0" bIns="0" rtlCol="0" anchor="t">
              <a:spAutoFit/>
            </a:bodyPr>
            <a:lstStyle/>
            <a:p>
              <a:pPr algn="ctr">
                <a:lnSpc>
                  <a:spcPts val="1854"/>
                </a:lnSpc>
              </a:pPr>
              <a:r>
                <a:rPr lang="en-US" sz="1800" spc="-113">
                  <a:solidFill>
                    <a:srgbClr val="FF3131"/>
                  </a:solidFill>
                  <a:latin typeface="Arial Bold"/>
                </a:rPr>
                <a:t>Jarak antar daerah dengan OPD berjauhan</a:t>
              </a:r>
            </a:p>
          </p:txBody>
        </p:sp>
        <p:sp>
          <p:nvSpPr>
            <p:cNvPr id="54" name="TextBox 54"/>
            <p:cNvSpPr txBox="1"/>
            <p:nvPr/>
          </p:nvSpPr>
          <p:spPr>
            <a:xfrm>
              <a:off x="667528" y="415719"/>
              <a:ext cx="1635935" cy="7528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MOTHER/ NATURE</a:t>
              </a:r>
            </a:p>
          </p:txBody>
        </p:sp>
      </p:grpSp>
      <p:grpSp>
        <p:nvGrpSpPr>
          <p:cNvPr id="55" name="Group 55"/>
          <p:cNvGrpSpPr/>
          <p:nvPr/>
        </p:nvGrpSpPr>
        <p:grpSpPr>
          <a:xfrm>
            <a:off x="2230097" y="895580"/>
            <a:ext cx="1987917" cy="1987917"/>
            <a:chOff x="0" y="0"/>
            <a:chExt cx="2650556" cy="2650556"/>
          </a:xfrm>
        </p:grpSpPr>
        <p:sp>
          <p:nvSpPr>
            <p:cNvPr id="56" name="Freeform 56"/>
            <p:cNvSpPr/>
            <p:nvPr/>
          </p:nvSpPr>
          <p:spPr>
            <a:xfrm>
              <a:off x="0" y="0"/>
              <a:ext cx="2650556" cy="2650556"/>
            </a:xfrm>
            <a:custGeom>
              <a:avLst/>
              <a:gdLst/>
              <a:ahLst/>
              <a:cxnLst/>
              <a:rect l="l" t="t" r="r" b="b"/>
              <a:pathLst>
                <a:path w="2650556" h="2650556">
                  <a:moveTo>
                    <a:pt x="0" y="0"/>
                  </a:moveTo>
                  <a:lnTo>
                    <a:pt x="2650556" y="0"/>
                  </a:lnTo>
                  <a:lnTo>
                    <a:pt x="2650556" y="2650556"/>
                  </a:lnTo>
                  <a:lnTo>
                    <a:pt x="0" y="26505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57" name="Freeform 57"/>
            <p:cNvSpPr/>
            <p:nvPr/>
          </p:nvSpPr>
          <p:spPr>
            <a:xfrm>
              <a:off x="179706" y="179706"/>
              <a:ext cx="2291144" cy="2291144"/>
            </a:xfrm>
            <a:custGeom>
              <a:avLst/>
              <a:gdLst/>
              <a:ahLst/>
              <a:cxnLst/>
              <a:rect l="l" t="t" r="r" b="b"/>
              <a:pathLst>
                <a:path w="2291144" h="2291144">
                  <a:moveTo>
                    <a:pt x="0" y="0"/>
                  </a:moveTo>
                  <a:lnTo>
                    <a:pt x="2291144" y="0"/>
                  </a:lnTo>
                  <a:lnTo>
                    <a:pt x="2291144" y="2291144"/>
                  </a:lnTo>
                  <a:lnTo>
                    <a:pt x="0" y="229114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ID"/>
            </a:p>
          </p:txBody>
        </p:sp>
        <p:sp>
          <p:nvSpPr>
            <p:cNvPr id="58" name="TextBox 58"/>
            <p:cNvSpPr txBox="1"/>
            <p:nvPr/>
          </p:nvSpPr>
          <p:spPr>
            <a:xfrm>
              <a:off x="326208" y="467967"/>
              <a:ext cx="1998139" cy="1280541"/>
            </a:xfrm>
            <a:prstGeom prst="rect">
              <a:avLst/>
            </a:prstGeom>
          </p:spPr>
          <p:txBody>
            <a:bodyPr lIns="0" tIns="0" rIns="0" bIns="0" rtlCol="0" anchor="t">
              <a:spAutoFit/>
            </a:bodyPr>
            <a:lstStyle/>
            <a:p>
              <a:pPr algn="ctr">
                <a:lnSpc>
                  <a:spcPts val="1854"/>
                </a:lnSpc>
              </a:pPr>
              <a:r>
                <a:rPr lang="en-US" sz="1800" spc="-113" dirty="0" err="1">
                  <a:solidFill>
                    <a:srgbClr val="021B79"/>
                  </a:solidFill>
                  <a:latin typeface="Arial Bold"/>
                </a:rPr>
                <a:t>Kurangnya</a:t>
              </a:r>
              <a:r>
                <a:rPr lang="en-US" sz="1800" spc="-113" dirty="0">
                  <a:solidFill>
                    <a:srgbClr val="021B79"/>
                  </a:solidFill>
                  <a:latin typeface="Arial Bold"/>
                </a:rPr>
                <a:t> </a:t>
              </a:r>
              <a:r>
                <a:rPr lang="en-US" sz="1800" spc="-113" dirty="0" err="1">
                  <a:solidFill>
                    <a:srgbClr val="021B79"/>
                  </a:solidFill>
                  <a:latin typeface="Arial Bold"/>
                </a:rPr>
                <a:t>pembinaan</a:t>
              </a:r>
              <a:r>
                <a:rPr lang="en-US" sz="1800" spc="-113" dirty="0">
                  <a:solidFill>
                    <a:srgbClr val="021B79"/>
                  </a:solidFill>
                  <a:latin typeface="Arial Bold"/>
                </a:rPr>
                <a:t> </a:t>
              </a:r>
              <a:r>
                <a:rPr lang="en-US" sz="1800" spc="-113" dirty="0" err="1">
                  <a:solidFill>
                    <a:srgbClr val="021B79"/>
                  </a:solidFill>
                  <a:latin typeface="Arial Bold"/>
                </a:rPr>
                <a:t>terhadap</a:t>
              </a:r>
              <a:r>
                <a:rPr lang="en-US" sz="1800" spc="-113" dirty="0">
                  <a:solidFill>
                    <a:srgbClr val="021B79"/>
                  </a:solidFill>
                  <a:latin typeface="Arial Bold"/>
                </a:rPr>
                <a:t> </a:t>
              </a:r>
              <a:r>
                <a:rPr lang="en-US" sz="1800" spc="-113" dirty="0" err="1">
                  <a:solidFill>
                    <a:srgbClr val="021B79"/>
                  </a:solidFill>
                  <a:latin typeface="Arial Bold"/>
                </a:rPr>
                <a:t>perangkat</a:t>
              </a:r>
              <a:r>
                <a:rPr lang="en-US" sz="1800" spc="-113" dirty="0">
                  <a:solidFill>
                    <a:srgbClr val="021B79"/>
                  </a:solidFill>
                  <a:latin typeface="Arial Bold"/>
                </a:rPr>
                <a:t> </a:t>
              </a:r>
              <a:r>
                <a:rPr lang="en-US" sz="1800" spc="-113" dirty="0" err="1">
                  <a:solidFill>
                    <a:srgbClr val="021B79"/>
                  </a:solidFill>
                  <a:latin typeface="Arial Bold"/>
                </a:rPr>
                <a:t>desa</a:t>
              </a:r>
              <a:endParaRPr lang="en-US" sz="1800" spc="-113" dirty="0">
                <a:solidFill>
                  <a:srgbClr val="021B79"/>
                </a:solidFill>
                <a:latin typeface="Arial Bold"/>
              </a:endParaRPr>
            </a:p>
          </p:txBody>
        </p:sp>
        <p:sp>
          <p:nvSpPr>
            <p:cNvPr id="59" name="TextBox 59"/>
            <p:cNvSpPr txBox="1"/>
            <p:nvPr/>
          </p:nvSpPr>
          <p:spPr>
            <a:xfrm>
              <a:off x="507310" y="1865983"/>
              <a:ext cx="1635935" cy="4099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METHOD</a:t>
              </a:r>
            </a:p>
          </p:txBody>
        </p:sp>
      </p:grpSp>
      <p:grpSp>
        <p:nvGrpSpPr>
          <p:cNvPr id="60" name="Group 60"/>
          <p:cNvGrpSpPr/>
          <p:nvPr/>
        </p:nvGrpSpPr>
        <p:grpSpPr>
          <a:xfrm>
            <a:off x="2230097" y="8020318"/>
            <a:ext cx="1987917" cy="1987917"/>
            <a:chOff x="0" y="0"/>
            <a:chExt cx="2650556" cy="2650556"/>
          </a:xfrm>
        </p:grpSpPr>
        <p:sp>
          <p:nvSpPr>
            <p:cNvPr id="61" name="Freeform 61"/>
            <p:cNvSpPr/>
            <p:nvPr/>
          </p:nvSpPr>
          <p:spPr>
            <a:xfrm>
              <a:off x="0" y="0"/>
              <a:ext cx="2650556" cy="2650556"/>
            </a:xfrm>
            <a:custGeom>
              <a:avLst/>
              <a:gdLst/>
              <a:ahLst/>
              <a:cxnLst/>
              <a:rect l="l" t="t" r="r" b="b"/>
              <a:pathLst>
                <a:path w="2650556" h="2650556">
                  <a:moveTo>
                    <a:pt x="0" y="0"/>
                  </a:moveTo>
                  <a:lnTo>
                    <a:pt x="2650556" y="0"/>
                  </a:lnTo>
                  <a:lnTo>
                    <a:pt x="2650556" y="2650556"/>
                  </a:lnTo>
                  <a:lnTo>
                    <a:pt x="0" y="265055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62" name="Freeform 62"/>
            <p:cNvSpPr/>
            <p:nvPr/>
          </p:nvSpPr>
          <p:spPr>
            <a:xfrm>
              <a:off x="179706" y="179706"/>
              <a:ext cx="2291144" cy="2291144"/>
            </a:xfrm>
            <a:custGeom>
              <a:avLst/>
              <a:gdLst/>
              <a:ahLst/>
              <a:cxnLst/>
              <a:rect l="l" t="t" r="r" b="b"/>
              <a:pathLst>
                <a:path w="2291144" h="2291144">
                  <a:moveTo>
                    <a:pt x="0" y="0"/>
                  </a:moveTo>
                  <a:lnTo>
                    <a:pt x="2291144" y="0"/>
                  </a:lnTo>
                  <a:lnTo>
                    <a:pt x="2291144" y="2291144"/>
                  </a:lnTo>
                  <a:lnTo>
                    <a:pt x="0" y="2291144"/>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ID"/>
            </a:p>
          </p:txBody>
        </p:sp>
        <p:sp>
          <p:nvSpPr>
            <p:cNvPr id="63" name="TextBox 63"/>
            <p:cNvSpPr txBox="1"/>
            <p:nvPr/>
          </p:nvSpPr>
          <p:spPr>
            <a:xfrm>
              <a:off x="409138" y="998461"/>
              <a:ext cx="1817491" cy="1280541"/>
            </a:xfrm>
            <a:prstGeom prst="rect">
              <a:avLst/>
            </a:prstGeom>
          </p:spPr>
          <p:txBody>
            <a:bodyPr lIns="0" tIns="0" rIns="0" bIns="0" rtlCol="0" anchor="t">
              <a:spAutoFit/>
            </a:bodyPr>
            <a:lstStyle/>
            <a:p>
              <a:pPr algn="ctr">
                <a:lnSpc>
                  <a:spcPts val="1854"/>
                </a:lnSpc>
              </a:pPr>
              <a:r>
                <a:rPr lang="en-US" sz="1800" spc="-113">
                  <a:solidFill>
                    <a:srgbClr val="021B79"/>
                  </a:solidFill>
                  <a:latin typeface="Arial Bold"/>
                </a:rPr>
                <a:t>Tidak adanya sistem online yang digunakan</a:t>
              </a:r>
            </a:p>
          </p:txBody>
        </p:sp>
        <p:sp>
          <p:nvSpPr>
            <p:cNvPr id="64" name="TextBox 64"/>
            <p:cNvSpPr txBox="1"/>
            <p:nvPr/>
          </p:nvSpPr>
          <p:spPr>
            <a:xfrm>
              <a:off x="507310" y="383394"/>
              <a:ext cx="1635935" cy="409998"/>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MACHINE</a:t>
              </a:r>
            </a:p>
          </p:txBody>
        </p:sp>
      </p:grpSp>
      <p:grpSp>
        <p:nvGrpSpPr>
          <p:cNvPr id="65" name="Group 65"/>
          <p:cNvGrpSpPr/>
          <p:nvPr/>
        </p:nvGrpSpPr>
        <p:grpSpPr>
          <a:xfrm rot="-1973730">
            <a:off x="1582121" y="3982956"/>
            <a:ext cx="424695" cy="1647854"/>
            <a:chOff x="0" y="0"/>
            <a:chExt cx="111854" cy="434003"/>
          </a:xfrm>
        </p:grpSpPr>
        <p:sp>
          <p:nvSpPr>
            <p:cNvPr id="66" name="Freeform 66"/>
            <p:cNvSpPr/>
            <p:nvPr/>
          </p:nvSpPr>
          <p:spPr>
            <a:xfrm>
              <a:off x="0" y="0"/>
              <a:ext cx="111854" cy="434003"/>
            </a:xfrm>
            <a:custGeom>
              <a:avLst/>
              <a:gdLst/>
              <a:ahLst/>
              <a:cxnLst/>
              <a:rect l="l" t="t" r="r" b="b"/>
              <a:pathLst>
                <a:path w="111854" h="434003">
                  <a:moveTo>
                    <a:pt x="0" y="0"/>
                  </a:moveTo>
                  <a:lnTo>
                    <a:pt x="111854" y="0"/>
                  </a:lnTo>
                  <a:lnTo>
                    <a:pt x="111854" y="434003"/>
                  </a:lnTo>
                  <a:lnTo>
                    <a:pt x="0" y="434003"/>
                  </a:lnTo>
                  <a:close/>
                </a:path>
              </a:pathLst>
            </a:custGeom>
            <a:gradFill rotWithShape="1">
              <a:gsLst>
                <a:gs pos="0">
                  <a:srgbClr val="CDFFD8">
                    <a:alpha val="100000"/>
                  </a:srgbClr>
                </a:gs>
                <a:gs pos="100000">
                  <a:srgbClr val="94B9FF">
                    <a:alpha val="100000"/>
                  </a:srgbClr>
                </a:gs>
              </a:gsLst>
              <a:lin ang="0"/>
            </a:gradFill>
          </p:spPr>
          <p:txBody>
            <a:bodyPr/>
            <a:lstStyle/>
            <a:p>
              <a:endParaRPr lang="en-ID"/>
            </a:p>
          </p:txBody>
        </p:sp>
        <p:sp>
          <p:nvSpPr>
            <p:cNvPr id="67" name="TextBox 67"/>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8" name="Group 68"/>
          <p:cNvGrpSpPr/>
          <p:nvPr/>
        </p:nvGrpSpPr>
        <p:grpSpPr>
          <a:xfrm rot="1929823">
            <a:off x="1619322" y="5249588"/>
            <a:ext cx="421074" cy="1504156"/>
            <a:chOff x="0" y="0"/>
            <a:chExt cx="110900" cy="396156"/>
          </a:xfrm>
        </p:grpSpPr>
        <p:sp>
          <p:nvSpPr>
            <p:cNvPr id="69" name="Freeform 69"/>
            <p:cNvSpPr/>
            <p:nvPr/>
          </p:nvSpPr>
          <p:spPr>
            <a:xfrm>
              <a:off x="0" y="0"/>
              <a:ext cx="110900" cy="396156"/>
            </a:xfrm>
            <a:custGeom>
              <a:avLst/>
              <a:gdLst/>
              <a:ahLst/>
              <a:cxnLst/>
              <a:rect l="l" t="t" r="r" b="b"/>
              <a:pathLst>
                <a:path w="110900" h="396156">
                  <a:moveTo>
                    <a:pt x="0" y="0"/>
                  </a:moveTo>
                  <a:lnTo>
                    <a:pt x="110900" y="0"/>
                  </a:lnTo>
                  <a:lnTo>
                    <a:pt x="110900" y="396156"/>
                  </a:lnTo>
                  <a:lnTo>
                    <a:pt x="0" y="396156"/>
                  </a:lnTo>
                  <a:close/>
                </a:path>
              </a:pathLst>
            </a:custGeom>
            <a:gradFill rotWithShape="1">
              <a:gsLst>
                <a:gs pos="0">
                  <a:srgbClr val="CDFFD8">
                    <a:alpha val="100000"/>
                  </a:srgbClr>
                </a:gs>
                <a:gs pos="100000">
                  <a:srgbClr val="94B9FF">
                    <a:alpha val="100000"/>
                  </a:srgbClr>
                </a:gs>
              </a:gsLst>
              <a:lin ang="0"/>
            </a:gradFill>
          </p:spPr>
          <p:txBody>
            <a:bodyPr/>
            <a:lstStyle/>
            <a:p>
              <a:endParaRPr lang="en-ID"/>
            </a:p>
          </p:txBody>
        </p:sp>
        <p:sp>
          <p:nvSpPr>
            <p:cNvPr id="70" name="TextBox 70"/>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71" name="Group 71"/>
          <p:cNvGrpSpPr/>
          <p:nvPr/>
        </p:nvGrpSpPr>
        <p:grpSpPr>
          <a:xfrm>
            <a:off x="339026" y="3969976"/>
            <a:ext cx="1659322" cy="469558"/>
            <a:chOff x="0" y="0"/>
            <a:chExt cx="2212429" cy="626077"/>
          </a:xfrm>
        </p:grpSpPr>
        <p:grpSp>
          <p:nvGrpSpPr>
            <p:cNvPr id="72" name="Group 72"/>
            <p:cNvGrpSpPr/>
            <p:nvPr/>
          </p:nvGrpSpPr>
          <p:grpSpPr>
            <a:xfrm>
              <a:off x="8034" y="0"/>
              <a:ext cx="2196361" cy="626077"/>
              <a:chOff x="0" y="0"/>
              <a:chExt cx="547930" cy="156189"/>
            </a:xfrm>
          </p:grpSpPr>
          <p:sp>
            <p:nvSpPr>
              <p:cNvPr id="73" name="Freeform 73"/>
              <p:cNvSpPr/>
              <p:nvPr/>
            </p:nvSpPr>
            <p:spPr>
              <a:xfrm>
                <a:off x="0" y="0"/>
                <a:ext cx="547930" cy="156189"/>
              </a:xfrm>
              <a:custGeom>
                <a:avLst/>
                <a:gdLst/>
                <a:ahLst/>
                <a:cxnLst/>
                <a:rect l="l" t="t" r="r" b="b"/>
                <a:pathLst>
                  <a:path w="547930" h="156189">
                    <a:moveTo>
                      <a:pt x="0" y="0"/>
                    </a:moveTo>
                    <a:lnTo>
                      <a:pt x="547930" y="0"/>
                    </a:lnTo>
                    <a:lnTo>
                      <a:pt x="547930" y="156189"/>
                    </a:lnTo>
                    <a:lnTo>
                      <a:pt x="0" y="156189"/>
                    </a:lnTo>
                    <a:close/>
                  </a:path>
                </a:pathLst>
              </a:custGeom>
              <a:gradFill rotWithShape="1">
                <a:gsLst>
                  <a:gs pos="0">
                    <a:srgbClr val="0097B2">
                      <a:alpha val="100000"/>
                    </a:srgbClr>
                  </a:gs>
                  <a:gs pos="100000">
                    <a:srgbClr val="7ED957">
                      <a:alpha val="100000"/>
                    </a:srgbClr>
                  </a:gs>
                </a:gsLst>
                <a:lin ang="0"/>
              </a:gradFill>
            </p:spPr>
            <p:txBody>
              <a:bodyPr/>
              <a:lstStyle/>
              <a:p>
                <a:endParaRPr lang="en-ID"/>
              </a:p>
            </p:txBody>
          </p:sp>
          <p:sp>
            <p:nvSpPr>
              <p:cNvPr id="74" name="TextBox 74"/>
              <p:cNvSpPr txBox="1"/>
              <p:nvPr/>
            </p:nvSpPr>
            <p:spPr>
              <a:xfrm>
                <a:off x="0" y="-9525"/>
                <a:ext cx="812800" cy="822325"/>
              </a:xfrm>
              <a:prstGeom prst="rect">
                <a:avLst/>
              </a:prstGeom>
            </p:spPr>
            <p:txBody>
              <a:bodyPr lIns="46391" tIns="46391" rIns="46391" bIns="46391" rtlCol="0" anchor="ctr"/>
              <a:lstStyle/>
              <a:p>
                <a:pPr algn="ctr">
                  <a:lnSpc>
                    <a:spcPts val="2825"/>
                  </a:lnSpc>
                </a:pPr>
                <a:endParaRPr/>
              </a:p>
            </p:txBody>
          </p:sp>
        </p:grpSp>
        <p:sp>
          <p:nvSpPr>
            <p:cNvPr id="75" name="TextBox 75"/>
            <p:cNvSpPr txBox="1"/>
            <p:nvPr/>
          </p:nvSpPr>
          <p:spPr>
            <a:xfrm>
              <a:off x="0" y="175134"/>
              <a:ext cx="2212429" cy="326619"/>
            </a:xfrm>
            <a:prstGeom prst="rect">
              <a:avLst/>
            </a:prstGeom>
          </p:spPr>
          <p:txBody>
            <a:bodyPr lIns="0" tIns="0" rIns="0" bIns="0" rtlCol="0" anchor="t">
              <a:spAutoFit/>
            </a:bodyPr>
            <a:lstStyle/>
            <a:p>
              <a:pPr algn="ctr">
                <a:lnSpc>
                  <a:spcPts val="1631"/>
                </a:lnSpc>
              </a:pPr>
              <a:r>
                <a:rPr lang="en-US" sz="1583" spc="-99">
                  <a:solidFill>
                    <a:srgbClr val="FFFFFF"/>
                  </a:solidFill>
                  <a:latin typeface="Arial Bold"/>
                </a:rPr>
                <a:t>SEBAB/CAUSE</a:t>
              </a:r>
            </a:p>
          </p:txBody>
        </p:sp>
      </p:grpSp>
      <p:grpSp>
        <p:nvGrpSpPr>
          <p:cNvPr id="76" name="Group 76"/>
          <p:cNvGrpSpPr/>
          <p:nvPr/>
        </p:nvGrpSpPr>
        <p:grpSpPr>
          <a:xfrm>
            <a:off x="237082" y="6280842"/>
            <a:ext cx="1659322" cy="469558"/>
            <a:chOff x="0" y="0"/>
            <a:chExt cx="2212429" cy="626077"/>
          </a:xfrm>
        </p:grpSpPr>
        <p:grpSp>
          <p:nvGrpSpPr>
            <p:cNvPr id="77" name="Group 77"/>
            <p:cNvGrpSpPr/>
            <p:nvPr/>
          </p:nvGrpSpPr>
          <p:grpSpPr>
            <a:xfrm>
              <a:off x="16068" y="0"/>
              <a:ext cx="2196361" cy="626077"/>
              <a:chOff x="0" y="0"/>
              <a:chExt cx="547930" cy="156189"/>
            </a:xfrm>
          </p:grpSpPr>
          <p:sp>
            <p:nvSpPr>
              <p:cNvPr id="78" name="Freeform 78"/>
              <p:cNvSpPr/>
              <p:nvPr/>
            </p:nvSpPr>
            <p:spPr>
              <a:xfrm>
                <a:off x="0" y="0"/>
                <a:ext cx="547930" cy="156189"/>
              </a:xfrm>
              <a:custGeom>
                <a:avLst/>
                <a:gdLst/>
                <a:ahLst/>
                <a:cxnLst/>
                <a:rect l="l" t="t" r="r" b="b"/>
                <a:pathLst>
                  <a:path w="547930" h="156189">
                    <a:moveTo>
                      <a:pt x="0" y="0"/>
                    </a:moveTo>
                    <a:lnTo>
                      <a:pt x="547930" y="0"/>
                    </a:lnTo>
                    <a:lnTo>
                      <a:pt x="547930" y="156189"/>
                    </a:lnTo>
                    <a:lnTo>
                      <a:pt x="0" y="156189"/>
                    </a:lnTo>
                    <a:close/>
                  </a:path>
                </a:pathLst>
              </a:custGeom>
              <a:gradFill rotWithShape="1">
                <a:gsLst>
                  <a:gs pos="0">
                    <a:srgbClr val="0097B2">
                      <a:alpha val="100000"/>
                    </a:srgbClr>
                  </a:gs>
                  <a:gs pos="100000">
                    <a:srgbClr val="7ED957">
                      <a:alpha val="100000"/>
                    </a:srgbClr>
                  </a:gs>
                </a:gsLst>
                <a:lin ang="0"/>
              </a:gradFill>
            </p:spPr>
            <p:txBody>
              <a:bodyPr/>
              <a:lstStyle/>
              <a:p>
                <a:endParaRPr lang="en-ID"/>
              </a:p>
            </p:txBody>
          </p:sp>
          <p:sp>
            <p:nvSpPr>
              <p:cNvPr id="79" name="TextBox 79"/>
              <p:cNvSpPr txBox="1"/>
              <p:nvPr/>
            </p:nvSpPr>
            <p:spPr>
              <a:xfrm>
                <a:off x="0" y="-9525"/>
                <a:ext cx="812800" cy="822325"/>
              </a:xfrm>
              <a:prstGeom prst="rect">
                <a:avLst/>
              </a:prstGeom>
            </p:spPr>
            <p:txBody>
              <a:bodyPr lIns="46391" tIns="46391" rIns="46391" bIns="46391" rtlCol="0" anchor="ctr"/>
              <a:lstStyle/>
              <a:p>
                <a:pPr algn="ctr">
                  <a:lnSpc>
                    <a:spcPts val="2825"/>
                  </a:lnSpc>
                </a:pPr>
                <a:endParaRPr/>
              </a:p>
            </p:txBody>
          </p:sp>
        </p:grpSp>
        <p:sp>
          <p:nvSpPr>
            <p:cNvPr id="80" name="TextBox 80"/>
            <p:cNvSpPr txBox="1"/>
            <p:nvPr/>
          </p:nvSpPr>
          <p:spPr>
            <a:xfrm>
              <a:off x="0" y="195246"/>
              <a:ext cx="2212429" cy="326619"/>
            </a:xfrm>
            <a:prstGeom prst="rect">
              <a:avLst/>
            </a:prstGeom>
          </p:spPr>
          <p:txBody>
            <a:bodyPr lIns="0" tIns="0" rIns="0" bIns="0" rtlCol="0" anchor="t">
              <a:spAutoFit/>
            </a:bodyPr>
            <a:lstStyle/>
            <a:p>
              <a:pPr algn="ctr">
                <a:lnSpc>
                  <a:spcPts val="1631"/>
                </a:lnSpc>
              </a:pPr>
              <a:r>
                <a:rPr lang="en-US" sz="1583" spc="-99">
                  <a:solidFill>
                    <a:srgbClr val="FFFFFF"/>
                  </a:solidFill>
                  <a:latin typeface="Arial Bold"/>
                </a:rPr>
                <a:t>SEBAB/CAUSE</a:t>
              </a:r>
            </a:p>
          </p:txBody>
        </p:sp>
      </p:grpSp>
      <p:sp>
        <p:nvSpPr>
          <p:cNvPr id="81" name="TextBox 81"/>
          <p:cNvSpPr txBox="1"/>
          <p:nvPr/>
        </p:nvSpPr>
        <p:spPr>
          <a:xfrm>
            <a:off x="11034151" y="4356496"/>
            <a:ext cx="4922998" cy="567055"/>
          </a:xfrm>
          <a:prstGeom prst="rect">
            <a:avLst/>
          </a:prstGeom>
        </p:spPr>
        <p:txBody>
          <a:bodyPr lIns="0" tIns="0" rIns="0" bIns="0" rtlCol="0" anchor="t">
            <a:spAutoFit/>
          </a:bodyPr>
          <a:lstStyle/>
          <a:p>
            <a:pPr>
              <a:lnSpc>
                <a:spcPts val="2060"/>
              </a:lnSpc>
            </a:pPr>
            <a:r>
              <a:rPr lang="en-US" sz="2000" spc="-126">
                <a:solidFill>
                  <a:srgbClr val="FFFFFF"/>
                </a:solidFill>
                <a:latin typeface="Arial Bold"/>
              </a:rPr>
              <a:t>Belum Optimalnya perangkat desa dalam mengakomodir keluhan masyarakat</a:t>
            </a:r>
          </a:p>
        </p:txBody>
      </p:sp>
      <p:grpSp>
        <p:nvGrpSpPr>
          <p:cNvPr id="82" name="Group 82"/>
          <p:cNvGrpSpPr/>
          <p:nvPr/>
        </p:nvGrpSpPr>
        <p:grpSpPr>
          <a:xfrm>
            <a:off x="15603824" y="4130634"/>
            <a:ext cx="1663614" cy="470773"/>
            <a:chOff x="0" y="0"/>
            <a:chExt cx="2218152" cy="627697"/>
          </a:xfrm>
        </p:grpSpPr>
        <p:grpSp>
          <p:nvGrpSpPr>
            <p:cNvPr id="83" name="Group 83"/>
            <p:cNvGrpSpPr/>
            <p:nvPr/>
          </p:nvGrpSpPr>
          <p:grpSpPr>
            <a:xfrm>
              <a:off x="8055" y="0"/>
              <a:ext cx="2202042" cy="627697"/>
              <a:chOff x="0" y="0"/>
              <a:chExt cx="547930" cy="156189"/>
            </a:xfrm>
          </p:grpSpPr>
          <p:sp>
            <p:nvSpPr>
              <p:cNvPr id="84" name="Freeform 84"/>
              <p:cNvSpPr/>
              <p:nvPr/>
            </p:nvSpPr>
            <p:spPr>
              <a:xfrm>
                <a:off x="0" y="0"/>
                <a:ext cx="547930" cy="156189"/>
              </a:xfrm>
              <a:custGeom>
                <a:avLst/>
                <a:gdLst/>
                <a:ahLst/>
                <a:cxnLst/>
                <a:rect l="l" t="t" r="r" b="b"/>
                <a:pathLst>
                  <a:path w="547930" h="156189">
                    <a:moveTo>
                      <a:pt x="0" y="0"/>
                    </a:moveTo>
                    <a:lnTo>
                      <a:pt x="547930" y="0"/>
                    </a:lnTo>
                    <a:lnTo>
                      <a:pt x="547930" y="156189"/>
                    </a:lnTo>
                    <a:lnTo>
                      <a:pt x="0" y="156189"/>
                    </a:lnTo>
                    <a:close/>
                  </a:path>
                </a:pathLst>
              </a:custGeom>
              <a:gradFill rotWithShape="1">
                <a:gsLst>
                  <a:gs pos="0">
                    <a:srgbClr val="0097B2">
                      <a:alpha val="100000"/>
                    </a:srgbClr>
                  </a:gs>
                  <a:gs pos="100000">
                    <a:srgbClr val="7ED957">
                      <a:alpha val="100000"/>
                    </a:srgbClr>
                  </a:gs>
                </a:gsLst>
                <a:lin ang="0"/>
              </a:gradFill>
            </p:spPr>
            <p:txBody>
              <a:bodyPr/>
              <a:lstStyle/>
              <a:p>
                <a:endParaRPr lang="en-ID"/>
              </a:p>
            </p:txBody>
          </p:sp>
          <p:sp>
            <p:nvSpPr>
              <p:cNvPr id="85" name="TextBox 85"/>
              <p:cNvSpPr txBox="1"/>
              <p:nvPr/>
            </p:nvSpPr>
            <p:spPr>
              <a:xfrm>
                <a:off x="0" y="-9525"/>
                <a:ext cx="812800" cy="822325"/>
              </a:xfrm>
              <a:prstGeom prst="rect">
                <a:avLst/>
              </a:prstGeom>
            </p:spPr>
            <p:txBody>
              <a:bodyPr lIns="50800" tIns="50800" rIns="50800" bIns="50800" rtlCol="0" anchor="ctr"/>
              <a:lstStyle/>
              <a:p>
                <a:pPr algn="ctr">
                  <a:lnSpc>
                    <a:spcPts val="2825"/>
                  </a:lnSpc>
                </a:pPr>
                <a:endParaRPr/>
              </a:p>
            </p:txBody>
          </p:sp>
        </p:grpSp>
        <p:sp>
          <p:nvSpPr>
            <p:cNvPr id="86" name="TextBox 86"/>
            <p:cNvSpPr txBox="1"/>
            <p:nvPr/>
          </p:nvSpPr>
          <p:spPr>
            <a:xfrm>
              <a:off x="0" y="175612"/>
              <a:ext cx="2218152" cy="327439"/>
            </a:xfrm>
            <a:prstGeom prst="rect">
              <a:avLst/>
            </a:prstGeom>
          </p:spPr>
          <p:txBody>
            <a:bodyPr lIns="0" tIns="0" rIns="0" bIns="0" rtlCol="0" anchor="t">
              <a:spAutoFit/>
            </a:bodyPr>
            <a:lstStyle/>
            <a:p>
              <a:pPr algn="ctr">
                <a:lnSpc>
                  <a:spcPts val="1635"/>
                </a:lnSpc>
              </a:pPr>
              <a:r>
                <a:rPr lang="en-US" sz="1587" spc="-100">
                  <a:solidFill>
                    <a:srgbClr val="FFFFFF"/>
                  </a:solidFill>
                  <a:latin typeface="Arial Bold"/>
                </a:rPr>
                <a:t>AKIBAT/EFFECT</a:t>
              </a:r>
            </a:p>
          </p:txBody>
        </p:sp>
      </p:grpSp>
      <p:grpSp>
        <p:nvGrpSpPr>
          <p:cNvPr id="87" name="Group 87"/>
          <p:cNvGrpSpPr/>
          <p:nvPr/>
        </p:nvGrpSpPr>
        <p:grpSpPr>
          <a:xfrm>
            <a:off x="15595686" y="6279627"/>
            <a:ext cx="1663614" cy="470773"/>
            <a:chOff x="0" y="0"/>
            <a:chExt cx="2218152" cy="627697"/>
          </a:xfrm>
        </p:grpSpPr>
        <p:grpSp>
          <p:nvGrpSpPr>
            <p:cNvPr id="88" name="Group 88"/>
            <p:cNvGrpSpPr/>
            <p:nvPr/>
          </p:nvGrpSpPr>
          <p:grpSpPr>
            <a:xfrm>
              <a:off x="8055" y="0"/>
              <a:ext cx="2202042" cy="627697"/>
              <a:chOff x="0" y="0"/>
              <a:chExt cx="547930" cy="156189"/>
            </a:xfrm>
          </p:grpSpPr>
          <p:sp>
            <p:nvSpPr>
              <p:cNvPr id="89" name="Freeform 89"/>
              <p:cNvSpPr/>
              <p:nvPr/>
            </p:nvSpPr>
            <p:spPr>
              <a:xfrm>
                <a:off x="0" y="0"/>
                <a:ext cx="547930" cy="156189"/>
              </a:xfrm>
              <a:custGeom>
                <a:avLst/>
                <a:gdLst/>
                <a:ahLst/>
                <a:cxnLst/>
                <a:rect l="l" t="t" r="r" b="b"/>
                <a:pathLst>
                  <a:path w="547930" h="156189">
                    <a:moveTo>
                      <a:pt x="0" y="0"/>
                    </a:moveTo>
                    <a:lnTo>
                      <a:pt x="547930" y="0"/>
                    </a:lnTo>
                    <a:lnTo>
                      <a:pt x="547930" y="156189"/>
                    </a:lnTo>
                    <a:lnTo>
                      <a:pt x="0" y="156189"/>
                    </a:lnTo>
                    <a:close/>
                  </a:path>
                </a:pathLst>
              </a:custGeom>
              <a:gradFill rotWithShape="1">
                <a:gsLst>
                  <a:gs pos="0">
                    <a:srgbClr val="0097B2">
                      <a:alpha val="100000"/>
                    </a:srgbClr>
                  </a:gs>
                  <a:gs pos="100000">
                    <a:srgbClr val="7ED957">
                      <a:alpha val="100000"/>
                    </a:srgbClr>
                  </a:gs>
                </a:gsLst>
                <a:lin ang="0"/>
              </a:gradFill>
            </p:spPr>
            <p:txBody>
              <a:bodyPr/>
              <a:lstStyle/>
              <a:p>
                <a:endParaRPr lang="en-ID"/>
              </a:p>
            </p:txBody>
          </p:sp>
          <p:sp>
            <p:nvSpPr>
              <p:cNvPr id="90" name="TextBox 90"/>
              <p:cNvSpPr txBox="1"/>
              <p:nvPr/>
            </p:nvSpPr>
            <p:spPr>
              <a:xfrm>
                <a:off x="0" y="-9525"/>
                <a:ext cx="812800" cy="822325"/>
              </a:xfrm>
              <a:prstGeom prst="rect">
                <a:avLst/>
              </a:prstGeom>
            </p:spPr>
            <p:txBody>
              <a:bodyPr lIns="50800" tIns="50800" rIns="50800" bIns="50800" rtlCol="0" anchor="ctr"/>
              <a:lstStyle/>
              <a:p>
                <a:pPr algn="ctr">
                  <a:lnSpc>
                    <a:spcPts val="2825"/>
                  </a:lnSpc>
                </a:pPr>
                <a:endParaRPr/>
              </a:p>
            </p:txBody>
          </p:sp>
        </p:grpSp>
        <p:sp>
          <p:nvSpPr>
            <p:cNvPr id="91" name="TextBox 91"/>
            <p:cNvSpPr txBox="1"/>
            <p:nvPr/>
          </p:nvSpPr>
          <p:spPr>
            <a:xfrm>
              <a:off x="0" y="175612"/>
              <a:ext cx="2218152" cy="327439"/>
            </a:xfrm>
            <a:prstGeom prst="rect">
              <a:avLst/>
            </a:prstGeom>
          </p:spPr>
          <p:txBody>
            <a:bodyPr lIns="0" tIns="0" rIns="0" bIns="0" rtlCol="0" anchor="t">
              <a:spAutoFit/>
            </a:bodyPr>
            <a:lstStyle/>
            <a:p>
              <a:pPr algn="ctr">
                <a:lnSpc>
                  <a:spcPts val="1635"/>
                </a:lnSpc>
              </a:pPr>
              <a:r>
                <a:rPr lang="en-US" sz="1587" spc="-100">
                  <a:solidFill>
                    <a:srgbClr val="FFFFFF"/>
                  </a:solidFill>
                  <a:latin typeface="Arial Bold"/>
                </a:rPr>
                <a:t>AKIBAT/EFFECT</a:t>
              </a:r>
            </a:p>
          </p:txBody>
        </p:sp>
      </p:grpSp>
      <p:sp>
        <p:nvSpPr>
          <p:cNvPr id="92" name="TextBox 92"/>
          <p:cNvSpPr txBox="1"/>
          <p:nvPr/>
        </p:nvSpPr>
        <p:spPr>
          <a:xfrm>
            <a:off x="10905399" y="3472019"/>
            <a:ext cx="5376086" cy="824230"/>
          </a:xfrm>
          <a:prstGeom prst="rect">
            <a:avLst/>
          </a:prstGeom>
        </p:spPr>
        <p:txBody>
          <a:bodyPr lIns="0" tIns="0" rIns="0" bIns="0" rtlCol="0" anchor="t">
            <a:spAutoFit/>
          </a:bodyPr>
          <a:lstStyle/>
          <a:p>
            <a:pPr>
              <a:lnSpc>
                <a:spcPts val="2060"/>
              </a:lnSpc>
            </a:pPr>
            <a:r>
              <a:rPr lang="en-US" sz="2000" spc="-126">
                <a:solidFill>
                  <a:srgbClr val="E88B00"/>
                </a:solidFill>
                <a:latin typeface="Arial Bold"/>
              </a:rPr>
              <a:t>Kurangnya Kepedulian masyarakat untuk mengusulkan kegiatan PPM , perangkat desa lebih cenderung menunggu informasi kegiatan</a:t>
            </a:r>
          </a:p>
        </p:txBody>
      </p:sp>
      <p:sp>
        <p:nvSpPr>
          <p:cNvPr id="93" name="TextBox 93"/>
          <p:cNvSpPr txBox="1"/>
          <p:nvPr/>
        </p:nvSpPr>
        <p:spPr>
          <a:xfrm>
            <a:off x="12600954" y="283890"/>
            <a:ext cx="5210418" cy="687705"/>
          </a:xfrm>
          <a:prstGeom prst="rect">
            <a:avLst/>
          </a:prstGeom>
        </p:spPr>
        <p:txBody>
          <a:bodyPr lIns="0" tIns="0" rIns="0" bIns="0" rtlCol="0" anchor="t">
            <a:spAutoFit/>
          </a:bodyPr>
          <a:lstStyle/>
          <a:p>
            <a:pPr algn="r">
              <a:lnSpc>
                <a:spcPts val="5084"/>
              </a:lnSpc>
            </a:pPr>
            <a:r>
              <a:rPr lang="en-US" sz="4499" spc="-134" dirty="0">
                <a:solidFill>
                  <a:srgbClr val="FFBC00"/>
                </a:solidFill>
                <a:latin typeface="Poppins Bold"/>
              </a:rPr>
              <a:t>ANALISA </a:t>
            </a:r>
            <a:r>
              <a:rPr lang="en-US" sz="4499" spc="-134" dirty="0" err="1">
                <a:solidFill>
                  <a:srgbClr val="FFBC00"/>
                </a:solidFill>
                <a:latin typeface="Poppins Bold"/>
              </a:rPr>
              <a:t>MASALAH</a:t>
            </a:r>
            <a:endParaRPr lang="en-US" sz="4499" spc="-134" dirty="0">
              <a:solidFill>
                <a:srgbClr val="FFBC00"/>
              </a:solidFill>
              <a:latin typeface="Poppins Bold"/>
            </a:endParaRPr>
          </a:p>
        </p:txBody>
      </p:sp>
      <p:sp>
        <p:nvSpPr>
          <p:cNvPr id="94" name="TextBox 94"/>
          <p:cNvSpPr txBox="1"/>
          <p:nvPr/>
        </p:nvSpPr>
        <p:spPr>
          <a:xfrm>
            <a:off x="13167170" y="857480"/>
            <a:ext cx="4400230" cy="551671"/>
          </a:xfrm>
          <a:prstGeom prst="rect">
            <a:avLst/>
          </a:prstGeom>
        </p:spPr>
        <p:txBody>
          <a:bodyPr lIns="0" tIns="0" rIns="0" bIns="0" rtlCol="0" anchor="t">
            <a:spAutoFit/>
          </a:bodyPr>
          <a:lstStyle/>
          <a:p>
            <a:pPr algn="just">
              <a:lnSpc>
                <a:spcPts val="4060"/>
              </a:lnSpc>
            </a:pPr>
            <a:r>
              <a:rPr lang="en-US" sz="3412">
                <a:solidFill>
                  <a:srgbClr val="FFBC00"/>
                </a:solidFill>
                <a:latin typeface="Poppins Bold"/>
              </a:rPr>
              <a:t>Diagram Fishbone</a:t>
            </a:r>
          </a:p>
        </p:txBody>
      </p:sp>
      <p:sp>
        <p:nvSpPr>
          <p:cNvPr id="95" name="TextBox 95"/>
          <p:cNvSpPr txBox="1"/>
          <p:nvPr/>
        </p:nvSpPr>
        <p:spPr>
          <a:xfrm>
            <a:off x="11304210" y="6689377"/>
            <a:ext cx="3417882" cy="567055"/>
          </a:xfrm>
          <a:prstGeom prst="rect">
            <a:avLst/>
          </a:prstGeom>
        </p:spPr>
        <p:txBody>
          <a:bodyPr lIns="0" tIns="0" rIns="0" bIns="0" rtlCol="0" anchor="t">
            <a:spAutoFit/>
          </a:bodyPr>
          <a:lstStyle/>
          <a:p>
            <a:pPr>
              <a:lnSpc>
                <a:spcPts val="2060"/>
              </a:lnSpc>
            </a:pPr>
            <a:r>
              <a:rPr lang="en-US" sz="2000" spc="-126">
                <a:solidFill>
                  <a:srgbClr val="E88B00"/>
                </a:solidFill>
                <a:latin typeface="Arial Bold"/>
              </a:rPr>
              <a:t>Data Laporan Pemantauan yang tidak valid</a:t>
            </a:r>
          </a:p>
        </p:txBody>
      </p:sp>
      <p:sp>
        <p:nvSpPr>
          <p:cNvPr id="96" name="TextBox 96"/>
          <p:cNvSpPr txBox="1"/>
          <p:nvPr/>
        </p:nvSpPr>
        <p:spPr>
          <a:xfrm>
            <a:off x="10754214" y="7397747"/>
            <a:ext cx="3938675" cy="567055"/>
          </a:xfrm>
          <a:prstGeom prst="rect">
            <a:avLst/>
          </a:prstGeom>
        </p:spPr>
        <p:txBody>
          <a:bodyPr lIns="0" tIns="0" rIns="0" bIns="0" rtlCol="0" anchor="t">
            <a:spAutoFit/>
          </a:bodyPr>
          <a:lstStyle/>
          <a:p>
            <a:pPr>
              <a:lnSpc>
                <a:spcPts val="2060"/>
              </a:lnSpc>
            </a:pPr>
            <a:r>
              <a:rPr lang="en-US" sz="2000" spc="-126">
                <a:solidFill>
                  <a:srgbClr val="FFFFFF"/>
                </a:solidFill>
                <a:latin typeface="Arial Bold"/>
              </a:rPr>
              <a:t>Indikator Pemantauan Kegiatan PPM yang masih kurang dipahami</a:t>
            </a:r>
          </a:p>
        </p:txBody>
      </p:sp>
      <p:sp>
        <p:nvSpPr>
          <p:cNvPr id="97" name="TextBox 97"/>
          <p:cNvSpPr txBox="1"/>
          <p:nvPr/>
        </p:nvSpPr>
        <p:spPr>
          <a:xfrm>
            <a:off x="16738199" y="4720280"/>
            <a:ext cx="1191907" cy="1436712"/>
          </a:xfrm>
          <a:prstGeom prst="rect">
            <a:avLst/>
          </a:prstGeom>
        </p:spPr>
        <p:txBody>
          <a:bodyPr lIns="0" tIns="0" rIns="0" bIns="0" rtlCol="0" anchor="t">
            <a:spAutoFit/>
          </a:bodyPr>
          <a:lstStyle/>
          <a:p>
            <a:pPr algn="ctr">
              <a:lnSpc>
                <a:spcPts val="1853"/>
              </a:lnSpc>
            </a:pPr>
            <a:r>
              <a:rPr lang="en-US" sz="1799" spc="-113">
                <a:solidFill>
                  <a:srgbClr val="FFFFFF"/>
                </a:solidFill>
                <a:latin typeface="Arial Bold"/>
              </a:rPr>
              <a:t>Penyelesaian Usulan Program PPM Yang Kurang Optimal</a:t>
            </a:r>
          </a:p>
        </p:txBody>
      </p:sp>
      <p:sp>
        <p:nvSpPr>
          <p:cNvPr id="98" name="TextBox 98"/>
          <p:cNvSpPr txBox="1"/>
          <p:nvPr/>
        </p:nvSpPr>
        <p:spPr>
          <a:xfrm>
            <a:off x="12168012" y="6045874"/>
            <a:ext cx="3038151" cy="567055"/>
          </a:xfrm>
          <a:prstGeom prst="rect">
            <a:avLst/>
          </a:prstGeom>
        </p:spPr>
        <p:txBody>
          <a:bodyPr lIns="0" tIns="0" rIns="0" bIns="0" rtlCol="0" anchor="t">
            <a:spAutoFit/>
          </a:bodyPr>
          <a:lstStyle/>
          <a:p>
            <a:pPr>
              <a:lnSpc>
                <a:spcPts val="2060"/>
              </a:lnSpc>
            </a:pPr>
            <a:r>
              <a:rPr lang="en-US" sz="2000" spc="-126">
                <a:solidFill>
                  <a:srgbClr val="F8F103"/>
                </a:solidFill>
                <a:latin typeface="Arial Bold"/>
              </a:rPr>
              <a:t>Kurangnya Monev terkait pelaksanaan Kegiatan PPM</a:t>
            </a:r>
          </a:p>
        </p:txBody>
      </p:sp>
      <p:sp>
        <p:nvSpPr>
          <p:cNvPr id="99" name="TextBox 99"/>
          <p:cNvSpPr txBox="1"/>
          <p:nvPr/>
        </p:nvSpPr>
        <p:spPr>
          <a:xfrm>
            <a:off x="6944079" y="2914489"/>
            <a:ext cx="2674772" cy="567055"/>
          </a:xfrm>
          <a:prstGeom prst="rect">
            <a:avLst/>
          </a:prstGeom>
        </p:spPr>
        <p:txBody>
          <a:bodyPr lIns="0" tIns="0" rIns="0" bIns="0" rtlCol="0" anchor="t">
            <a:spAutoFit/>
          </a:bodyPr>
          <a:lstStyle/>
          <a:p>
            <a:pPr>
              <a:lnSpc>
                <a:spcPts val="2060"/>
              </a:lnSpc>
            </a:pPr>
            <a:r>
              <a:rPr lang="en-US" sz="2000" spc="-126">
                <a:solidFill>
                  <a:srgbClr val="F8F103"/>
                </a:solidFill>
                <a:latin typeface="Arial Bold"/>
              </a:rPr>
              <a:t>Cara Yang dipakai menggunakan cara lama</a:t>
            </a:r>
          </a:p>
        </p:txBody>
      </p:sp>
      <p:sp>
        <p:nvSpPr>
          <p:cNvPr id="100" name="TextBox 100"/>
          <p:cNvSpPr txBox="1"/>
          <p:nvPr/>
        </p:nvSpPr>
        <p:spPr>
          <a:xfrm>
            <a:off x="6940453" y="3676906"/>
            <a:ext cx="3553691" cy="567055"/>
          </a:xfrm>
          <a:prstGeom prst="rect">
            <a:avLst/>
          </a:prstGeom>
        </p:spPr>
        <p:txBody>
          <a:bodyPr lIns="0" tIns="0" rIns="0" bIns="0" rtlCol="0" anchor="t">
            <a:spAutoFit/>
          </a:bodyPr>
          <a:lstStyle/>
          <a:p>
            <a:pPr>
              <a:lnSpc>
                <a:spcPts val="2060"/>
              </a:lnSpc>
            </a:pPr>
            <a:r>
              <a:rPr lang="en-US" sz="2000" spc="-126">
                <a:solidFill>
                  <a:srgbClr val="E88B00"/>
                </a:solidFill>
                <a:latin typeface="Arial Bold"/>
              </a:rPr>
              <a:t>Warga tidak dilibatkan dlmproses pengusulan kegiatan PPM</a:t>
            </a:r>
          </a:p>
        </p:txBody>
      </p:sp>
      <p:sp>
        <p:nvSpPr>
          <p:cNvPr id="101" name="TextBox 101"/>
          <p:cNvSpPr txBox="1"/>
          <p:nvPr/>
        </p:nvSpPr>
        <p:spPr>
          <a:xfrm>
            <a:off x="7408580" y="4329686"/>
            <a:ext cx="3115305" cy="567055"/>
          </a:xfrm>
          <a:prstGeom prst="rect">
            <a:avLst/>
          </a:prstGeom>
        </p:spPr>
        <p:txBody>
          <a:bodyPr lIns="0" tIns="0" rIns="0" bIns="0" rtlCol="0" anchor="t">
            <a:spAutoFit/>
          </a:bodyPr>
          <a:lstStyle/>
          <a:p>
            <a:pPr>
              <a:lnSpc>
                <a:spcPts val="2060"/>
              </a:lnSpc>
            </a:pPr>
            <a:r>
              <a:rPr lang="en-US" sz="2000" spc="-126">
                <a:solidFill>
                  <a:srgbClr val="FFFFFF"/>
                </a:solidFill>
                <a:latin typeface="Arial Bold"/>
              </a:rPr>
              <a:t>Belum adanya sistem informasi berbasis online</a:t>
            </a:r>
          </a:p>
        </p:txBody>
      </p:sp>
      <p:sp>
        <p:nvSpPr>
          <p:cNvPr id="102" name="TextBox 102"/>
          <p:cNvSpPr txBox="1"/>
          <p:nvPr/>
        </p:nvSpPr>
        <p:spPr>
          <a:xfrm>
            <a:off x="2142383" y="2937104"/>
            <a:ext cx="4080846" cy="567055"/>
          </a:xfrm>
          <a:prstGeom prst="rect">
            <a:avLst/>
          </a:prstGeom>
        </p:spPr>
        <p:txBody>
          <a:bodyPr lIns="0" tIns="0" rIns="0" bIns="0" rtlCol="0" anchor="t">
            <a:spAutoFit/>
          </a:bodyPr>
          <a:lstStyle/>
          <a:p>
            <a:pPr>
              <a:lnSpc>
                <a:spcPts val="2060"/>
              </a:lnSpc>
            </a:pPr>
            <a:r>
              <a:rPr lang="en-US" sz="2000" spc="-126" dirty="0" err="1">
                <a:solidFill>
                  <a:srgbClr val="F8F103"/>
                </a:solidFill>
                <a:latin typeface="Arial Bold"/>
              </a:rPr>
              <a:t>Kepengurusan</a:t>
            </a:r>
            <a:r>
              <a:rPr lang="en-US" sz="2000" spc="-126" dirty="0">
                <a:solidFill>
                  <a:srgbClr val="F8F103"/>
                </a:solidFill>
                <a:latin typeface="Arial Bold"/>
              </a:rPr>
              <a:t> </a:t>
            </a:r>
            <a:r>
              <a:rPr lang="en-US" sz="2000" spc="-126" dirty="0" err="1">
                <a:solidFill>
                  <a:srgbClr val="F8F103"/>
                </a:solidFill>
                <a:latin typeface="Arial Bold"/>
              </a:rPr>
              <a:t>perangkat</a:t>
            </a:r>
            <a:r>
              <a:rPr lang="en-US" sz="2000" spc="-126" dirty="0">
                <a:solidFill>
                  <a:srgbClr val="F8F103"/>
                </a:solidFill>
                <a:latin typeface="Arial Bold"/>
              </a:rPr>
              <a:t> </a:t>
            </a:r>
            <a:r>
              <a:rPr lang="en-US" sz="2000" spc="-126" dirty="0" err="1">
                <a:solidFill>
                  <a:srgbClr val="F8F103"/>
                </a:solidFill>
                <a:latin typeface="Arial Bold"/>
              </a:rPr>
              <a:t>desa</a:t>
            </a:r>
            <a:r>
              <a:rPr lang="en-US" sz="2000" spc="-126" dirty="0">
                <a:solidFill>
                  <a:srgbClr val="F8F103"/>
                </a:solidFill>
                <a:latin typeface="Arial Bold"/>
              </a:rPr>
              <a:t> </a:t>
            </a:r>
            <a:r>
              <a:rPr lang="en-US" sz="2000" spc="-126" dirty="0" err="1">
                <a:solidFill>
                  <a:srgbClr val="F8F103"/>
                </a:solidFill>
                <a:latin typeface="Arial Bold"/>
              </a:rPr>
              <a:t>kental</a:t>
            </a:r>
            <a:r>
              <a:rPr lang="en-US" sz="2000" spc="-126" dirty="0">
                <a:solidFill>
                  <a:srgbClr val="F8F103"/>
                </a:solidFill>
                <a:latin typeface="Arial Bold"/>
              </a:rPr>
              <a:t> </a:t>
            </a:r>
            <a:r>
              <a:rPr lang="en-US" sz="2000" spc="-126" dirty="0" err="1">
                <a:solidFill>
                  <a:srgbClr val="F8F103"/>
                </a:solidFill>
                <a:latin typeface="Arial Bold"/>
              </a:rPr>
              <a:t>dengan</a:t>
            </a:r>
            <a:r>
              <a:rPr lang="en-US" sz="2000" spc="-126" dirty="0">
                <a:solidFill>
                  <a:srgbClr val="F8F103"/>
                </a:solidFill>
                <a:latin typeface="Arial Bold"/>
              </a:rPr>
              <a:t> </a:t>
            </a:r>
            <a:r>
              <a:rPr lang="en-US" sz="2000" spc="-126" dirty="0" err="1">
                <a:solidFill>
                  <a:srgbClr val="F8F103"/>
                </a:solidFill>
                <a:latin typeface="Arial Bold"/>
              </a:rPr>
              <a:t>hubungan</a:t>
            </a:r>
            <a:r>
              <a:rPr lang="en-US" sz="2000" spc="-126" dirty="0">
                <a:solidFill>
                  <a:srgbClr val="F8F103"/>
                </a:solidFill>
                <a:latin typeface="Arial Bold"/>
              </a:rPr>
              <a:t> </a:t>
            </a:r>
            <a:r>
              <a:rPr lang="en-US" sz="2000" spc="-126" dirty="0" err="1">
                <a:solidFill>
                  <a:srgbClr val="F8F103"/>
                </a:solidFill>
                <a:latin typeface="Arial Bold"/>
              </a:rPr>
              <a:t>kekeluargaan</a:t>
            </a:r>
            <a:endParaRPr lang="en-US" sz="2000" spc="-126" dirty="0">
              <a:solidFill>
                <a:srgbClr val="F8F103"/>
              </a:solidFill>
              <a:latin typeface="Arial Bold"/>
            </a:endParaRPr>
          </a:p>
        </p:txBody>
      </p:sp>
      <p:sp>
        <p:nvSpPr>
          <p:cNvPr id="103" name="TextBox 103"/>
          <p:cNvSpPr txBox="1"/>
          <p:nvPr/>
        </p:nvSpPr>
        <p:spPr>
          <a:xfrm>
            <a:off x="2786549" y="3681686"/>
            <a:ext cx="3553691" cy="567055"/>
          </a:xfrm>
          <a:prstGeom prst="rect">
            <a:avLst/>
          </a:prstGeom>
        </p:spPr>
        <p:txBody>
          <a:bodyPr lIns="0" tIns="0" rIns="0" bIns="0" rtlCol="0" anchor="t">
            <a:spAutoFit/>
          </a:bodyPr>
          <a:lstStyle/>
          <a:p>
            <a:pPr>
              <a:lnSpc>
                <a:spcPts val="2060"/>
              </a:lnSpc>
            </a:pPr>
            <a:r>
              <a:rPr lang="en-US" sz="2000" spc="-126" dirty="0">
                <a:solidFill>
                  <a:srgbClr val="E88B00"/>
                </a:solidFill>
                <a:latin typeface="Arial Bold"/>
              </a:rPr>
              <a:t>Kader </a:t>
            </a:r>
            <a:r>
              <a:rPr lang="en-US" sz="2000" spc="-126" dirty="0" err="1">
                <a:solidFill>
                  <a:srgbClr val="E88B00"/>
                </a:solidFill>
                <a:latin typeface="Arial Bold"/>
              </a:rPr>
              <a:t>Desa</a:t>
            </a:r>
            <a:r>
              <a:rPr lang="en-US" sz="2000" spc="-126" dirty="0">
                <a:solidFill>
                  <a:srgbClr val="E88B00"/>
                </a:solidFill>
                <a:latin typeface="Arial Bold"/>
              </a:rPr>
              <a:t> yang </a:t>
            </a:r>
            <a:r>
              <a:rPr lang="en-US" sz="2000" spc="-126" dirty="0" err="1">
                <a:solidFill>
                  <a:srgbClr val="E88B00"/>
                </a:solidFill>
                <a:latin typeface="Arial Bold"/>
              </a:rPr>
              <a:t>belum</a:t>
            </a:r>
            <a:r>
              <a:rPr lang="en-US" sz="2000" spc="-126" dirty="0">
                <a:solidFill>
                  <a:srgbClr val="E88B00"/>
                </a:solidFill>
                <a:latin typeface="Arial Bold"/>
              </a:rPr>
              <a:t> </a:t>
            </a:r>
            <a:r>
              <a:rPr lang="en-US" sz="2000" spc="-126" dirty="0" err="1">
                <a:solidFill>
                  <a:srgbClr val="E88B00"/>
                </a:solidFill>
                <a:latin typeface="Arial Bold"/>
              </a:rPr>
              <a:t>memiliki</a:t>
            </a:r>
            <a:r>
              <a:rPr lang="en-US" sz="2000" spc="-126" dirty="0">
                <a:solidFill>
                  <a:srgbClr val="E88B00"/>
                </a:solidFill>
                <a:latin typeface="Arial Bold"/>
              </a:rPr>
              <a:t> </a:t>
            </a:r>
            <a:r>
              <a:rPr lang="en-US" sz="2000" spc="-126" dirty="0" err="1">
                <a:solidFill>
                  <a:srgbClr val="E88B00"/>
                </a:solidFill>
                <a:latin typeface="Arial Bold"/>
              </a:rPr>
              <a:t>pengalaman</a:t>
            </a:r>
            <a:r>
              <a:rPr lang="en-US" sz="2000" spc="-126" dirty="0">
                <a:solidFill>
                  <a:srgbClr val="E88B00"/>
                </a:solidFill>
                <a:latin typeface="Arial Bold"/>
              </a:rPr>
              <a:t> </a:t>
            </a:r>
            <a:r>
              <a:rPr lang="en-US" sz="2000" spc="-126" dirty="0" err="1">
                <a:solidFill>
                  <a:srgbClr val="E88B00"/>
                </a:solidFill>
                <a:latin typeface="Arial Bold"/>
              </a:rPr>
              <a:t>berorganisasi</a:t>
            </a:r>
            <a:endParaRPr lang="en-US" sz="2000" spc="-126" dirty="0">
              <a:solidFill>
                <a:srgbClr val="E88B00"/>
              </a:solidFill>
              <a:latin typeface="Arial Bold"/>
            </a:endParaRPr>
          </a:p>
        </p:txBody>
      </p:sp>
      <p:sp>
        <p:nvSpPr>
          <p:cNvPr id="104" name="TextBox 104"/>
          <p:cNvSpPr txBox="1"/>
          <p:nvPr/>
        </p:nvSpPr>
        <p:spPr>
          <a:xfrm>
            <a:off x="3579069" y="4332742"/>
            <a:ext cx="3115305" cy="567055"/>
          </a:xfrm>
          <a:prstGeom prst="rect">
            <a:avLst/>
          </a:prstGeom>
        </p:spPr>
        <p:txBody>
          <a:bodyPr lIns="0" tIns="0" rIns="0" bIns="0" rtlCol="0" anchor="t">
            <a:spAutoFit/>
          </a:bodyPr>
          <a:lstStyle/>
          <a:p>
            <a:pPr>
              <a:lnSpc>
                <a:spcPts val="2060"/>
              </a:lnSpc>
            </a:pPr>
            <a:r>
              <a:rPr lang="en-US" sz="2000" spc="-126" dirty="0" err="1">
                <a:solidFill>
                  <a:srgbClr val="FFFFFF"/>
                </a:solidFill>
                <a:latin typeface="Arial Bold"/>
              </a:rPr>
              <a:t>SDM</a:t>
            </a:r>
            <a:r>
              <a:rPr lang="en-US" sz="2000" spc="-126" dirty="0">
                <a:solidFill>
                  <a:srgbClr val="FFFFFF"/>
                </a:solidFill>
                <a:latin typeface="Arial Bold"/>
              </a:rPr>
              <a:t> yang </a:t>
            </a:r>
            <a:r>
              <a:rPr lang="en-US" sz="2000" spc="-126" dirty="0" err="1">
                <a:solidFill>
                  <a:srgbClr val="FFFFFF"/>
                </a:solidFill>
                <a:latin typeface="Arial Bold"/>
              </a:rPr>
              <a:t>masih</a:t>
            </a:r>
            <a:r>
              <a:rPr lang="en-US" sz="2000" spc="-126" dirty="0">
                <a:solidFill>
                  <a:srgbClr val="FFFFFF"/>
                </a:solidFill>
                <a:latin typeface="Arial Bold"/>
              </a:rPr>
              <a:t> </a:t>
            </a:r>
            <a:r>
              <a:rPr lang="en-US" sz="2000" spc="-126" dirty="0" err="1">
                <a:solidFill>
                  <a:srgbClr val="FFFFFF"/>
                </a:solidFill>
                <a:latin typeface="Arial Bold"/>
              </a:rPr>
              <a:t>kurang</a:t>
            </a:r>
            <a:r>
              <a:rPr lang="en-US" sz="2000" spc="-126" dirty="0">
                <a:solidFill>
                  <a:srgbClr val="FFFFFF"/>
                </a:solidFill>
                <a:latin typeface="Arial Bold"/>
              </a:rPr>
              <a:t> </a:t>
            </a:r>
            <a:r>
              <a:rPr lang="en-US" sz="2000" spc="-126" dirty="0" err="1">
                <a:solidFill>
                  <a:srgbClr val="FFFFFF"/>
                </a:solidFill>
                <a:latin typeface="Arial Bold"/>
              </a:rPr>
              <a:t>dalam</a:t>
            </a:r>
            <a:r>
              <a:rPr lang="en-US" sz="2000" spc="-126" dirty="0">
                <a:solidFill>
                  <a:srgbClr val="FFFFFF"/>
                </a:solidFill>
                <a:latin typeface="Arial Bold"/>
              </a:rPr>
              <a:t> </a:t>
            </a:r>
            <a:r>
              <a:rPr lang="en-US" sz="2000" spc="-126" dirty="0" err="1">
                <a:solidFill>
                  <a:srgbClr val="FFFFFF"/>
                </a:solidFill>
                <a:latin typeface="Arial Bold"/>
              </a:rPr>
              <a:t>bersosialisasi</a:t>
            </a:r>
            <a:endParaRPr lang="en-US" sz="2000" spc="-126" dirty="0">
              <a:solidFill>
                <a:srgbClr val="FFFFFF"/>
              </a:solidFill>
              <a:latin typeface="Arial Bold"/>
            </a:endParaRPr>
          </a:p>
        </p:txBody>
      </p:sp>
      <p:sp>
        <p:nvSpPr>
          <p:cNvPr id="105" name="TextBox 105"/>
          <p:cNvSpPr txBox="1"/>
          <p:nvPr/>
        </p:nvSpPr>
        <p:spPr>
          <a:xfrm>
            <a:off x="7232583" y="6044311"/>
            <a:ext cx="4616728" cy="530766"/>
          </a:xfrm>
          <a:prstGeom prst="rect">
            <a:avLst/>
          </a:prstGeom>
        </p:spPr>
        <p:txBody>
          <a:bodyPr lIns="0" tIns="0" rIns="0" bIns="0" rtlCol="0" anchor="t">
            <a:spAutoFit/>
          </a:bodyPr>
          <a:lstStyle/>
          <a:p>
            <a:pPr>
              <a:lnSpc>
                <a:spcPts val="1925"/>
              </a:lnSpc>
            </a:pPr>
            <a:r>
              <a:rPr lang="en-US" sz="1869" spc="-117">
                <a:solidFill>
                  <a:srgbClr val="F8F103"/>
                </a:solidFill>
                <a:latin typeface="Arial Bold"/>
              </a:rPr>
              <a:t>Kondisi jangkauan Perusahaan Pemegang IUP dan IUPK Provinsi Maluku Utara</a:t>
            </a:r>
          </a:p>
        </p:txBody>
      </p:sp>
      <p:sp>
        <p:nvSpPr>
          <p:cNvPr id="106" name="TextBox 106"/>
          <p:cNvSpPr txBox="1"/>
          <p:nvPr/>
        </p:nvSpPr>
        <p:spPr>
          <a:xfrm>
            <a:off x="6940453" y="6740875"/>
            <a:ext cx="3097498" cy="567055"/>
          </a:xfrm>
          <a:prstGeom prst="rect">
            <a:avLst/>
          </a:prstGeom>
        </p:spPr>
        <p:txBody>
          <a:bodyPr lIns="0" tIns="0" rIns="0" bIns="0" rtlCol="0" anchor="t">
            <a:spAutoFit/>
          </a:bodyPr>
          <a:lstStyle/>
          <a:p>
            <a:pPr>
              <a:lnSpc>
                <a:spcPts val="2060"/>
              </a:lnSpc>
            </a:pPr>
            <a:r>
              <a:rPr lang="en-US" sz="2000" spc="-126">
                <a:solidFill>
                  <a:srgbClr val="E88B00"/>
                </a:solidFill>
                <a:latin typeface="Arial Bold"/>
              </a:rPr>
              <a:t>Lokasi Jarak antara OPD dan Masyarakat berjauhan</a:t>
            </a:r>
          </a:p>
        </p:txBody>
      </p:sp>
      <p:sp>
        <p:nvSpPr>
          <p:cNvPr id="107" name="TextBox 107"/>
          <p:cNvSpPr txBox="1"/>
          <p:nvPr/>
        </p:nvSpPr>
        <p:spPr>
          <a:xfrm>
            <a:off x="6660422" y="7373112"/>
            <a:ext cx="2296146" cy="567055"/>
          </a:xfrm>
          <a:prstGeom prst="rect">
            <a:avLst/>
          </a:prstGeom>
        </p:spPr>
        <p:txBody>
          <a:bodyPr lIns="0" tIns="0" rIns="0" bIns="0" rtlCol="0" anchor="t">
            <a:spAutoFit/>
          </a:bodyPr>
          <a:lstStyle/>
          <a:p>
            <a:pPr>
              <a:lnSpc>
                <a:spcPts val="2060"/>
              </a:lnSpc>
            </a:pPr>
            <a:r>
              <a:rPr lang="en-US" sz="2000" spc="-126">
                <a:solidFill>
                  <a:srgbClr val="FFFFFF"/>
                </a:solidFill>
                <a:latin typeface="Arial Bold"/>
              </a:rPr>
              <a:t>Faktor Geografi yang tidak menentu</a:t>
            </a:r>
          </a:p>
        </p:txBody>
      </p:sp>
      <p:sp>
        <p:nvSpPr>
          <p:cNvPr id="108" name="TextBox 108"/>
          <p:cNvSpPr txBox="1"/>
          <p:nvPr/>
        </p:nvSpPr>
        <p:spPr>
          <a:xfrm>
            <a:off x="4050586" y="5950624"/>
            <a:ext cx="2172269" cy="530766"/>
          </a:xfrm>
          <a:prstGeom prst="rect">
            <a:avLst/>
          </a:prstGeom>
        </p:spPr>
        <p:txBody>
          <a:bodyPr lIns="0" tIns="0" rIns="0" bIns="0" rtlCol="0" anchor="t">
            <a:spAutoFit/>
          </a:bodyPr>
          <a:lstStyle/>
          <a:p>
            <a:pPr>
              <a:lnSpc>
                <a:spcPts val="1925"/>
              </a:lnSpc>
            </a:pPr>
            <a:r>
              <a:rPr lang="en-US" sz="1869" spc="-117">
                <a:solidFill>
                  <a:srgbClr val="F8F103"/>
                </a:solidFill>
                <a:latin typeface="Arial Bold"/>
              </a:rPr>
              <a:t>Tidak adanya sistem yang digunakan</a:t>
            </a:r>
          </a:p>
        </p:txBody>
      </p:sp>
      <p:sp>
        <p:nvSpPr>
          <p:cNvPr id="109" name="TextBox 109"/>
          <p:cNvSpPr txBox="1"/>
          <p:nvPr/>
        </p:nvSpPr>
        <p:spPr>
          <a:xfrm>
            <a:off x="3048928" y="6687447"/>
            <a:ext cx="3031970" cy="567055"/>
          </a:xfrm>
          <a:prstGeom prst="rect">
            <a:avLst/>
          </a:prstGeom>
        </p:spPr>
        <p:txBody>
          <a:bodyPr lIns="0" tIns="0" rIns="0" bIns="0" rtlCol="0" anchor="t">
            <a:spAutoFit/>
          </a:bodyPr>
          <a:lstStyle/>
          <a:p>
            <a:pPr>
              <a:lnSpc>
                <a:spcPts val="2060"/>
              </a:lnSpc>
            </a:pPr>
            <a:r>
              <a:rPr lang="en-US" sz="2000" spc="-126">
                <a:solidFill>
                  <a:srgbClr val="E88B00"/>
                </a:solidFill>
                <a:latin typeface="Arial Bold"/>
              </a:rPr>
              <a:t>Pemantauan masih menggunakan cara manual</a:t>
            </a:r>
          </a:p>
        </p:txBody>
      </p:sp>
      <p:sp>
        <p:nvSpPr>
          <p:cNvPr id="110" name="TextBox 110"/>
          <p:cNvSpPr txBox="1"/>
          <p:nvPr/>
        </p:nvSpPr>
        <p:spPr>
          <a:xfrm>
            <a:off x="2412641" y="7460559"/>
            <a:ext cx="3323538" cy="567055"/>
          </a:xfrm>
          <a:prstGeom prst="rect">
            <a:avLst/>
          </a:prstGeom>
        </p:spPr>
        <p:txBody>
          <a:bodyPr lIns="0" tIns="0" rIns="0" bIns="0" rtlCol="0" anchor="t">
            <a:spAutoFit/>
          </a:bodyPr>
          <a:lstStyle/>
          <a:p>
            <a:pPr>
              <a:lnSpc>
                <a:spcPts val="2060"/>
              </a:lnSpc>
            </a:pPr>
            <a:r>
              <a:rPr lang="en-US" sz="2000" spc="-126">
                <a:solidFill>
                  <a:srgbClr val="FFFFFF"/>
                </a:solidFill>
                <a:latin typeface="Arial Bold"/>
              </a:rPr>
              <a:t>Belum optimalnya SDM dalam pemanfaatan teknologi</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heel(1)">
                                      <p:cBhvr>
                                        <p:cTn id="7" dur="1000"/>
                                        <p:tgtEl>
                                          <p:spTgt spid="93"/>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heel(1)">
                                      <p:cBhvr>
                                        <p:cTn id="11" dur="1000"/>
                                        <p:tgtEl>
                                          <p:spTgt spid="94"/>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1000" fill="hold"/>
                                        <p:tgtEl>
                                          <p:spTgt spid="55"/>
                                        </p:tgtEl>
                                        <p:attrNameLst>
                                          <p:attrName>ppt_x</p:attrName>
                                        </p:attrNameLst>
                                      </p:cBhvr>
                                      <p:tavLst>
                                        <p:tav tm="0">
                                          <p:val>
                                            <p:strVal val="0-#ppt_w/2"/>
                                          </p:val>
                                        </p:tav>
                                        <p:tav tm="100000">
                                          <p:val>
                                            <p:strVal val="#ppt_x"/>
                                          </p:val>
                                        </p:tav>
                                      </p:tavLst>
                                    </p:anim>
                                    <p:anim calcmode="lin" valueType="num">
                                      <p:cBhvr additive="base">
                                        <p:cTn id="16" dur="1000" fill="hold"/>
                                        <p:tgtEl>
                                          <p:spTgt spid="55"/>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1000" fill="hold"/>
                                        <p:tgtEl>
                                          <p:spTgt spid="45"/>
                                        </p:tgtEl>
                                        <p:attrNameLst>
                                          <p:attrName>ppt_x</p:attrName>
                                        </p:attrNameLst>
                                      </p:cBhvr>
                                      <p:tavLst>
                                        <p:tav tm="0">
                                          <p:val>
                                            <p:strVal val="0-#ppt_w/2"/>
                                          </p:val>
                                        </p:tav>
                                        <p:tav tm="100000">
                                          <p:val>
                                            <p:strVal val="#ppt_x"/>
                                          </p:val>
                                        </p:tav>
                                      </p:tavLst>
                                    </p:anim>
                                    <p:anim calcmode="lin" valueType="num">
                                      <p:cBhvr additive="base">
                                        <p:cTn id="21" dur="1000" fill="hold"/>
                                        <p:tgtEl>
                                          <p:spTgt spid="45"/>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0-#ppt_w/2"/>
                                          </p:val>
                                        </p:tav>
                                        <p:tav tm="100000">
                                          <p:val>
                                            <p:strVal val="#ppt_x"/>
                                          </p:val>
                                        </p:tav>
                                      </p:tavLst>
                                    </p:anim>
                                    <p:anim calcmode="lin" valueType="num">
                                      <p:cBhvr additive="base">
                                        <p:cTn id="26" dur="10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2" presetClass="entr" presetSubtype="8" fill="hold" nodeType="afterEffect">
                                  <p:stCondLst>
                                    <p:cond delay="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000" fill="hold"/>
                                        <p:tgtEl>
                                          <p:spTgt spid="60"/>
                                        </p:tgtEl>
                                        <p:attrNameLst>
                                          <p:attrName>ppt_x</p:attrName>
                                        </p:attrNameLst>
                                      </p:cBhvr>
                                      <p:tavLst>
                                        <p:tav tm="0">
                                          <p:val>
                                            <p:strVal val="0-#ppt_w/2"/>
                                          </p:val>
                                        </p:tav>
                                        <p:tav tm="100000">
                                          <p:val>
                                            <p:strVal val="#ppt_x"/>
                                          </p:val>
                                        </p:tav>
                                      </p:tavLst>
                                    </p:anim>
                                    <p:anim calcmode="lin" valueType="num">
                                      <p:cBhvr additive="base">
                                        <p:cTn id="31" dur="1000" fill="hold"/>
                                        <p:tgtEl>
                                          <p:spTgt spid="60"/>
                                        </p:tgtEl>
                                        <p:attrNameLst>
                                          <p:attrName>ppt_y</p:attrName>
                                        </p:attrNameLst>
                                      </p:cBhvr>
                                      <p:tavLst>
                                        <p:tav tm="0">
                                          <p:val>
                                            <p:strVal val="#ppt_y"/>
                                          </p:val>
                                        </p:tav>
                                        <p:tav tm="100000">
                                          <p:val>
                                            <p:strVal val="#ppt_y"/>
                                          </p:val>
                                        </p:tav>
                                      </p:tavLst>
                                    </p:anim>
                                  </p:childTnLst>
                                </p:cTn>
                              </p:par>
                            </p:childTnLst>
                          </p:cTn>
                        </p:par>
                        <p:par>
                          <p:cTn id="32" fill="hold">
                            <p:stCondLst>
                              <p:cond delay="6000"/>
                            </p:stCondLst>
                            <p:childTnLst>
                              <p:par>
                                <p:cTn id="33" presetID="2" presetClass="entr" presetSubtype="8"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1000" fill="hold"/>
                                        <p:tgtEl>
                                          <p:spTgt spid="50"/>
                                        </p:tgtEl>
                                        <p:attrNameLst>
                                          <p:attrName>ppt_x</p:attrName>
                                        </p:attrNameLst>
                                      </p:cBhvr>
                                      <p:tavLst>
                                        <p:tav tm="0">
                                          <p:val>
                                            <p:strVal val="0-#ppt_w/2"/>
                                          </p:val>
                                        </p:tav>
                                        <p:tav tm="100000">
                                          <p:val>
                                            <p:strVal val="#ppt_x"/>
                                          </p:val>
                                        </p:tav>
                                      </p:tavLst>
                                    </p:anim>
                                    <p:anim calcmode="lin" valueType="num">
                                      <p:cBhvr additive="base">
                                        <p:cTn id="36" dur="1000" fill="hold"/>
                                        <p:tgtEl>
                                          <p:spTgt spid="50"/>
                                        </p:tgtEl>
                                        <p:attrNameLst>
                                          <p:attrName>ppt_y</p:attrName>
                                        </p:attrNameLst>
                                      </p:cBhvr>
                                      <p:tavLst>
                                        <p:tav tm="0">
                                          <p:val>
                                            <p:strVal val="#ppt_y"/>
                                          </p:val>
                                        </p:tav>
                                        <p:tav tm="100000">
                                          <p:val>
                                            <p:strVal val="#ppt_y"/>
                                          </p:val>
                                        </p:tav>
                                      </p:tavLst>
                                    </p:anim>
                                  </p:childTnLst>
                                </p:cTn>
                              </p:par>
                            </p:childTnLst>
                          </p:cTn>
                        </p:par>
                        <p:par>
                          <p:cTn id="37" fill="hold">
                            <p:stCondLst>
                              <p:cond delay="7000"/>
                            </p:stCondLst>
                            <p:childTnLst>
                              <p:par>
                                <p:cTn id="38" presetID="2" presetClass="entr" presetSubtype="8"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1000" fill="hold"/>
                                        <p:tgtEl>
                                          <p:spTgt spid="35"/>
                                        </p:tgtEl>
                                        <p:attrNameLst>
                                          <p:attrName>ppt_x</p:attrName>
                                        </p:attrNameLst>
                                      </p:cBhvr>
                                      <p:tavLst>
                                        <p:tav tm="0">
                                          <p:val>
                                            <p:strVal val="0-#ppt_w/2"/>
                                          </p:val>
                                        </p:tav>
                                        <p:tav tm="100000">
                                          <p:val>
                                            <p:strVal val="#ppt_x"/>
                                          </p:val>
                                        </p:tav>
                                      </p:tavLst>
                                    </p:anim>
                                    <p:anim calcmode="lin" valueType="num">
                                      <p:cBhvr additive="base">
                                        <p:cTn id="41" dur="1000" fill="hold"/>
                                        <p:tgtEl>
                                          <p:spTgt spid="35"/>
                                        </p:tgtEl>
                                        <p:attrNameLst>
                                          <p:attrName>ppt_y</p:attrName>
                                        </p:attrNameLst>
                                      </p:cBhvr>
                                      <p:tavLst>
                                        <p:tav tm="0">
                                          <p:val>
                                            <p:strVal val="#ppt_y"/>
                                          </p:val>
                                        </p:tav>
                                        <p:tav tm="100000">
                                          <p:val>
                                            <p:strVal val="#ppt_y"/>
                                          </p:val>
                                        </p:tav>
                                      </p:tavLst>
                                    </p:anim>
                                  </p:childTnLst>
                                </p:cTn>
                              </p:par>
                            </p:childTnLst>
                          </p:cTn>
                        </p:par>
                        <p:par>
                          <p:cTn id="42" fill="hold">
                            <p:stCondLst>
                              <p:cond delay="8000"/>
                            </p:stCondLst>
                            <p:childTnLst>
                              <p:par>
                                <p:cTn id="43" presetID="2" presetClass="entr" presetSubtype="8" fill="hold" nodeType="after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1000" fill="hold"/>
                                        <p:tgtEl>
                                          <p:spTgt spid="71"/>
                                        </p:tgtEl>
                                        <p:attrNameLst>
                                          <p:attrName>ppt_x</p:attrName>
                                        </p:attrNameLst>
                                      </p:cBhvr>
                                      <p:tavLst>
                                        <p:tav tm="0">
                                          <p:val>
                                            <p:strVal val="0-#ppt_w/2"/>
                                          </p:val>
                                        </p:tav>
                                        <p:tav tm="100000">
                                          <p:val>
                                            <p:strVal val="#ppt_x"/>
                                          </p:val>
                                        </p:tav>
                                      </p:tavLst>
                                    </p:anim>
                                    <p:anim calcmode="lin" valueType="num">
                                      <p:cBhvr additive="base">
                                        <p:cTn id="46" dur="1000" fill="hold"/>
                                        <p:tgtEl>
                                          <p:spTgt spid="71"/>
                                        </p:tgtEl>
                                        <p:attrNameLst>
                                          <p:attrName>ppt_y</p:attrName>
                                        </p:attrNameLst>
                                      </p:cBhvr>
                                      <p:tavLst>
                                        <p:tav tm="0">
                                          <p:val>
                                            <p:strVal val="#ppt_y"/>
                                          </p:val>
                                        </p:tav>
                                        <p:tav tm="100000">
                                          <p:val>
                                            <p:strVal val="#ppt_y"/>
                                          </p:val>
                                        </p:tav>
                                      </p:tavLst>
                                    </p:anim>
                                  </p:childTnLst>
                                </p:cTn>
                              </p:par>
                            </p:childTnLst>
                          </p:cTn>
                        </p:par>
                        <p:par>
                          <p:cTn id="47" fill="hold">
                            <p:stCondLst>
                              <p:cond delay="9000"/>
                            </p:stCondLst>
                            <p:childTnLst>
                              <p:par>
                                <p:cTn id="48" presetID="2" presetClass="entr" presetSubtype="8" fill="hold" nodeType="afterEffect">
                                  <p:stCondLst>
                                    <p:cond delay="0"/>
                                  </p:stCondLst>
                                  <p:childTnLst>
                                    <p:set>
                                      <p:cBhvr>
                                        <p:cTn id="49" dur="1" fill="hold">
                                          <p:stCondLst>
                                            <p:cond delay="0"/>
                                          </p:stCondLst>
                                        </p:cTn>
                                        <p:tgtEl>
                                          <p:spTgt spid="76"/>
                                        </p:tgtEl>
                                        <p:attrNameLst>
                                          <p:attrName>style.visibility</p:attrName>
                                        </p:attrNameLst>
                                      </p:cBhvr>
                                      <p:to>
                                        <p:strVal val="visible"/>
                                      </p:to>
                                    </p:set>
                                    <p:anim calcmode="lin" valueType="num">
                                      <p:cBhvr additive="base">
                                        <p:cTn id="50" dur="1000" fill="hold"/>
                                        <p:tgtEl>
                                          <p:spTgt spid="76"/>
                                        </p:tgtEl>
                                        <p:attrNameLst>
                                          <p:attrName>ppt_x</p:attrName>
                                        </p:attrNameLst>
                                      </p:cBhvr>
                                      <p:tavLst>
                                        <p:tav tm="0">
                                          <p:val>
                                            <p:strVal val="0-#ppt_w/2"/>
                                          </p:val>
                                        </p:tav>
                                        <p:tav tm="100000">
                                          <p:val>
                                            <p:strVal val="#ppt_x"/>
                                          </p:val>
                                        </p:tav>
                                      </p:tavLst>
                                    </p:anim>
                                    <p:anim calcmode="lin" valueType="num">
                                      <p:cBhvr additive="base">
                                        <p:cTn id="51" dur="1000" fill="hold"/>
                                        <p:tgtEl>
                                          <p:spTgt spid="76"/>
                                        </p:tgtEl>
                                        <p:attrNameLst>
                                          <p:attrName>ppt_y</p:attrName>
                                        </p:attrNameLst>
                                      </p:cBhvr>
                                      <p:tavLst>
                                        <p:tav tm="0">
                                          <p:val>
                                            <p:strVal val="#ppt_y"/>
                                          </p:val>
                                        </p:tav>
                                        <p:tav tm="100000">
                                          <p:val>
                                            <p:strVal val="#ppt_y"/>
                                          </p:val>
                                        </p:tav>
                                      </p:tavLst>
                                    </p:anim>
                                  </p:childTnLst>
                                </p:cTn>
                              </p:par>
                            </p:childTnLst>
                          </p:cTn>
                        </p:par>
                        <p:par>
                          <p:cTn id="52" fill="hold">
                            <p:stCondLst>
                              <p:cond delay="10000"/>
                            </p:stCondLst>
                            <p:childTnLst>
                              <p:par>
                                <p:cTn id="53" presetID="2" presetClass="entr" presetSubtype="8" fill="hold" nodeType="after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1000" fill="hold"/>
                                        <p:tgtEl>
                                          <p:spTgt spid="82"/>
                                        </p:tgtEl>
                                        <p:attrNameLst>
                                          <p:attrName>ppt_x</p:attrName>
                                        </p:attrNameLst>
                                      </p:cBhvr>
                                      <p:tavLst>
                                        <p:tav tm="0">
                                          <p:val>
                                            <p:strVal val="0-#ppt_w/2"/>
                                          </p:val>
                                        </p:tav>
                                        <p:tav tm="100000">
                                          <p:val>
                                            <p:strVal val="#ppt_x"/>
                                          </p:val>
                                        </p:tav>
                                      </p:tavLst>
                                    </p:anim>
                                    <p:anim calcmode="lin" valueType="num">
                                      <p:cBhvr additive="base">
                                        <p:cTn id="56" dur="1000" fill="hold"/>
                                        <p:tgtEl>
                                          <p:spTgt spid="82"/>
                                        </p:tgtEl>
                                        <p:attrNameLst>
                                          <p:attrName>ppt_y</p:attrName>
                                        </p:attrNameLst>
                                      </p:cBhvr>
                                      <p:tavLst>
                                        <p:tav tm="0">
                                          <p:val>
                                            <p:strVal val="#ppt_y"/>
                                          </p:val>
                                        </p:tav>
                                        <p:tav tm="100000">
                                          <p:val>
                                            <p:strVal val="#ppt_y"/>
                                          </p:val>
                                        </p:tav>
                                      </p:tavLst>
                                    </p:anim>
                                  </p:childTnLst>
                                </p:cTn>
                              </p:par>
                            </p:childTnLst>
                          </p:cTn>
                        </p:par>
                        <p:par>
                          <p:cTn id="57" fill="hold">
                            <p:stCondLst>
                              <p:cond delay="11000"/>
                            </p:stCondLst>
                            <p:childTnLst>
                              <p:par>
                                <p:cTn id="58" presetID="2" presetClass="entr" presetSubtype="8" fill="hold" nodeType="afterEffect">
                                  <p:stCondLst>
                                    <p:cond delay="0"/>
                                  </p:stCondLst>
                                  <p:childTnLst>
                                    <p:set>
                                      <p:cBhvr>
                                        <p:cTn id="59" dur="1" fill="hold">
                                          <p:stCondLst>
                                            <p:cond delay="0"/>
                                          </p:stCondLst>
                                        </p:cTn>
                                        <p:tgtEl>
                                          <p:spTgt spid="87"/>
                                        </p:tgtEl>
                                        <p:attrNameLst>
                                          <p:attrName>style.visibility</p:attrName>
                                        </p:attrNameLst>
                                      </p:cBhvr>
                                      <p:to>
                                        <p:strVal val="visible"/>
                                      </p:to>
                                    </p:set>
                                    <p:anim calcmode="lin" valueType="num">
                                      <p:cBhvr additive="base">
                                        <p:cTn id="60" dur="1000" fill="hold"/>
                                        <p:tgtEl>
                                          <p:spTgt spid="87"/>
                                        </p:tgtEl>
                                        <p:attrNameLst>
                                          <p:attrName>ppt_x</p:attrName>
                                        </p:attrNameLst>
                                      </p:cBhvr>
                                      <p:tavLst>
                                        <p:tav tm="0">
                                          <p:val>
                                            <p:strVal val="0-#ppt_w/2"/>
                                          </p:val>
                                        </p:tav>
                                        <p:tav tm="100000">
                                          <p:val>
                                            <p:strVal val="#ppt_x"/>
                                          </p:val>
                                        </p:tav>
                                      </p:tavLst>
                                    </p:anim>
                                    <p:anim calcmode="lin" valueType="num">
                                      <p:cBhvr additive="base">
                                        <p:cTn id="61" dur="1000" fill="hold"/>
                                        <p:tgtEl>
                                          <p:spTgt spid="87"/>
                                        </p:tgtEl>
                                        <p:attrNameLst>
                                          <p:attrName>ppt_y</p:attrName>
                                        </p:attrNameLst>
                                      </p:cBhvr>
                                      <p:tavLst>
                                        <p:tav tm="0">
                                          <p:val>
                                            <p:strVal val="#ppt_y"/>
                                          </p:val>
                                        </p:tav>
                                        <p:tav tm="100000">
                                          <p:val>
                                            <p:strVal val="#ppt_y"/>
                                          </p:val>
                                        </p:tav>
                                      </p:tavLst>
                                    </p:anim>
                                  </p:childTnLst>
                                </p:cTn>
                              </p:par>
                            </p:childTnLst>
                          </p:cTn>
                        </p:par>
                        <p:par>
                          <p:cTn id="62" fill="hold">
                            <p:stCondLst>
                              <p:cond delay="12000"/>
                            </p:stCondLst>
                            <p:childTnLst>
                              <p:par>
                                <p:cTn id="63" presetID="2" presetClass="entr" presetSubtype="2" fill="hold" grpId="0" nodeType="after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base">
                                        <p:cTn id="65" dur="1000" fill="hold"/>
                                        <p:tgtEl>
                                          <p:spTgt spid="102"/>
                                        </p:tgtEl>
                                        <p:attrNameLst>
                                          <p:attrName>ppt_x</p:attrName>
                                        </p:attrNameLst>
                                      </p:cBhvr>
                                      <p:tavLst>
                                        <p:tav tm="0">
                                          <p:val>
                                            <p:strVal val="1+#ppt_w/2"/>
                                          </p:val>
                                        </p:tav>
                                        <p:tav tm="100000">
                                          <p:val>
                                            <p:strVal val="#ppt_x"/>
                                          </p:val>
                                        </p:tav>
                                      </p:tavLst>
                                    </p:anim>
                                    <p:anim calcmode="lin" valueType="num">
                                      <p:cBhvr additive="base">
                                        <p:cTn id="66" dur="1000" fill="hold"/>
                                        <p:tgtEl>
                                          <p:spTgt spid="102"/>
                                        </p:tgtEl>
                                        <p:attrNameLst>
                                          <p:attrName>ppt_y</p:attrName>
                                        </p:attrNameLst>
                                      </p:cBhvr>
                                      <p:tavLst>
                                        <p:tav tm="0">
                                          <p:val>
                                            <p:strVal val="#ppt_y"/>
                                          </p:val>
                                        </p:tav>
                                        <p:tav tm="100000">
                                          <p:val>
                                            <p:strVal val="#ppt_y"/>
                                          </p:val>
                                        </p:tav>
                                      </p:tavLst>
                                    </p:anim>
                                  </p:childTnLst>
                                </p:cTn>
                              </p:par>
                            </p:childTnLst>
                          </p:cTn>
                        </p:par>
                        <p:par>
                          <p:cTn id="67" fill="hold">
                            <p:stCondLst>
                              <p:cond delay="13000"/>
                            </p:stCondLst>
                            <p:childTnLst>
                              <p:par>
                                <p:cTn id="68" presetID="2" presetClass="entr" presetSubtype="2"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 calcmode="lin" valueType="num">
                                      <p:cBhvr additive="base">
                                        <p:cTn id="70" dur="1000" fill="hold"/>
                                        <p:tgtEl>
                                          <p:spTgt spid="99"/>
                                        </p:tgtEl>
                                        <p:attrNameLst>
                                          <p:attrName>ppt_x</p:attrName>
                                        </p:attrNameLst>
                                      </p:cBhvr>
                                      <p:tavLst>
                                        <p:tav tm="0">
                                          <p:val>
                                            <p:strVal val="1+#ppt_w/2"/>
                                          </p:val>
                                        </p:tav>
                                        <p:tav tm="100000">
                                          <p:val>
                                            <p:strVal val="#ppt_x"/>
                                          </p:val>
                                        </p:tav>
                                      </p:tavLst>
                                    </p:anim>
                                    <p:anim calcmode="lin" valueType="num">
                                      <p:cBhvr additive="base">
                                        <p:cTn id="71" dur="1000" fill="hold"/>
                                        <p:tgtEl>
                                          <p:spTgt spid="99"/>
                                        </p:tgtEl>
                                        <p:attrNameLst>
                                          <p:attrName>ppt_y</p:attrName>
                                        </p:attrNameLst>
                                      </p:cBhvr>
                                      <p:tavLst>
                                        <p:tav tm="0">
                                          <p:val>
                                            <p:strVal val="#ppt_y"/>
                                          </p:val>
                                        </p:tav>
                                        <p:tav tm="100000">
                                          <p:val>
                                            <p:strVal val="#ppt_y"/>
                                          </p:val>
                                        </p:tav>
                                      </p:tavLst>
                                    </p:anim>
                                  </p:childTnLst>
                                </p:cTn>
                              </p:par>
                            </p:childTnLst>
                          </p:cTn>
                        </p:par>
                        <p:par>
                          <p:cTn id="72" fill="hold">
                            <p:stCondLst>
                              <p:cond delay="14000"/>
                            </p:stCondLst>
                            <p:childTnLst>
                              <p:par>
                                <p:cTn id="73" presetID="2" presetClass="entr" presetSubtype="2"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1000" fill="hold"/>
                                        <p:tgtEl>
                                          <p:spTgt spid="34"/>
                                        </p:tgtEl>
                                        <p:attrNameLst>
                                          <p:attrName>ppt_x</p:attrName>
                                        </p:attrNameLst>
                                      </p:cBhvr>
                                      <p:tavLst>
                                        <p:tav tm="0">
                                          <p:val>
                                            <p:strVal val="1+#ppt_w/2"/>
                                          </p:val>
                                        </p:tav>
                                        <p:tav tm="100000">
                                          <p:val>
                                            <p:strVal val="#ppt_x"/>
                                          </p:val>
                                        </p:tav>
                                      </p:tavLst>
                                    </p:anim>
                                    <p:anim calcmode="lin" valueType="num">
                                      <p:cBhvr additive="base">
                                        <p:cTn id="76" dur="1000" fill="hold"/>
                                        <p:tgtEl>
                                          <p:spTgt spid="34"/>
                                        </p:tgtEl>
                                        <p:attrNameLst>
                                          <p:attrName>ppt_y</p:attrName>
                                        </p:attrNameLst>
                                      </p:cBhvr>
                                      <p:tavLst>
                                        <p:tav tm="0">
                                          <p:val>
                                            <p:strVal val="#ppt_y"/>
                                          </p:val>
                                        </p:tav>
                                        <p:tav tm="100000">
                                          <p:val>
                                            <p:strVal val="#ppt_y"/>
                                          </p:val>
                                        </p:tav>
                                      </p:tavLst>
                                    </p:anim>
                                  </p:childTnLst>
                                </p:cTn>
                              </p:par>
                            </p:childTnLst>
                          </p:cTn>
                        </p:par>
                        <p:par>
                          <p:cTn id="77" fill="hold">
                            <p:stCondLst>
                              <p:cond delay="15000"/>
                            </p:stCondLst>
                            <p:childTnLst>
                              <p:par>
                                <p:cTn id="78" presetID="2" presetClass="entr" presetSubtype="2" fill="hold" grpId="0" nodeType="afterEffect">
                                  <p:stCondLst>
                                    <p:cond delay="0"/>
                                  </p:stCondLst>
                                  <p:childTnLst>
                                    <p:set>
                                      <p:cBhvr>
                                        <p:cTn id="79" dur="1" fill="hold">
                                          <p:stCondLst>
                                            <p:cond delay="0"/>
                                          </p:stCondLst>
                                        </p:cTn>
                                        <p:tgtEl>
                                          <p:spTgt spid="108"/>
                                        </p:tgtEl>
                                        <p:attrNameLst>
                                          <p:attrName>style.visibility</p:attrName>
                                        </p:attrNameLst>
                                      </p:cBhvr>
                                      <p:to>
                                        <p:strVal val="visible"/>
                                      </p:to>
                                    </p:set>
                                    <p:anim calcmode="lin" valueType="num">
                                      <p:cBhvr additive="base">
                                        <p:cTn id="80" dur="1000" fill="hold"/>
                                        <p:tgtEl>
                                          <p:spTgt spid="108"/>
                                        </p:tgtEl>
                                        <p:attrNameLst>
                                          <p:attrName>ppt_x</p:attrName>
                                        </p:attrNameLst>
                                      </p:cBhvr>
                                      <p:tavLst>
                                        <p:tav tm="0">
                                          <p:val>
                                            <p:strVal val="1+#ppt_w/2"/>
                                          </p:val>
                                        </p:tav>
                                        <p:tav tm="100000">
                                          <p:val>
                                            <p:strVal val="#ppt_x"/>
                                          </p:val>
                                        </p:tav>
                                      </p:tavLst>
                                    </p:anim>
                                    <p:anim calcmode="lin" valueType="num">
                                      <p:cBhvr additive="base">
                                        <p:cTn id="81" dur="1000" fill="hold"/>
                                        <p:tgtEl>
                                          <p:spTgt spid="108"/>
                                        </p:tgtEl>
                                        <p:attrNameLst>
                                          <p:attrName>ppt_y</p:attrName>
                                        </p:attrNameLst>
                                      </p:cBhvr>
                                      <p:tavLst>
                                        <p:tav tm="0">
                                          <p:val>
                                            <p:strVal val="#ppt_y"/>
                                          </p:val>
                                        </p:tav>
                                        <p:tav tm="100000">
                                          <p:val>
                                            <p:strVal val="#ppt_y"/>
                                          </p:val>
                                        </p:tav>
                                      </p:tavLst>
                                    </p:anim>
                                  </p:childTnLst>
                                </p:cTn>
                              </p:par>
                            </p:childTnLst>
                          </p:cTn>
                        </p:par>
                        <p:par>
                          <p:cTn id="82" fill="hold">
                            <p:stCondLst>
                              <p:cond delay="16000"/>
                            </p:stCondLst>
                            <p:childTnLst>
                              <p:par>
                                <p:cTn id="83" presetID="2" presetClass="entr" presetSubtype="2" fill="hold" grpId="0" nodeType="afterEffect">
                                  <p:stCondLst>
                                    <p:cond delay="0"/>
                                  </p:stCondLst>
                                  <p:childTnLst>
                                    <p:set>
                                      <p:cBhvr>
                                        <p:cTn id="84" dur="1" fill="hold">
                                          <p:stCondLst>
                                            <p:cond delay="0"/>
                                          </p:stCondLst>
                                        </p:cTn>
                                        <p:tgtEl>
                                          <p:spTgt spid="105"/>
                                        </p:tgtEl>
                                        <p:attrNameLst>
                                          <p:attrName>style.visibility</p:attrName>
                                        </p:attrNameLst>
                                      </p:cBhvr>
                                      <p:to>
                                        <p:strVal val="visible"/>
                                      </p:to>
                                    </p:set>
                                    <p:anim calcmode="lin" valueType="num">
                                      <p:cBhvr additive="base">
                                        <p:cTn id="85" dur="1000" fill="hold"/>
                                        <p:tgtEl>
                                          <p:spTgt spid="105"/>
                                        </p:tgtEl>
                                        <p:attrNameLst>
                                          <p:attrName>ppt_x</p:attrName>
                                        </p:attrNameLst>
                                      </p:cBhvr>
                                      <p:tavLst>
                                        <p:tav tm="0">
                                          <p:val>
                                            <p:strVal val="1+#ppt_w/2"/>
                                          </p:val>
                                        </p:tav>
                                        <p:tav tm="100000">
                                          <p:val>
                                            <p:strVal val="#ppt_x"/>
                                          </p:val>
                                        </p:tav>
                                      </p:tavLst>
                                    </p:anim>
                                    <p:anim calcmode="lin" valueType="num">
                                      <p:cBhvr additive="base">
                                        <p:cTn id="86" dur="1000" fill="hold"/>
                                        <p:tgtEl>
                                          <p:spTgt spid="105"/>
                                        </p:tgtEl>
                                        <p:attrNameLst>
                                          <p:attrName>ppt_y</p:attrName>
                                        </p:attrNameLst>
                                      </p:cBhvr>
                                      <p:tavLst>
                                        <p:tav tm="0">
                                          <p:val>
                                            <p:strVal val="#ppt_y"/>
                                          </p:val>
                                        </p:tav>
                                        <p:tav tm="100000">
                                          <p:val>
                                            <p:strVal val="#ppt_y"/>
                                          </p:val>
                                        </p:tav>
                                      </p:tavLst>
                                    </p:anim>
                                  </p:childTnLst>
                                </p:cTn>
                              </p:par>
                            </p:childTnLst>
                          </p:cTn>
                        </p:par>
                        <p:par>
                          <p:cTn id="87" fill="hold">
                            <p:stCondLst>
                              <p:cond delay="17000"/>
                            </p:stCondLst>
                            <p:childTnLst>
                              <p:par>
                                <p:cTn id="88" presetID="2" presetClass="entr" presetSubtype="2" fill="hold" grpId="0" nodeType="afterEffect">
                                  <p:stCondLst>
                                    <p:cond delay="0"/>
                                  </p:stCondLst>
                                  <p:childTnLst>
                                    <p:set>
                                      <p:cBhvr>
                                        <p:cTn id="89" dur="1" fill="hold">
                                          <p:stCondLst>
                                            <p:cond delay="0"/>
                                          </p:stCondLst>
                                        </p:cTn>
                                        <p:tgtEl>
                                          <p:spTgt spid="98"/>
                                        </p:tgtEl>
                                        <p:attrNameLst>
                                          <p:attrName>style.visibility</p:attrName>
                                        </p:attrNameLst>
                                      </p:cBhvr>
                                      <p:to>
                                        <p:strVal val="visible"/>
                                      </p:to>
                                    </p:set>
                                    <p:anim calcmode="lin" valueType="num">
                                      <p:cBhvr additive="base">
                                        <p:cTn id="90" dur="1000" fill="hold"/>
                                        <p:tgtEl>
                                          <p:spTgt spid="98"/>
                                        </p:tgtEl>
                                        <p:attrNameLst>
                                          <p:attrName>ppt_x</p:attrName>
                                        </p:attrNameLst>
                                      </p:cBhvr>
                                      <p:tavLst>
                                        <p:tav tm="0">
                                          <p:val>
                                            <p:strVal val="1+#ppt_w/2"/>
                                          </p:val>
                                        </p:tav>
                                        <p:tav tm="100000">
                                          <p:val>
                                            <p:strVal val="#ppt_x"/>
                                          </p:val>
                                        </p:tav>
                                      </p:tavLst>
                                    </p:anim>
                                    <p:anim calcmode="lin" valueType="num">
                                      <p:cBhvr additive="base">
                                        <p:cTn id="91" dur="1000" fill="hold"/>
                                        <p:tgtEl>
                                          <p:spTgt spid="98"/>
                                        </p:tgtEl>
                                        <p:attrNameLst>
                                          <p:attrName>ppt_y</p:attrName>
                                        </p:attrNameLst>
                                      </p:cBhvr>
                                      <p:tavLst>
                                        <p:tav tm="0">
                                          <p:val>
                                            <p:strVal val="#ppt_y"/>
                                          </p:val>
                                        </p:tav>
                                        <p:tav tm="100000">
                                          <p:val>
                                            <p:strVal val="#ppt_y"/>
                                          </p:val>
                                        </p:tav>
                                      </p:tavLst>
                                    </p:anim>
                                  </p:childTnLst>
                                </p:cTn>
                              </p:par>
                            </p:childTnLst>
                          </p:cTn>
                        </p:par>
                        <p:par>
                          <p:cTn id="92" fill="hold">
                            <p:stCondLst>
                              <p:cond delay="18000"/>
                            </p:stCondLst>
                            <p:childTnLst>
                              <p:par>
                                <p:cTn id="93" presetID="2" presetClass="entr" presetSubtype="2" fill="hold" grpId="0" nodeType="afterEffect">
                                  <p:stCondLst>
                                    <p:cond delay="0"/>
                                  </p:stCondLst>
                                  <p:childTnLst>
                                    <p:set>
                                      <p:cBhvr>
                                        <p:cTn id="94" dur="1" fill="hold">
                                          <p:stCondLst>
                                            <p:cond delay="0"/>
                                          </p:stCondLst>
                                        </p:cTn>
                                        <p:tgtEl>
                                          <p:spTgt spid="103"/>
                                        </p:tgtEl>
                                        <p:attrNameLst>
                                          <p:attrName>style.visibility</p:attrName>
                                        </p:attrNameLst>
                                      </p:cBhvr>
                                      <p:to>
                                        <p:strVal val="visible"/>
                                      </p:to>
                                    </p:set>
                                    <p:anim calcmode="lin" valueType="num">
                                      <p:cBhvr additive="base">
                                        <p:cTn id="95" dur="1000" fill="hold"/>
                                        <p:tgtEl>
                                          <p:spTgt spid="103"/>
                                        </p:tgtEl>
                                        <p:attrNameLst>
                                          <p:attrName>ppt_x</p:attrName>
                                        </p:attrNameLst>
                                      </p:cBhvr>
                                      <p:tavLst>
                                        <p:tav tm="0">
                                          <p:val>
                                            <p:strVal val="1+#ppt_w/2"/>
                                          </p:val>
                                        </p:tav>
                                        <p:tav tm="100000">
                                          <p:val>
                                            <p:strVal val="#ppt_x"/>
                                          </p:val>
                                        </p:tav>
                                      </p:tavLst>
                                    </p:anim>
                                    <p:anim calcmode="lin" valueType="num">
                                      <p:cBhvr additive="base">
                                        <p:cTn id="96" dur="1000" fill="hold"/>
                                        <p:tgtEl>
                                          <p:spTgt spid="103"/>
                                        </p:tgtEl>
                                        <p:attrNameLst>
                                          <p:attrName>ppt_y</p:attrName>
                                        </p:attrNameLst>
                                      </p:cBhvr>
                                      <p:tavLst>
                                        <p:tav tm="0">
                                          <p:val>
                                            <p:strVal val="#ppt_y"/>
                                          </p:val>
                                        </p:tav>
                                        <p:tav tm="100000">
                                          <p:val>
                                            <p:strVal val="#ppt_y"/>
                                          </p:val>
                                        </p:tav>
                                      </p:tavLst>
                                    </p:anim>
                                  </p:childTnLst>
                                </p:cTn>
                              </p:par>
                            </p:childTnLst>
                          </p:cTn>
                        </p:par>
                        <p:par>
                          <p:cTn id="97" fill="hold">
                            <p:stCondLst>
                              <p:cond delay="19000"/>
                            </p:stCondLst>
                            <p:childTnLst>
                              <p:par>
                                <p:cTn id="98" presetID="2" presetClass="entr" presetSubtype="2" fill="hold" grpId="0" nodeType="afterEffect">
                                  <p:stCondLst>
                                    <p:cond delay="0"/>
                                  </p:stCondLst>
                                  <p:childTnLst>
                                    <p:set>
                                      <p:cBhvr>
                                        <p:cTn id="99" dur="1" fill="hold">
                                          <p:stCondLst>
                                            <p:cond delay="0"/>
                                          </p:stCondLst>
                                        </p:cTn>
                                        <p:tgtEl>
                                          <p:spTgt spid="100"/>
                                        </p:tgtEl>
                                        <p:attrNameLst>
                                          <p:attrName>style.visibility</p:attrName>
                                        </p:attrNameLst>
                                      </p:cBhvr>
                                      <p:to>
                                        <p:strVal val="visible"/>
                                      </p:to>
                                    </p:set>
                                    <p:anim calcmode="lin" valueType="num">
                                      <p:cBhvr additive="base">
                                        <p:cTn id="100" dur="1000" fill="hold"/>
                                        <p:tgtEl>
                                          <p:spTgt spid="100"/>
                                        </p:tgtEl>
                                        <p:attrNameLst>
                                          <p:attrName>ppt_x</p:attrName>
                                        </p:attrNameLst>
                                      </p:cBhvr>
                                      <p:tavLst>
                                        <p:tav tm="0">
                                          <p:val>
                                            <p:strVal val="1+#ppt_w/2"/>
                                          </p:val>
                                        </p:tav>
                                        <p:tav tm="100000">
                                          <p:val>
                                            <p:strVal val="#ppt_x"/>
                                          </p:val>
                                        </p:tav>
                                      </p:tavLst>
                                    </p:anim>
                                    <p:anim calcmode="lin" valueType="num">
                                      <p:cBhvr additive="base">
                                        <p:cTn id="101" dur="1000" fill="hold"/>
                                        <p:tgtEl>
                                          <p:spTgt spid="100"/>
                                        </p:tgtEl>
                                        <p:attrNameLst>
                                          <p:attrName>ppt_y</p:attrName>
                                        </p:attrNameLst>
                                      </p:cBhvr>
                                      <p:tavLst>
                                        <p:tav tm="0">
                                          <p:val>
                                            <p:strVal val="#ppt_y"/>
                                          </p:val>
                                        </p:tav>
                                        <p:tav tm="100000">
                                          <p:val>
                                            <p:strVal val="#ppt_y"/>
                                          </p:val>
                                        </p:tav>
                                      </p:tavLst>
                                    </p:anim>
                                  </p:childTnLst>
                                </p:cTn>
                              </p:par>
                            </p:childTnLst>
                          </p:cTn>
                        </p:par>
                        <p:par>
                          <p:cTn id="102" fill="hold">
                            <p:stCondLst>
                              <p:cond delay="20000"/>
                            </p:stCondLst>
                            <p:childTnLst>
                              <p:par>
                                <p:cTn id="103" presetID="2" presetClass="entr" presetSubtype="2"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 calcmode="lin" valueType="num">
                                      <p:cBhvr additive="base">
                                        <p:cTn id="105" dur="1000" fill="hold"/>
                                        <p:tgtEl>
                                          <p:spTgt spid="92"/>
                                        </p:tgtEl>
                                        <p:attrNameLst>
                                          <p:attrName>ppt_x</p:attrName>
                                        </p:attrNameLst>
                                      </p:cBhvr>
                                      <p:tavLst>
                                        <p:tav tm="0">
                                          <p:val>
                                            <p:strVal val="1+#ppt_w/2"/>
                                          </p:val>
                                        </p:tav>
                                        <p:tav tm="100000">
                                          <p:val>
                                            <p:strVal val="#ppt_x"/>
                                          </p:val>
                                        </p:tav>
                                      </p:tavLst>
                                    </p:anim>
                                    <p:anim calcmode="lin" valueType="num">
                                      <p:cBhvr additive="base">
                                        <p:cTn id="106" dur="1000" fill="hold"/>
                                        <p:tgtEl>
                                          <p:spTgt spid="92"/>
                                        </p:tgtEl>
                                        <p:attrNameLst>
                                          <p:attrName>ppt_y</p:attrName>
                                        </p:attrNameLst>
                                      </p:cBhvr>
                                      <p:tavLst>
                                        <p:tav tm="0">
                                          <p:val>
                                            <p:strVal val="#ppt_y"/>
                                          </p:val>
                                        </p:tav>
                                        <p:tav tm="100000">
                                          <p:val>
                                            <p:strVal val="#ppt_y"/>
                                          </p:val>
                                        </p:tav>
                                      </p:tavLst>
                                    </p:anim>
                                  </p:childTnLst>
                                </p:cTn>
                              </p:par>
                            </p:childTnLst>
                          </p:cTn>
                        </p:par>
                        <p:par>
                          <p:cTn id="107" fill="hold">
                            <p:stCondLst>
                              <p:cond delay="21000"/>
                            </p:stCondLst>
                            <p:childTnLst>
                              <p:par>
                                <p:cTn id="108" presetID="2" presetClass="entr" presetSubtype="2" fill="hold" grpId="0" nodeType="afterEffect">
                                  <p:stCondLst>
                                    <p:cond delay="0"/>
                                  </p:stCondLst>
                                  <p:childTnLst>
                                    <p:set>
                                      <p:cBhvr>
                                        <p:cTn id="109" dur="1" fill="hold">
                                          <p:stCondLst>
                                            <p:cond delay="0"/>
                                          </p:stCondLst>
                                        </p:cTn>
                                        <p:tgtEl>
                                          <p:spTgt spid="109"/>
                                        </p:tgtEl>
                                        <p:attrNameLst>
                                          <p:attrName>style.visibility</p:attrName>
                                        </p:attrNameLst>
                                      </p:cBhvr>
                                      <p:to>
                                        <p:strVal val="visible"/>
                                      </p:to>
                                    </p:set>
                                    <p:anim calcmode="lin" valueType="num">
                                      <p:cBhvr additive="base">
                                        <p:cTn id="110" dur="1000" fill="hold"/>
                                        <p:tgtEl>
                                          <p:spTgt spid="109"/>
                                        </p:tgtEl>
                                        <p:attrNameLst>
                                          <p:attrName>ppt_x</p:attrName>
                                        </p:attrNameLst>
                                      </p:cBhvr>
                                      <p:tavLst>
                                        <p:tav tm="0">
                                          <p:val>
                                            <p:strVal val="1+#ppt_w/2"/>
                                          </p:val>
                                        </p:tav>
                                        <p:tav tm="100000">
                                          <p:val>
                                            <p:strVal val="#ppt_x"/>
                                          </p:val>
                                        </p:tav>
                                      </p:tavLst>
                                    </p:anim>
                                    <p:anim calcmode="lin" valueType="num">
                                      <p:cBhvr additive="base">
                                        <p:cTn id="111" dur="1000" fill="hold"/>
                                        <p:tgtEl>
                                          <p:spTgt spid="109"/>
                                        </p:tgtEl>
                                        <p:attrNameLst>
                                          <p:attrName>ppt_y</p:attrName>
                                        </p:attrNameLst>
                                      </p:cBhvr>
                                      <p:tavLst>
                                        <p:tav tm="0">
                                          <p:val>
                                            <p:strVal val="#ppt_y"/>
                                          </p:val>
                                        </p:tav>
                                        <p:tav tm="100000">
                                          <p:val>
                                            <p:strVal val="#ppt_y"/>
                                          </p:val>
                                        </p:tav>
                                      </p:tavLst>
                                    </p:anim>
                                  </p:childTnLst>
                                </p:cTn>
                              </p:par>
                            </p:childTnLst>
                          </p:cTn>
                        </p:par>
                        <p:par>
                          <p:cTn id="112" fill="hold">
                            <p:stCondLst>
                              <p:cond delay="22000"/>
                            </p:stCondLst>
                            <p:childTnLst>
                              <p:par>
                                <p:cTn id="113" presetID="2" presetClass="entr" presetSubtype="2" fill="hold" grpId="0" nodeType="afterEffect">
                                  <p:stCondLst>
                                    <p:cond delay="0"/>
                                  </p:stCondLst>
                                  <p:childTnLst>
                                    <p:set>
                                      <p:cBhvr>
                                        <p:cTn id="114" dur="1" fill="hold">
                                          <p:stCondLst>
                                            <p:cond delay="0"/>
                                          </p:stCondLst>
                                        </p:cTn>
                                        <p:tgtEl>
                                          <p:spTgt spid="106"/>
                                        </p:tgtEl>
                                        <p:attrNameLst>
                                          <p:attrName>style.visibility</p:attrName>
                                        </p:attrNameLst>
                                      </p:cBhvr>
                                      <p:to>
                                        <p:strVal val="visible"/>
                                      </p:to>
                                    </p:set>
                                    <p:anim calcmode="lin" valueType="num">
                                      <p:cBhvr additive="base">
                                        <p:cTn id="115" dur="1000" fill="hold"/>
                                        <p:tgtEl>
                                          <p:spTgt spid="106"/>
                                        </p:tgtEl>
                                        <p:attrNameLst>
                                          <p:attrName>ppt_x</p:attrName>
                                        </p:attrNameLst>
                                      </p:cBhvr>
                                      <p:tavLst>
                                        <p:tav tm="0">
                                          <p:val>
                                            <p:strVal val="1+#ppt_w/2"/>
                                          </p:val>
                                        </p:tav>
                                        <p:tav tm="100000">
                                          <p:val>
                                            <p:strVal val="#ppt_x"/>
                                          </p:val>
                                        </p:tav>
                                      </p:tavLst>
                                    </p:anim>
                                    <p:anim calcmode="lin" valueType="num">
                                      <p:cBhvr additive="base">
                                        <p:cTn id="116" dur="1000" fill="hold"/>
                                        <p:tgtEl>
                                          <p:spTgt spid="106"/>
                                        </p:tgtEl>
                                        <p:attrNameLst>
                                          <p:attrName>ppt_y</p:attrName>
                                        </p:attrNameLst>
                                      </p:cBhvr>
                                      <p:tavLst>
                                        <p:tav tm="0">
                                          <p:val>
                                            <p:strVal val="#ppt_y"/>
                                          </p:val>
                                        </p:tav>
                                        <p:tav tm="100000">
                                          <p:val>
                                            <p:strVal val="#ppt_y"/>
                                          </p:val>
                                        </p:tav>
                                      </p:tavLst>
                                    </p:anim>
                                  </p:childTnLst>
                                </p:cTn>
                              </p:par>
                            </p:childTnLst>
                          </p:cTn>
                        </p:par>
                        <p:par>
                          <p:cTn id="117" fill="hold">
                            <p:stCondLst>
                              <p:cond delay="23000"/>
                            </p:stCondLst>
                            <p:childTnLst>
                              <p:par>
                                <p:cTn id="118" presetID="2" presetClass="entr" presetSubtype="2" fill="hold" grpId="0" nodeType="afterEffect">
                                  <p:stCondLst>
                                    <p:cond delay="0"/>
                                  </p:stCondLst>
                                  <p:childTnLst>
                                    <p:set>
                                      <p:cBhvr>
                                        <p:cTn id="119" dur="1" fill="hold">
                                          <p:stCondLst>
                                            <p:cond delay="0"/>
                                          </p:stCondLst>
                                        </p:cTn>
                                        <p:tgtEl>
                                          <p:spTgt spid="95"/>
                                        </p:tgtEl>
                                        <p:attrNameLst>
                                          <p:attrName>style.visibility</p:attrName>
                                        </p:attrNameLst>
                                      </p:cBhvr>
                                      <p:to>
                                        <p:strVal val="visible"/>
                                      </p:to>
                                    </p:set>
                                    <p:anim calcmode="lin" valueType="num">
                                      <p:cBhvr additive="base">
                                        <p:cTn id="120" dur="1000" fill="hold"/>
                                        <p:tgtEl>
                                          <p:spTgt spid="95"/>
                                        </p:tgtEl>
                                        <p:attrNameLst>
                                          <p:attrName>ppt_x</p:attrName>
                                        </p:attrNameLst>
                                      </p:cBhvr>
                                      <p:tavLst>
                                        <p:tav tm="0">
                                          <p:val>
                                            <p:strVal val="1+#ppt_w/2"/>
                                          </p:val>
                                        </p:tav>
                                        <p:tav tm="100000">
                                          <p:val>
                                            <p:strVal val="#ppt_x"/>
                                          </p:val>
                                        </p:tav>
                                      </p:tavLst>
                                    </p:anim>
                                    <p:anim calcmode="lin" valueType="num">
                                      <p:cBhvr additive="base">
                                        <p:cTn id="121" dur="1000" fill="hold"/>
                                        <p:tgtEl>
                                          <p:spTgt spid="95"/>
                                        </p:tgtEl>
                                        <p:attrNameLst>
                                          <p:attrName>ppt_y</p:attrName>
                                        </p:attrNameLst>
                                      </p:cBhvr>
                                      <p:tavLst>
                                        <p:tav tm="0">
                                          <p:val>
                                            <p:strVal val="#ppt_y"/>
                                          </p:val>
                                        </p:tav>
                                        <p:tav tm="100000">
                                          <p:val>
                                            <p:strVal val="#ppt_y"/>
                                          </p:val>
                                        </p:tav>
                                      </p:tavLst>
                                    </p:anim>
                                  </p:childTnLst>
                                </p:cTn>
                              </p:par>
                            </p:childTnLst>
                          </p:cTn>
                        </p:par>
                        <p:par>
                          <p:cTn id="122" fill="hold">
                            <p:stCondLst>
                              <p:cond delay="24000"/>
                            </p:stCondLst>
                            <p:childTnLst>
                              <p:par>
                                <p:cTn id="123" presetID="2" presetClass="entr" presetSubtype="2" fill="hold" grpId="0" nodeType="afterEffect">
                                  <p:stCondLst>
                                    <p:cond delay="0"/>
                                  </p:stCondLst>
                                  <p:childTnLst>
                                    <p:set>
                                      <p:cBhvr>
                                        <p:cTn id="124" dur="1" fill="hold">
                                          <p:stCondLst>
                                            <p:cond delay="0"/>
                                          </p:stCondLst>
                                        </p:cTn>
                                        <p:tgtEl>
                                          <p:spTgt spid="104"/>
                                        </p:tgtEl>
                                        <p:attrNameLst>
                                          <p:attrName>style.visibility</p:attrName>
                                        </p:attrNameLst>
                                      </p:cBhvr>
                                      <p:to>
                                        <p:strVal val="visible"/>
                                      </p:to>
                                    </p:set>
                                    <p:anim calcmode="lin" valueType="num">
                                      <p:cBhvr additive="base">
                                        <p:cTn id="125" dur="1000" fill="hold"/>
                                        <p:tgtEl>
                                          <p:spTgt spid="104"/>
                                        </p:tgtEl>
                                        <p:attrNameLst>
                                          <p:attrName>ppt_x</p:attrName>
                                        </p:attrNameLst>
                                      </p:cBhvr>
                                      <p:tavLst>
                                        <p:tav tm="0">
                                          <p:val>
                                            <p:strVal val="1+#ppt_w/2"/>
                                          </p:val>
                                        </p:tav>
                                        <p:tav tm="100000">
                                          <p:val>
                                            <p:strVal val="#ppt_x"/>
                                          </p:val>
                                        </p:tav>
                                      </p:tavLst>
                                    </p:anim>
                                    <p:anim calcmode="lin" valueType="num">
                                      <p:cBhvr additive="base">
                                        <p:cTn id="126" dur="1000" fill="hold"/>
                                        <p:tgtEl>
                                          <p:spTgt spid="104"/>
                                        </p:tgtEl>
                                        <p:attrNameLst>
                                          <p:attrName>ppt_y</p:attrName>
                                        </p:attrNameLst>
                                      </p:cBhvr>
                                      <p:tavLst>
                                        <p:tav tm="0">
                                          <p:val>
                                            <p:strVal val="#ppt_y"/>
                                          </p:val>
                                        </p:tav>
                                        <p:tav tm="100000">
                                          <p:val>
                                            <p:strVal val="#ppt_y"/>
                                          </p:val>
                                        </p:tav>
                                      </p:tavLst>
                                    </p:anim>
                                  </p:childTnLst>
                                </p:cTn>
                              </p:par>
                            </p:childTnLst>
                          </p:cTn>
                        </p:par>
                        <p:par>
                          <p:cTn id="127" fill="hold">
                            <p:stCondLst>
                              <p:cond delay="25000"/>
                            </p:stCondLst>
                            <p:childTnLst>
                              <p:par>
                                <p:cTn id="128" presetID="2" presetClass="entr" presetSubtype="2" fill="hold" grpId="0" nodeType="afterEffect">
                                  <p:stCondLst>
                                    <p:cond delay="0"/>
                                  </p:stCondLst>
                                  <p:childTnLst>
                                    <p:set>
                                      <p:cBhvr>
                                        <p:cTn id="129" dur="1" fill="hold">
                                          <p:stCondLst>
                                            <p:cond delay="0"/>
                                          </p:stCondLst>
                                        </p:cTn>
                                        <p:tgtEl>
                                          <p:spTgt spid="101"/>
                                        </p:tgtEl>
                                        <p:attrNameLst>
                                          <p:attrName>style.visibility</p:attrName>
                                        </p:attrNameLst>
                                      </p:cBhvr>
                                      <p:to>
                                        <p:strVal val="visible"/>
                                      </p:to>
                                    </p:set>
                                    <p:anim calcmode="lin" valueType="num">
                                      <p:cBhvr additive="base">
                                        <p:cTn id="130" dur="1000" fill="hold"/>
                                        <p:tgtEl>
                                          <p:spTgt spid="101"/>
                                        </p:tgtEl>
                                        <p:attrNameLst>
                                          <p:attrName>ppt_x</p:attrName>
                                        </p:attrNameLst>
                                      </p:cBhvr>
                                      <p:tavLst>
                                        <p:tav tm="0">
                                          <p:val>
                                            <p:strVal val="1+#ppt_w/2"/>
                                          </p:val>
                                        </p:tav>
                                        <p:tav tm="100000">
                                          <p:val>
                                            <p:strVal val="#ppt_x"/>
                                          </p:val>
                                        </p:tav>
                                      </p:tavLst>
                                    </p:anim>
                                    <p:anim calcmode="lin" valueType="num">
                                      <p:cBhvr additive="base">
                                        <p:cTn id="131" dur="1000" fill="hold"/>
                                        <p:tgtEl>
                                          <p:spTgt spid="101"/>
                                        </p:tgtEl>
                                        <p:attrNameLst>
                                          <p:attrName>ppt_y</p:attrName>
                                        </p:attrNameLst>
                                      </p:cBhvr>
                                      <p:tavLst>
                                        <p:tav tm="0">
                                          <p:val>
                                            <p:strVal val="#ppt_y"/>
                                          </p:val>
                                        </p:tav>
                                        <p:tav tm="100000">
                                          <p:val>
                                            <p:strVal val="#ppt_y"/>
                                          </p:val>
                                        </p:tav>
                                      </p:tavLst>
                                    </p:anim>
                                  </p:childTnLst>
                                </p:cTn>
                              </p:par>
                            </p:childTnLst>
                          </p:cTn>
                        </p:par>
                        <p:par>
                          <p:cTn id="132" fill="hold">
                            <p:stCondLst>
                              <p:cond delay="26000"/>
                            </p:stCondLst>
                            <p:childTnLst>
                              <p:par>
                                <p:cTn id="133" presetID="2" presetClass="entr" presetSubtype="2" fill="hold" grpId="0" nodeType="afterEffect">
                                  <p:stCondLst>
                                    <p:cond delay="0"/>
                                  </p:stCondLst>
                                  <p:childTnLst>
                                    <p:set>
                                      <p:cBhvr>
                                        <p:cTn id="134" dur="1" fill="hold">
                                          <p:stCondLst>
                                            <p:cond delay="0"/>
                                          </p:stCondLst>
                                        </p:cTn>
                                        <p:tgtEl>
                                          <p:spTgt spid="81"/>
                                        </p:tgtEl>
                                        <p:attrNameLst>
                                          <p:attrName>style.visibility</p:attrName>
                                        </p:attrNameLst>
                                      </p:cBhvr>
                                      <p:to>
                                        <p:strVal val="visible"/>
                                      </p:to>
                                    </p:set>
                                    <p:anim calcmode="lin" valueType="num">
                                      <p:cBhvr additive="base">
                                        <p:cTn id="135" dur="1000" fill="hold"/>
                                        <p:tgtEl>
                                          <p:spTgt spid="81"/>
                                        </p:tgtEl>
                                        <p:attrNameLst>
                                          <p:attrName>ppt_x</p:attrName>
                                        </p:attrNameLst>
                                      </p:cBhvr>
                                      <p:tavLst>
                                        <p:tav tm="0">
                                          <p:val>
                                            <p:strVal val="1+#ppt_w/2"/>
                                          </p:val>
                                        </p:tav>
                                        <p:tav tm="100000">
                                          <p:val>
                                            <p:strVal val="#ppt_x"/>
                                          </p:val>
                                        </p:tav>
                                      </p:tavLst>
                                    </p:anim>
                                    <p:anim calcmode="lin" valueType="num">
                                      <p:cBhvr additive="base">
                                        <p:cTn id="136" dur="1000" fill="hold"/>
                                        <p:tgtEl>
                                          <p:spTgt spid="81"/>
                                        </p:tgtEl>
                                        <p:attrNameLst>
                                          <p:attrName>ppt_y</p:attrName>
                                        </p:attrNameLst>
                                      </p:cBhvr>
                                      <p:tavLst>
                                        <p:tav tm="0">
                                          <p:val>
                                            <p:strVal val="#ppt_y"/>
                                          </p:val>
                                        </p:tav>
                                        <p:tav tm="100000">
                                          <p:val>
                                            <p:strVal val="#ppt_y"/>
                                          </p:val>
                                        </p:tav>
                                      </p:tavLst>
                                    </p:anim>
                                  </p:childTnLst>
                                </p:cTn>
                              </p:par>
                            </p:childTnLst>
                          </p:cTn>
                        </p:par>
                        <p:par>
                          <p:cTn id="137" fill="hold">
                            <p:stCondLst>
                              <p:cond delay="27000"/>
                            </p:stCondLst>
                            <p:childTnLst>
                              <p:par>
                                <p:cTn id="138" presetID="2" presetClass="entr" presetSubtype="2" fill="hold" grpId="0" nodeType="afterEffect">
                                  <p:stCondLst>
                                    <p:cond delay="0"/>
                                  </p:stCondLst>
                                  <p:childTnLst>
                                    <p:set>
                                      <p:cBhvr>
                                        <p:cTn id="139" dur="1" fill="hold">
                                          <p:stCondLst>
                                            <p:cond delay="0"/>
                                          </p:stCondLst>
                                        </p:cTn>
                                        <p:tgtEl>
                                          <p:spTgt spid="110"/>
                                        </p:tgtEl>
                                        <p:attrNameLst>
                                          <p:attrName>style.visibility</p:attrName>
                                        </p:attrNameLst>
                                      </p:cBhvr>
                                      <p:to>
                                        <p:strVal val="visible"/>
                                      </p:to>
                                    </p:set>
                                    <p:anim calcmode="lin" valueType="num">
                                      <p:cBhvr additive="base">
                                        <p:cTn id="140" dur="1000" fill="hold"/>
                                        <p:tgtEl>
                                          <p:spTgt spid="110"/>
                                        </p:tgtEl>
                                        <p:attrNameLst>
                                          <p:attrName>ppt_x</p:attrName>
                                        </p:attrNameLst>
                                      </p:cBhvr>
                                      <p:tavLst>
                                        <p:tav tm="0">
                                          <p:val>
                                            <p:strVal val="1+#ppt_w/2"/>
                                          </p:val>
                                        </p:tav>
                                        <p:tav tm="100000">
                                          <p:val>
                                            <p:strVal val="#ppt_x"/>
                                          </p:val>
                                        </p:tav>
                                      </p:tavLst>
                                    </p:anim>
                                    <p:anim calcmode="lin" valueType="num">
                                      <p:cBhvr additive="base">
                                        <p:cTn id="141" dur="1000" fill="hold"/>
                                        <p:tgtEl>
                                          <p:spTgt spid="110"/>
                                        </p:tgtEl>
                                        <p:attrNameLst>
                                          <p:attrName>ppt_y</p:attrName>
                                        </p:attrNameLst>
                                      </p:cBhvr>
                                      <p:tavLst>
                                        <p:tav tm="0">
                                          <p:val>
                                            <p:strVal val="#ppt_y"/>
                                          </p:val>
                                        </p:tav>
                                        <p:tav tm="100000">
                                          <p:val>
                                            <p:strVal val="#ppt_y"/>
                                          </p:val>
                                        </p:tav>
                                      </p:tavLst>
                                    </p:anim>
                                  </p:childTnLst>
                                </p:cTn>
                              </p:par>
                            </p:childTnLst>
                          </p:cTn>
                        </p:par>
                        <p:par>
                          <p:cTn id="142" fill="hold">
                            <p:stCondLst>
                              <p:cond delay="28000"/>
                            </p:stCondLst>
                            <p:childTnLst>
                              <p:par>
                                <p:cTn id="143" presetID="2" presetClass="entr" presetSubtype="2" fill="hold" grpId="0" nodeType="afterEffect">
                                  <p:stCondLst>
                                    <p:cond delay="0"/>
                                  </p:stCondLst>
                                  <p:childTnLst>
                                    <p:set>
                                      <p:cBhvr>
                                        <p:cTn id="144" dur="1" fill="hold">
                                          <p:stCondLst>
                                            <p:cond delay="0"/>
                                          </p:stCondLst>
                                        </p:cTn>
                                        <p:tgtEl>
                                          <p:spTgt spid="107"/>
                                        </p:tgtEl>
                                        <p:attrNameLst>
                                          <p:attrName>style.visibility</p:attrName>
                                        </p:attrNameLst>
                                      </p:cBhvr>
                                      <p:to>
                                        <p:strVal val="visible"/>
                                      </p:to>
                                    </p:set>
                                    <p:anim calcmode="lin" valueType="num">
                                      <p:cBhvr additive="base">
                                        <p:cTn id="145" dur="1000" fill="hold"/>
                                        <p:tgtEl>
                                          <p:spTgt spid="107"/>
                                        </p:tgtEl>
                                        <p:attrNameLst>
                                          <p:attrName>ppt_x</p:attrName>
                                        </p:attrNameLst>
                                      </p:cBhvr>
                                      <p:tavLst>
                                        <p:tav tm="0">
                                          <p:val>
                                            <p:strVal val="1+#ppt_w/2"/>
                                          </p:val>
                                        </p:tav>
                                        <p:tav tm="100000">
                                          <p:val>
                                            <p:strVal val="#ppt_x"/>
                                          </p:val>
                                        </p:tav>
                                      </p:tavLst>
                                    </p:anim>
                                    <p:anim calcmode="lin" valueType="num">
                                      <p:cBhvr additive="base">
                                        <p:cTn id="146" dur="1000" fill="hold"/>
                                        <p:tgtEl>
                                          <p:spTgt spid="107"/>
                                        </p:tgtEl>
                                        <p:attrNameLst>
                                          <p:attrName>ppt_y</p:attrName>
                                        </p:attrNameLst>
                                      </p:cBhvr>
                                      <p:tavLst>
                                        <p:tav tm="0">
                                          <p:val>
                                            <p:strVal val="#ppt_y"/>
                                          </p:val>
                                        </p:tav>
                                        <p:tav tm="100000">
                                          <p:val>
                                            <p:strVal val="#ppt_y"/>
                                          </p:val>
                                        </p:tav>
                                      </p:tavLst>
                                    </p:anim>
                                  </p:childTnLst>
                                </p:cTn>
                              </p:par>
                            </p:childTnLst>
                          </p:cTn>
                        </p:par>
                        <p:par>
                          <p:cTn id="147" fill="hold">
                            <p:stCondLst>
                              <p:cond delay="29000"/>
                            </p:stCondLst>
                            <p:childTnLst>
                              <p:par>
                                <p:cTn id="148" presetID="2" presetClass="entr" presetSubtype="2" fill="hold" grpId="0" nodeType="afterEffect">
                                  <p:stCondLst>
                                    <p:cond delay="0"/>
                                  </p:stCondLst>
                                  <p:childTnLst>
                                    <p:set>
                                      <p:cBhvr>
                                        <p:cTn id="149" dur="1" fill="hold">
                                          <p:stCondLst>
                                            <p:cond delay="0"/>
                                          </p:stCondLst>
                                        </p:cTn>
                                        <p:tgtEl>
                                          <p:spTgt spid="96"/>
                                        </p:tgtEl>
                                        <p:attrNameLst>
                                          <p:attrName>style.visibility</p:attrName>
                                        </p:attrNameLst>
                                      </p:cBhvr>
                                      <p:to>
                                        <p:strVal val="visible"/>
                                      </p:to>
                                    </p:set>
                                    <p:anim calcmode="lin" valueType="num">
                                      <p:cBhvr additive="base">
                                        <p:cTn id="150" dur="1000" fill="hold"/>
                                        <p:tgtEl>
                                          <p:spTgt spid="96"/>
                                        </p:tgtEl>
                                        <p:attrNameLst>
                                          <p:attrName>ppt_x</p:attrName>
                                        </p:attrNameLst>
                                      </p:cBhvr>
                                      <p:tavLst>
                                        <p:tav tm="0">
                                          <p:val>
                                            <p:strVal val="1+#ppt_w/2"/>
                                          </p:val>
                                        </p:tav>
                                        <p:tav tm="100000">
                                          <p:val>
                                            <p:strVal val="#ppt_x"/>
                                          </p:val>
                                        </p:tav>
                                      </p:tavLst>
                                    </p:anim>
                                    <p:anim calcmode="lin" valueType="num">
                                      <p:cBhvr additive="base">
                                        <p:cTn id="151" dur="1000" fill="hold"/>
                                        <p:tgtEl>
                                          <p:spTgt spid="96"/>
                                        </p:tgtEl>
                                        <p:attrNameLst>
                                          <p:attrName>ppt_y</p:attrName>
                                        </p:attrNameLst>
                                      </p:cBhvr>
                                      <p:tavLst>
                                        <p:tav tm="0">
                                          <p:val>
                                            <p:strVal val="#ppt_y"/>
                                          </p:val>
                                        </p:tav>
                                        <p:tav tm="100000">
                                          <p:val>
                                            <p:strVal val="#ppt_y"/>
                                          </p:val>
                                        </p:tav>
                                      </p:tavLst>
                                    </p:anim>
                                  </p:childTnLst>
                                </p:cTn>
                              </p:par>
                            </p:childTnLst>
                          </p:cTn>
                        </p:par>
                        <p:par>
                          <p:cTn id="152" fill="hold">
                            <p:stCondLst>
                              <p:cond delay="30000"/>
                            </p:stCondLst>
                            <p:childTnLst>
                              <p:par>
                                <p:cTn id="153" presetID="2" presetClass="entr" presetSubtype="2" fill="hold" grpId="0" nodeType="afterEffect">
                                  <p:stCondLst>
                                    <p:cond delay="0"/>
                                  </p:stCondLst>
                                  <p:childTnLst>
                                    <p:set>
                                      <p:cBhvr>
                                        <p:cTn id="154" dur="1" fill="hold">
                                          <p:stCondLst>
                                            <p:cond delay="0"/>
                                          </p:stCondLst>
                                        </p:cTn>
                                        <p:tgtEl>
                                          <p:spTgt spid="97"/>
                                        </p:tgtEl>
                                        <p:attrNameLst>
                                          <p:attrName>style.visibility</p:attrName>
                                        </p:attrNameLst>
                                      </p:cBhvr>
                                      <p:to>
                                        <p:strVal val="visible"/>
                                      </p:to>
                                    </p:set>
                                    <p:anim calcmode="lin" valueType="num">
                                      <p:cBhvr additive="base">
                                        <p:cTn id="155" dur="1000" fill="hold"/>
                                        <p:tgtEl>
                                          <p:spTgt spid="97"/>
                                        </p:tgtEl>
                                        <p:attrNameLst>
                                          <p:attrName>ppt_x</p:attrName>
                                        </p:attrNameLst>
                                      </p:cBhvr>
                                      <p:tavLst>
                                        <p:tav tm="0">
                                          <p:val>
                                            <p:strVal val="1+#ppt_w/2"/>
                                          </p:val>
                                        </p:tav>
                                        <p:tav tm="100000">
                                          <p:val>
                                            <p:strVal val="#ppt_x"/>
                                          </p:val>
                                        </p:tav>
                                      </p:tavLst>
                                    </p:anim>
                                    <p:anim calcmode="lin" valueType="num">
                                      <p:cBhvr additive="base">
                                        <p:cTn id="156" dur="10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8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0000"/>
            </a:blip>
            <a:stretch>
              <a:fillRect t="-9259" b="-9259"/>
            </a:stretch>
          </a:blipFill>
        </p:spPr>
        <p:txBody>
          <a:bodyPr/>
          <a:lstStyle/>
          <a:p>
            <a:endParaRPr lang="en-ID"/>
          </a:p>
        </p:txBody>
      </p:sp>
      <p:grpSp>
        <p:nvGrpSpPr>
          <p:cNvPr id="3" name="Group 3"/>
          <p:cNvGrpSpPr/>
          <p:nvPr/>
        </p:nvGrpSpPr>
        <p:grpSpPr>
          <a:xfrm>
            <a:off x="1921946" y="7376628"/>
            <a:ext cx="16366054" cy="2910372"/>
            <a:chOff x="0" y="0"/>
            <a:chExt cx="4310401" cy="766518"/>
          </a:xfrm>
        </p:grpSpPr>
        <p:sp>
          <p:nvSpPr>
            <p:cNvPr id="4" name="Freeform 4"/>
            <p:cNvSpPr/>
            <p:nvPr/>
          </p:nvSpPr>
          <p:spPr>
            <a:xfrm>
              <a:off x="0" y="0"/>
              <a:ext cx="4310401" cy="766518"/>
            </a:xfrm>
            <a:custGeom>
              <a:avLst/>
              <a:gdLst/>
              <a:ahLst/>
              <a:cxnLst/>
              <a:rect l="l" t="t" r="r" b="b"/>
              <a:pathLst>
                <a:path w="4310401" h="766518">
                  <a:moveTo>
                    <a:pt x="24125" y="0"/>
                  </a:moveTo>
                  <a:lnTo>
                    <a:pt x="4286276" y="0"/>
                  </a:lnTo>
                  <a:cubicBezTo>
                    <a:pt x="4292674" y="0"/>
                    <a:pt x="4298811" y="2542"/>
                    <a:pt x="4303335" y="7066"/>
                  </a:cubicBezTo>
                  <a:cubicBezTo>
                    <a:pt x="4307860" y="11591"/>
                    <a:pt x="4310401" y="17727"/>
                    <a:pt x="4310401" y="24125"/>
                  </a:cubicBezTo>
                  <a:lnTo>
                    <a:pt x="4310401" y="742392"/>
                  </a:lnTo>
                  <a:cubicBezTo>
                    <a:pt x="4310401" y="748791"/>
                    <a:pt x="4307860" y="754927"/>
                    <a:pt x="4303335" y="759452"/>
                  </a:cubicBezTo>
                  <a:cubicBezTo>
                    <a:pt x="4298811" y="763976"/>
                    <a:pt x="4292674" y="766518"/>
                    <a:pt x="4286276" y="766518"/>
                  </a:cubicBezTo>
                  <a:lnTo>
                    <a:pt x="24125" y="766518"/>
                  </a:lnTo>
                  <a:cubicBezTo>
                    <a:pt x="17727" y="766518"/>
                    <a:pt x="11591" y="763976"/>
                    <a:pt x="7066" y="759452"/>
                  </a:cubicBezTo>
                  <a:cubicBezTo>
                    <a:pt x="2542" y="754927"/>
                    <a:pt x="0" y="748791"/>
                    <a:pt x="0" y="742392"/>
                  </a:cubicBezTo>
                  <a:lnTo>
                    <a:pt x="0" y="24125"/>
                  </a:lnTo>
                  <a:cubicBezTo>
                    <a:pt x="0" y="17727"/>
                    <a:pt x="2542" y="11591"/>
                    <a:pt x="7066" y="7066"/>
                  </a:cubicBezTo>
                  <a:cubicBezTo>
                    <a:pt x="11591" y="2542"/>
                    <a:pt x="17727" y="0"/>
                    <a:pt x="24125" y="0"/>
                  </a:cubicBezTo>
                  <a:close/>
                </a:path>
              </a:pathLst>
            </a:custGeom>
            <a:solidFill>
              <a:srgbClr val="FFFFFF">
                <a:alpha val="45882"/>
              </a:srgbClr>
            </a:soli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3093290" y="4437681"/>
            <a:ext cx="16366054" cy="2910372"/>
            <a:chOff x="0" y="0"/>
            <a:chExt cx="4310401" cy="766518"/>
          </a:xfrm>
        </p:grpSpPr>
        <p:sp>
          <p:nvSpPr>
            <p:cNvPr id="7" name="Freeform 7"/>
            <p:cNvSpPr/>
            <p:nvPr/>
          </p:nvSpPr>
          <p:spPr>
            <a:xfrm>
              <a:off x="0" y="0"/>
              <a:ext cx="4310401" cy="766518"/>
            </a:xfrm>
            <a:custGeom>
              <a:avLst/>
              <a:gdLst/>
              <a:ahLst/>
              <a:cxnLst/>
              <a:rect l="l" t="t" r="r" b="b"/>
              <a:pathLst>
                <a:path w="4310401" h="766518">
                  <a:moveTo>
                    <a:pt x="24125" y="0"/>
                  </a:moveTo>
                  <a:lnTo>
                    <a:pt x="4286276" y="0"/>
                  </a:lnTo>
                  <a:cubicBezTo>
                    <a:pt x="4292674" y="0"/>
                    <a:pt x="4298811" y="2542"/>
                    <a:pt x="4303335" y="7066"/>
                  </a:cubicBezTo>
                  <a:cubicBezTo>
                    <a:pt x="4307860" y="11591"/>
                    <a:pt x="4310401" y="17727"/>
                    <a:pt x="4310401" y="24125"/>
                  </a:cubicBezTo>
                  <a:lnTo>
                    <a:pt x="4310401" y="742392"/>
                  </a:lnTo>
                  <a:cubicBezTo>
                    <a:pt x="4310401" y="748791"/>
                    <a:pt x="4307860" y="754927"/>
                    <a:pt x="4303335" y="759452"/>
                  </a:cubicBezTo>
                  <a:cubicBezTo>
                    <a:pt x="4298811" y="763976"/>
                    <a:pt x="4292674" y="766518"/>
                    <a:pt x="4286276" y="766518"/>
                  </a:cubicBezTo>
                  <a:lnTo>
                    <a:pt x="24125" y="766518"/>
                  </a:lnTo>
                  <a:cubicBezTo>
                    <a:pt x="17727" y="766518"/>
                    <a:pt x="11591" y="763976"/>
                    <a:pt x="7066" y="759452"/>
                  </a:cubicBezTo>
                  <a:cubicBezTo>
                    <a:pt x="2542" y="754927"/>
                    <a:pt x="0" y="748791"/>
                    <a:pt x="0" y="742392"/>
                  </a:cubicBezTo>
                  <a:lnTo>
                    <a:pt x="0" y="24125"/>
                  </a:lnTo>
                  <a:cubicBezTo>
                    <a:pt x="0" y="17727"/>
                    <a:pt x="2542" y="11591"/>
                    <a:pt x="7066" y="7066"/>
                  </a:cubicBezTo>
                  <a:cubicBezTo>
                    <a:pt x="11591" y="2542"/>
                    <a:pt x="17727" y="0"/>
                    <a:pt x="24125" y="0"/>
                  </a:cubicBezTo>
                  <a:close/>
                </a:path>
              </a:pathLst>
            </a:custGeom>
            <a:solidFill>
              <a:srgbClr val="0575E6">
                <a:alpha val="45882"/>
              </a:srgbClr>
            </a:solidFill>
          </p:spPr>
          <p:txBody>
            <a:bodyPr/>
            <a:lstStyle/>
            <a:p>
              <a:endParaRPr lang="en-ID"/>
            </a:p>
          </p:txBody>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9" name="Freeform 9"/>
          <p:cNvSpPr/>
          <p:nvPr/>
        </p:nvSpPr>
        <p:spPr>
          <a:xfrm>
            <a:off x="321928" y="1887037"/>
            <a:ext cx="6384344" cy="6384344"/>
          </a:xfrm>
          <a:custGeom>
            <a:avLst/>
            <a:gdLst/>
            <a:ahLst/>
            <a:cxnLst/>
            <a:rect l="l" t="t" r="r" b="b"/>
            <a:pathLst>
              <a:path w="6384344" h="6384344">
                <a:moveTo>
                  <a:pt x="0" y="0"/>
                </a:moveTo>
                <a:lnTo>
                  <a:pt x="6384344" y="0"/>
                </a:lnTo>
                <a:lnTo>
                  <a:pt x="6384344" y="6384344"/>
                </a:lnTo>
                <a:lnTo>
                  <a:pt x="0" y="63843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0" name="Freeform 10"/>
          <p:cNvSpPr/>
          <p:nvPr/>
        </p:nvSpPr>
        <p:spPr>
          <a:xfrm rot="7901713" flipH="1">
            <a:off x="227006" y="600783"/>
            <a:ext cx="8385353" cy="2637575"/>
          </a:xfrm>
          <a:custGeom>
            <a:avLst/>
            <a:gdLst/>
            <a:ahLst/>
            <a:cxnLst/>
            <a:rect l="l" t="t" r="r" b="b"/>
            <a:pathLst>
              <a:path w="8385353" h="2637575">
                <a:moveTo>
                  <a:pt x="8385353" y="0"/>
                </a:moveTo>
                <a:lnTo>
                  <a:pt x="0" y="0"/>
                </a:lnTo>
                <a:lnTo>
                  <a:pt x="0" y="2637575"/>
                </a:lnTo>
                <a:lnTo>
                  <a:pt x="8385353" y="2637575"/>
                </a:lnTo>
                <a:lnTo>
                  <a:pt x="8385353"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1" name="Freeform 11"/>
          <p:cNvSpPr/>
          <p:nvPr/>
        </p:nvSpPr>
        <p:spPr>
          <a:xfrm rot="7901713">
            <a:off x="-1176914" y="6971832"/>
            <a:ext cx="7696237" cy="2420816"/>
          </a:xfrm>
          <a:custGeom>
            <a:avLst/>
            <a:gdLst/>
            <a:ahLst/>
            <a:cxnLst/>
            <a:rect l="l" t="t" r="r" b="b"/>
            <a:pathLst>
              <a:path w="7696237" h="2420816">
                <a:moveTo>
                  <a:pt x="0" y="0"/>
                </a:moveTo>
                <a:lnTo>
                  <a:pt x="7696238" y="0"/>
                </a:lnTo>
                <a:lnTo>
                  <a:pt x="7696238" y="2420817"/>
                </a:lnTo>
                <a:lnTo>
                  <a:pt x="0" y="2420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2" name="Freeform 12"/>
          <p:cNvSpPr/>
          <p:nvPr/>
        </p:nvSpPr>
        <p:spPr>
          <a:xfrm rot="7885646">
            <a:off x="4317686" y="1070294"/>
            <a:ext cx="4716658" cy="704079"/>
          </a:xfrm>
          <a:custGeom>
            <a:avLst/>
            <a:gdLst/>
            <a:ahLst/>
            <a:cxnLst/>
            <a:rect l="l" t="t" r="r" b="b"/>
            <a:pathLst>
              <a:path w="4716658" h="704079">
                <a:moveTo>
                  <a:pt x="0" y="0"/>
                </a:moveTo>
                <a:lnTo>
                  <a:pt x="4716658" y="0"/>
                </a:lnTo>
                <a:lnTo>
                  <a:pt x="4716658" y="704078"/>
                </a:lnTo>
                <a:lnTo>
                  <a:pt x="0" y="704078"/>
                </a:lnTo>
                <a:lnTo>
                  <a:pt x="0" y="0"/>
                </a:lnTo>
                <a:close/>
              </a:path>
            </a:pathLst>
          </a:custGeom>
          <a:blipFill>
            <a:blip r:embed="rId9">
              <a:extLst>
                <a:ext uri="{96DAC541-7B7A-43D3-8B79-37D633B846F1}">
                  <asvg:svgBlip xmlns:asvg="http://schemas.microsoft.com/office/drawing/2016/SVG/main" r:embed="rId10"/>
                </a:ext>
              </a:extLst>
            </a:blip>
            <a:stretch>
              <a:fillRect t="-42143" b="-68571"/>
            </a:stretch>
          </a:blipFill>
        </p:spPr>
        <p:txBody>
          <a:bodyPr/>
          <a:lstStyle/>
          <a:p>
            <a:endParaRPr lang="en-ID"/>
          </a:p>
        </p:txBody>
      </p:sp>
      <p:sp>
        <p:nvSpPr>
          <p:cNvPr id="13" name="Freeform 13"/>
          <p:cNvSpPr/>
          <p:nvPr/>
        </p:nvSpPr>
        <p:spPr>
          <a:xfrm rot="7885646" flipH="1">
            <a:off x="-1370221" y="7366519"/>
            <a:ext cx="4302370" cy="642236"/>
          </a:xfrm>
          <a:custGeom>
            <a:avLst/>
            <a:gdLst/>
            <a:ahLst/>
            <a:cxnLst/>
            <a:rect l="l" t="t" r="r" b="b"/>
            <a:pathLst>
              <a:path w="4302370" h="642236">
                <a:moveTo>
                  <a:pt x="4302370" y="0"/>
                </a:moveTo>
                <a:lnTo>
                  <a:pt x="0" y="0"/>
                </a:lnTo>
                <a:lnTo>
                  <a:pt x="0" y="642236"/>
                </a:lnTo>
                <a:lnTo>
                  <a:pt x="4302370" y="642236"/>
                </a:lnTo>
                <a:lnTo>
                  <a:pt x="4302370"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14" name="Freeform 14"/>
          <p:cNvSpPr/>
          <p:nvPr/>
        </p:nvSpPr>
        <p:spPr>
          <a:xfrm>
            <a:off x="499101" y="1990903"/>
            <a:ext cx="6029997" cy="6029997"/>
          </a:xfrm>
          <a:custGeom>
            <a:avLst/>
            <a:gdLst/>
            <a:ahLst/>
            <a:cxnLst/>
            <a:rect l="l" t="t" r="r" b="b"/>
            <a:pathLst>
              <a:path w="6029997" h="6029997">
                <a:moveTo>
                  <a:pt x="0" y="0"/>
                </a:moveTo>
                <a:lnTo>
                  <a:pt x="6029998" y="0"/>
                </a:lnTo>
                <a:lnTo>
                  <a:pt x="6029998" y="6029998"/>
                </a:lnTo>
                <a:lnTo>
                  <a:pt x="0" y="60299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5" name="Freeform 15"/>
          <p:cNvSpPr/>
          <p:nvPr/>
        </p:nvSpPr>
        <p:spPr>
          <a:xfrm>
            <a:off x="832365" y="2324167"/>
            <a:ext cx="5363470" cy="5363470"/>
          </a:xfrm>
          <a:custGeom>
            <a:avLst/>
            <a:gdLst/>
            <a:ahLst/>
            <a:cxnLst/>
            <a:rect l="l" t="t" r="r" b="b"/>
            <a:pathLst>
              <a:path w="5363470" h="5363470">
                <a:moveTo>
                  <a:pt x="0" y="0"/>
                </a:moveTo>
                <a:lnTo>
                  <a:pt x="5363470" y="0"/>
                </a:lnTo>
                <a:lnTo>
                  <a:pt x="5363470" y="5363470"/>
                </a:lnTo>
                <a:lnTo>
                  <a:pt x="0" y="53634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16" name="Freeform 16"/>
          <p:cNvSpPr/>
          <p:nvPr/>
        </p:nvSpPr>
        <p:spPr>
          <a:xfrm>
            <a:off x="646118" y="1874092"/>
            <a:ext cx="900151" cy="900151"/>
          </a:xfrm>
          <a:custGeom>
            <a:avLst/>
            <a:gdLst/>
            <a:ahLst/>
            <a:cxnLst/>
            <a:rect l="l" t="t" r="r" b="b"/>
            <a:pathLst>
              <a:path w="900151" h="900151">
                <a:moveTo>
                  <a:pt x="0" y="0"/>
                </a:moveTo>
                <a:lnTo>
                  <a:pt x="900151" y="0"/>
                </a:lnTo>
                <a:lnTo>
                  <a:pt x="900151" y="900151"/>
                </a:lnTo>
                <a:lnTo>
                  <a:pt x="0" y="9001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7" name="Freeform 17"/>
          <p:cNvSpPr/>
          <p:nvPr/>
        </p:nvSpPr>
        <p:spPr>
          <a:xfrm>
            <a:off x="5525427" y="6417743"/>
            <a:ext cx="788887" cy="788887"/>
          </a:xfrm>
          <a:custGeom>
            <a:avLst/>
            <a:gdLst/>
            <a:ahLst/>
            <a:cxnLst/>
            <a:rect l="l" t="t" r="r" b="b"/>
            <a:pathLst>
              <a:path w="788887" h="788887">
                <a:moveTo>
                  <a:pt x="0" y="0"/>
                </a:moveTo>
                <a:lnTo>
                  <a:pt x="788887" y="0"/>
                </a:lnTo>
                <a:lnTo>
                  <a:pt x="788887" y="788887"/>
                </a:lnTo>
                <a:lnTo>
                  <a:pt x="0" y="7888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grpSp>
        <p:nvGrpSpPr>
          <p:cNvPr id="18" name="Group 18"/>
          <p:cNvGrpSpPr>
            <a:grpSpLocks noChangeAspect="1"/>
          </p:cNvGrpSpPr>
          <p:nvPr/>
        </p:nvGrpSpPr>
        <p:grpSpPr>
          <a:xfrm>
            <a:off x="1015516" y="2507329"/>
            <a:ext cx="4997167" cy="4997147"/>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7"/>
              <a:stretch>
                <a:fillRect l="-24999" r="-36408" b="-7605"/>
              </a:stretch>
            </a:blipFill>
          </p:spPr>
          <p:txBody>
            <a:bodyPr/>
            <a:lstStyle/>
            <a:p>
              <a:endParaRPr lang="en-ID"/>
            </a:p>
          </p:txBody>
        </p:sp>
      </p:grpSp>
      <p:pic>
        <p:nvPicPr>
          <p:cNvPr id="20" name="Picture 20"/>
          <p:cNvPicPr>
            <a:picLocks noChangeAspect="1"/>
          </p:cNvPicPr>
          <p:nvPr/>
        </p:nvPicPr>
        <p:blipFill>
          <a:blip r:embed="rId18"/>
          <a:srcRect/>
          <a:stretch>
            <a:fillRect/>
          </a:stretch>
        </p:blipFill>
        <p:spPr>
          <a:xfrm>
            <a:off x="8193248" y="74234"/>
            <a:ext cx="2027216" cy="1348099"/>
          </a:xfrm>
          <a:prstGeom prst="rect">
            <a:avLst/>
          </a:prstGeom>
        </p:spPr>
      </p:pic>
      <p:sp>
        <p:nvSpPr>
          <p:cNvPr id="21" name="Freeform 21"/>
          <p:cNvSpPr/>
          <p:nvPr/>
        </p:nvSpPr>
        <p:spPr>
          <a:xfrm rot="-2951050">
            <a:off x="236178" y="8511858"/>
            <a:ext cx="2942861" cy="1120249"/>
          </a:xfrm>
          <a:custGeom>
            <a:avLst/>
            <a:gdLst/>
            <a:ahLst/>
            <a:cxnLst/>
            <a:rect l="l" t="t" r="r" b="b"/>
            <a:pathLst>
              <a:path w="2942861" h="1120249">
                <a:moveTo>
                  <a:pt x="0" y="0"/>
                </a:moveTo>
                <a:lnTo>
                  <a:pt x="2942861" y="0"/>
                </a:lnTo>
                <a:lnTo>
                  <a:pt x="2942861" y="1120249"/>
                </a:lnTo>
                <a:lnTo>
                  <a:pt x="0" y="112024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ID"/>
          </a:p>
        </p:txBody>
      </p:sp>
      <p:pic>
        <p:nvPicPr>
          <p:cNvPr id="22" name="Picture 22"/>
          <p:cNvPicPr>
            <a:picLocks noChangeAspect="1"/>
          </p:cNvPicPr>
          <p:nvPr/>
        </p:nvPicPr>
        <p:blipFill>
          <a:blip r:embed="rId21"/>
          <a:srcRect/>
          <a:stretch>
            <a:fillRect/>
          </a:stretch>
        </p:blipFill>
        <p:spPr>
          <a:xfrm>
            <a:off x="-600700" y="909772"/>
            <a:ext cx="8229600" cy="8229600"/>
          </a:xfrm>
          <a:prstGeom prst="rect">
            <a:avLst/>
          </a:prstGeom>
        </p:spPr>
      </p:pic>
      <p:sp>
        <p:nvSpPr>
          <p:cNvPr id="23" name="TextBox 23"/>
          <p:cNvSpPr txBox="1"/>
          <p:nvPr/>
        </p:nvSpPr>
        <p:spPr>
          <a:xfrm>
            <a:off x="7081170" y="1605356"/>
            <a:ext cx="10522384" cy="2612644"/>
          </a:xfrm>
          <a:prstGeom prst="rect">
            <a:avLst/>
          </a:prstGeom>
        </p:spPr>
        <p:txBody>
          <a:bodyPr lIns="0" tIns="0" rIns="0" bIns="0" rtlCol="0" anchor="t">
            <a:spAutoFit/>
          </a:bodyPr>
          <a:lstStyle/>
          <a:p>
            <a:pPr algn="just">
              <a:lnSpc>
                <a:spcPts val="2617"/>
              </a:lnSpc>
            </a:pPr>
            <a:r>
              <a:rPr lang="en-US" sz="2199" dirty="0" err="1">
                <a:solidFill>
                  <a:srgbClr val="000000"/>
                </a:solidFill>
                <a:latin typeface="Poppins Bold"/>
              </a:rPr>
              <a:t>Pengembangan</a:t>
            </a:r>
            <a:r>
              <a:rPr lang="en-US" sz="2199" dirty="0">
                <a:solidFill>
                  <a:srgbClr val="000000"/>
                </a:solidFill>
                <a:latin typeface="Poppins Bold"/>
              </a:rPr>
              <a:t> dan </a:t>
            </a:r>
            <a:r>
              <a:rPr lang="en-US" sz="2199" dirty="0" err="1">
                <a:solidFill>
                  <a:srgbClr val="000000"/>
                </a:solidFill>
                <a:latin typeface="Poppins Bold"/>
              </a:rPr>
              <a:t>Pemberdayaan</a:t>
            </a:r>
            <a:r>
              <a:rPr lang="en-US" sz="2199" dirty="0">
                <a:solidFill>
                  <a:srgbClr val="000000"/>
                </a:solidFill>
                <a:latin typeface="Poppins Bold"/>
              </a:rPr>
              <a:t> Masyarakat yang </a:t>
            </a:r>
            <a:r>
              <a:rPr lang="en-US" sz="2199" dirty="0" err="1">
                <a:solidFill>
                  <a:srgbClr val="000000"/>
                </a:solidFill>
                <a:latin typeface="Poppins Bold"/>
              </a:rPr>
              <a:t>selanjutnya</a:t>
            </a:r>
            <a:r>
              <a:rPr lang="en-US" sz="2199" dirty="0">
                <a:solidFill>
                  <a:srgbClr val="000000"/>
                </a:solidFill>
                <a:latin typeface="Poppins Bold"/>
              </a:rPr>
              <a:t> </a:t>
            </a:r>
            <a:r>
              <a:rPr lang="en-US" sz="2199" dirty="0" err="1">
                <a:solidFill>
                  <a:srgbClr val="000000"/>
                </a:solidFill>
                <a:latin typeface="Poppins Bold"/>
              </a:rPr>
              <a:t>disingkat</a:t>
            </a:r>
            <a:r>
              <a:rPr lang="en-US" sz="2199" dirty="0">
                <a:solidFill>
                  <a:srgbClr val="000000"/>
                </a:solidFill>
                <a:latin typeface="Poppins Bold"/>
              </a:rPr>
              <a:t> PPM </a:t>
            </a:r>
            <a:r>
              <a:rPr lang="en-US" sz="2199" dirty="0" err="1">
                <a:solidFill>
                  <a:srgbClr val="000000"/>
                </a:solidFill>
                <a:latin typeface="Poppins Bold"/>
              </a:rPr>
              <a:t>adalah</a:t>
            </a:r>
            <a:r>
              <a:rPr lang="en-US" sz="2199" dirty="0">
                <a:solidFill>
                  <a:srgbClr val="000000"/>
                </a:solidFill>
                <a:latin typeface="Poppins Bold"/>
              </a:rPr>
              <a:t> Upaya </a:t>
            </a:r>
            <a:r>
              <a:rPr lang="en-US" sz="2199" dirty="0" err="1">
                <a:solidFill>
                  <a:srgbClr val="000000"/>
                </a:solidFill>
                <a:latin typeface="Poppins Bold"/>
              </a:rPr>
              <a:t>dalam</a:t>
            </a:r>
            <a:r>
              <a:rPr lang="en-US" sz="2199" dirty="0">
                <a:solidFill>
                  <a:srgbClr val="000000"/>
                </a:solidFill>
                <a:latin typeface="Poppins Bold"/>
              </a:rPr>
              <a:t> </a:t>
            </a:r>
            <a:r>
              <a:rPr lang="en-US" sz="2199" dirty="0" err="1">
                <a:solidFill>
                  <a:srgbClr val="000000"/>
                </a:solidFill>
                <a:latin typeface="Poppins Bold"/>
              </a:rPr>
              <a:t>rangka</a:t>
            </a:r>
            <a:r>
              <a:rPr lang="en-US" sz="2199" dirty="0">
                <a:solidFill>
                  <a:srgbClr val="000000"/>
                </a:solidFill>
                <a:latin typeface="Poppins Bold"/>
              </a:rPr>
              <a:t> </a:t>
            </a:r>
            <a:r>
              <a:rPr lang="en-US" sz="2199" dirty="0" err="1">
                <a:solidFill>
                  <a:srgbClr val="000000"/>
                </a:solidFill>
                <a:latin typeface="Poppins Bold"/>
              </a:rPr>
              <a:t>mendorong</a:t>
            </a:r>
            <a:r>
              <a:rPr lang="en-US" sz="2199" dirty="0">
                <a:solidFill>
                  <a:srgbClr val="000000"/>
                </a:solidFill>
                <a:latin typeface="Poppins Bold"/>
              </a:rPr>
              <a:t> </a:t>
            </a:r>
            <a:r>
              <a:rPr lang="en-US" sz="2199" dirty="0" err="1">
                <a:solidFill>
                  <a:srgbClr val="000000"/>
                </a:solidFill>
                <a:latin typeface="Poppins Bold"/>
              </a:rPr>
              <a:t>peningkatan</a:t>
            </a:r>
            <a:r>
              <a:rPr lang="en-US" sz="2199" dirty="0">
                <a:solidFill>
                  <a:srgbClr val="000000"/>
                </a:solidFill>
                <a:latin typeface="Poppins Bold"/>
              </a:rPr>
              <a:t> </a:t>
            </a:r>
            <a:r>
              <a:rPr lang="en-US" sz="2199" dirty="0" err="1">
                <a:solidFill>
                  <a:srgbClr val="000000"/>
                </a:solidFill>
                <a:latin typeface="Poppins Bold"/>
              </a:rPr>
              <a:t>perekonomian</a:t>
            </a:r>
            <a:r>
              <a:rPr lang="en-US" sz="2199" dirty="0">
                <a:solidFill>
                  <a:srgbClr val="000000"/>
                </a:solidFill>
                <a:latin typeface="Poppins Bold"/>
              </a:rPr>
              <a:t>, Pendidikan, </a:t>
            </a:r>
            <a:r>
              <a:rPr lang="en-US" sz="2199" dirty="0" err="1">
                <a:solidFill>
                  <a:srgbClr val="000000"/>
                </a:solidFill>
                <a:latin typeface="Poppins Bold"/>
              </a:rPr>
              <a:t>sosial</a:t>
            </a:r>
            <a:r>
              <a:rPr lang="en-US" sz="2199" dirty="0">
                <a:solidFill>
                  <a:srgbClr val="000000"/>
                </a:solidFill>
                <a:latin typeface="Poppins Bold"/>
              </a:rPr>
              <a:t> </a:t>
            </a:r>
            <a:r>
              <a:rPr lang="en-US" sz="2199" dirty="0" err="1">
                <a:solidFill>
                  <a:srgbClr val="000000"/>
                </a:solidFill>
                <a:latin typeface="Poppins Bold"/>
              </a:rPr>
              <a:t>budaya</a:t>
            </a:r>
            <a:r>
              <a:rPr lang="en-US" sz="2199" dirty="0">
                <a:solidFill>
                  <a:srgbClr val="000000"/>
                </a:solidFill>
                <a:latin typeface="Poppins Bold"/>
              </a:rPr>
              <a:t>, Kesehatan dan </a:t>
            </a:r>
            <a:r>
              <a:rPr lang="en-US" sz="2199" dirty="0" err="1">
                <a:solidFill>
                  <a:srgbClr val="000000"/>
                </a:solidFill>
                <a:latin typeface="Poppins Bold"/>
              </a:rPr>
              <a:t>lingkungan</a:t>
            </a:r>
            <a:r>
              <a:rPr lang="en-US" sz="2199" dirty="0">
                <a:solidFill>
                  <a:srgbClr val="000000"/>
                </a:solidFill>
                <a:latin typeface="Poppins Bold"/>
              </a:rPr>
              <a:t> </a:t>
            </a:r>
            <a:r>
              <a:rPr lang="en-US" sz="2199" dirty="0" err="1">
                <a:solidFill>
                  <a:srgbClr val="000000"/>
                </a:solidFill>
                <a:latin typeface="Poppins Bold"/>
              </a:rPr>
              <a:t>kehidupan</a:t>
            </a:r>
            <a:r>
              <a:rPr lang="en-US" sz="2199" dirty="0">
                <a:solidFill>
                  <a:srgbClr val="000000"/>
                </a:solidFill>
                <a:latin typeface="Poppins Bold"/>
              </a:rPr>
              <a:t> </a:t>
            </a:r>
            <a:r>
              <a:rPr lang="en-US" sz="2199" dirty="0" err="1">
                <a:solidFill>
                  <a:srgbClr val="000000"/>
                </a:solidFill>
                <a:latin typeface="Poppins Bold"/>
              </a:rPr>
              <a:t>masyarakat</a:t>
            </a:r>
            <a:r>
              <a:rPr lang="en-US" sz="2199" dirty="0">
                <a:solidFill>
                  <a:srgbClr val="000000"/>
                </a:solidFill>
                <a:latin typeface="Poppins Bold"/>
              </a:rPr>
              <a:t> </a:t>
            </a:r>
            <a:r>
              <a:rPr lang="en-US" sz="2199" dirty="0" err="1">
                <a:solidFill>
                  <a:srgbClr val="000000"/>
                </a:solidFill>
                <a:latin typeface="Poppins Bold"/>
              </a:rPr>
              <a:t>sekitar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a:t>
            </a:r>
            <a:r>
              <a:rPr lang="en-US" sz="2199" dirty="0" err="1">
                <a:solidFill>
                  <a:srgbClr val="000000"/>
                </a:solidFill>
                <a:latin typeface="Poppins Bold"/>
              </a:rPr>
              <a:t>baik</a:t>
            </a:r>
            <a:r>
              <a:rPr lang="en-US" sz="2199" dirty="0">
                <a:solidFill>
                  <a:srgbClr val="000000"/>
                </a:solidFill>
                <a:latin typeface="Poppins Bold"/>
              </a:rPr>
              <a:t> </a:t>
            </a:r>
            <a:r>
              <a:rPr lang="en-US" sz="2199" dirty="0" err="1">
                <a:solidFill>
                  <a:srgbClr val="000000"/>
                </a:solidFill>
                <a:latin typeface="Poppins Bold"/>
              </a:rPr>
              <a:t>secara</a:t>
            </a:r>
            <a:r>
              <a:rPr lang="en-US" sz="2199" dirty="0">
                <a:solidFill>
                  <a:srgbClr val="000000"/>
                </a:solidFill>
                <a:latin typeface="Poppins Bold"/>
              </a:rPr>
              <a:t> </a:t>
            </a:r>
            <a:r>
              <a:rPr lang="en-US" sz="2199" dirty="0" err="1">
                <a:solidFill>
                  <a:srgbClr val="000000"/>
                </a:solidFill>
                <a:latin typeface="Poppins Bold"/>
              </a:rPr>
              <a:t>individu</a:t>
            </a:r>
            <a:r>
              <a:rPr lang="en-US" sz="2199" dirty="0">
                <a:solidFill>
                  <a:srgbClr val="000000"/>
                </a:solidFill>
                <a:latin typeface="Poppins Bold"/>
              </a:rPr>
              <a:t> </a:t>
            </a:r>
            <a:r>
              <a:rPr lang="en-US" sz="2199" dirty="0" err="1">
                <a:solidFill>
                  <a:srgbClr val="000000"/>
                </a:solidFill>
                <a:latin typeface="Poppins Bold"/>
              </a:rPr>
              <a:t>maupun</a:t>
            </a:r>
            <a:r>
              <a:rPr lang="en-US" sz="2199" dirty="0">
                <a:solidFill>
                  <a:srgbClr val="000000"/>
                </a:solidFill>
                <a:latin typeface="Poppins Bold"/>
              </a:rPr>
              <a:t> </a:t>
            </a:r>
            <a:r>
              <a:rPr lang="en-US" sz="2199" dirty="0" err="1">
                <a:solidFill>
                  <a:srgbClr val="000000"/>
                </a:solidFill>
                <a:latin typeface="Poppins Bold"/>
              </a:rPr>
              <a:t>kolektif</a:t>
            </a:r>
            <a:r>
              <a:rPr lang="en-US" sz="2199" dirty="0">
                <a:solidFill>
                  <a:srgbClr val="000000"/>
                </a:solidFill>
                <a:latin typeface="Poppins Bold"/>
              </a:rPr>
              <a:t> agar </a:t>
            </a:r>
            <a:r>
              <a:rPr lang="en-US" sz="2199" dirty="0" err="1">
                <a:solidFill>
                  <a:srgbClr val="000000"/>
                </a:solidFill>
                <a:latin typeface="Poppins Bold"/>
              </a:rPr>
              <a:t>tingkat</a:t>
            </a:r>
            <a:r>
              <a:rPr lang="en-US" sz="2199" dirty="0">
                <a:solidFill>
                  <a:srgbClr val="000000"/>
                </a:solidFill>
                <a:latin typeface="Poppins Bold"/>
              </a:rPr>
              <a:t> </a:t>
            </a:r>
            <a:r>
              <a:rPr lang="en-US" sz="2199" dirty="0" err="1">
                <a:solidFill>
                  <a:srgbClr val="000000"/>
                </a:solidFill>
                <a:latin typeface="Poppins Bold"/>
              </a:rPr>
              <a:t>kehidupan</a:t>
            </a:r>
            <a:r>
              <a:rPr lang="en-US" sz="2199" dirty="0">
                <a:solidFill>
                  <a:srgbClr val="000000"/>
                </a:solidFill>
                <a:latin typeface="Poppins Bold"/>
              </a:rPr>
              <a:t> </a:t>
            </a:r>
            <a:r>
              <a:rPr lang="en-US" sz="2199" dirty="0" err="1">
                <a:solidFill>
                  <a:srgbClr val="000000"/>
                </a:solidFill>
                <a:latin typeface="Poppins Bold"/>
              </a:rPr>
              <a:t>masyrakat</a:t>
            </a:r>
            <a:r>
              <a:rPr lang="en-US" sz="2199" dirty="0">
                <a:solidFill>
                  <a:srgbClr val="000000"/>
                </a:solidFill>
                <a:latin typeface="Poppins Bold"/>
              </a:rPr>
              <a:t> </a:t>
            </a:r>
            <a:r>
              <a:rPr lang="en-US" sz="2199" dirty="0" err="1">
                <a:solidFill>
                  <a:srgbClr val="000000"/>
                </a:solidFill>
                <a:latin typeface="Poppins Bold"/>
              </a:rPr>
              <a:t>sekitar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a:t>
            </a:r>
            <a:r>
              <a:rPr lang="en-US" sz="2199" dirty="0" err="1">
                <a:solidFill>
                  <a:srgbClr val="000000"/>
                </a:solidFill>
                <a:latin typeface="Poppins Bold"/>
              </a:rPr>
              <a:t>menjadi</a:t>
            </a:r>
            <a:r>
              <a:rPr lang="en-US" sz="2199" dirty="0">
                <a:solidFill>
                  <a:srgbClr val="000000"/>
                </a:solidFill>
                <a:latin typeface="Poppins Bold"/>
              </a:rPr>
              <a:t> </a:t>
            </a:r>
            <a:r>
              <a:rPr lang="en-US" sz="2199" dirty="0" err="1">
                <a:solidFill>
                  <a:srgbClr val="000000"/>
                </a:solidFill>
                <a:latin typeface="Poppins Bold"/>
              </a:rPr>
              <a:t>lebih</a:t>
            </a:r>
            <a:r>
              <a:rPr lang="en-US" sz="2199" dirty="0">
                <a:solidFill>
                  <a:srgbClr val="000000"/>
                </a:solidFill>
                <a:latin typeface="Poppins Bold"/>
              </a:rPr>
              <a:t> </a:t>
            </a:r>
            <a:r>
              <a:rPr lang="en-US" sz="2199" dirty="0" err="1">
                <a:solidFill>
                  <a:srgbClr val="000000"/>
                </a:solidFill>
                <a:latin typeface="Poppins Bold"/>
              </a:rPr>
              <a:t>baik</a:t>
            </a:r>
            <a:r>
              <a:rPr lang="en-US" sz="2199" dirty="0">
                <a:solidFill>
                  <a:srgbClr val="000000"/>
                </a:solidFill>
                <a:latin typeface="Poppins Bold"/>
              </a:rPr>
              <a:t> dan </a:t>
            </a:r>
            <a:r>
              <a:rPr lang="en-US" sz="2199" dirty="0" err="1">
                <a:solidFill>
                  <a:srgbClr val="000000"/>
                </a:solidFill>
                <a:latin typeface="Poppins Bold"/>
              </a:rPr>
              <a:t>mandiri</a:t>
            </a:r>
            <a:r>
              <a:rPr lang="en-US" sz="2199" dirty="0">
                <a:solidFill>
                  <a:srgbClr val="000000"/>
                </a:solidFill>
                <a:latin typeface="Poppins Bold"/>
              </a:rPr>
              <a:t>, </a:t>
            </a:r>
            <a:r>
              <a:rPr lang="en-US" sz="2199" dirty="0" err="1">
                <a:solidFill>
                  <a:srgbClr val="000000"/>
                </a:solidFill>
                <a:latin typeface="Poppins Bold"/>
              </a:rPr>
              <a:t>merupakan</a:t>
            </a:r>
            <a:r>
              <a:rPr lang="en-US" sz="2199" dirty="0">
                <a:solidFill>
                  <a:srgbClr val="000000"/>
                </a:solidFill>
                <a:latin typeface="Poppins Bold"/>
              </a:rPr>
              <a:t> </a:t>
            </a:r>
            <a:r>
              <a:rPr lang="en-US" sz="2199" dirty="0" err="1">
                <a:solidFill>
                  <a:srgbClr val="000000"/>
                </a:solidFill>
                <a:latin typeface="Poppins Bold"/>
              </a:rPr>
              <a:t>kewajiban</a:t>
            </a:r>
            <a:r>
              <a:rPr lang="en-US" sz="2199" dirty="0">
                <a:solidFill>
                  <a:srgbClr val="000000"/>
                </a:solidFill>
                <a:latin typeface="Poppins Bold"/>
              </a:rPr>
              <a:t> </a:t>
            </a:r>
            <a:r>
              <a:rPr lang="en-US" sz="2199" dirty="0" err="1">
                <a:solidFill>
                  <a:srgbClr val="000000"/>
                </a:solidFill>
                <a:latin typeface="Poppins Bold"/>
              </a:rPr>
              <a:t>bagi</a:t>
            </a:r>
            <a:r>
              <a:rPr lang="en-US" sz="2199" dirty="0">
                <a:solidFill>
                  <a:srgbClr val="000000"/>
                </a:solidFill>
                <a:latin typeface="Poppins Bold"/>
              </a:rPr>
              <a:t> para </a:t>
            </a:r>
            <a:r>
              <a:rPr lang="en-US" sz="2199" dirty="0" err="1">
                <a:solidFill>
                  <a:srgbClr val="000000"/>
                </a:solidFill>
                <a:latin typeface="Poppins Bold"/>
              </a:rPr>
              <a:t>pemegang</a:t>
            </a:r>
            <a:r>
              <a:rPr lang="en-US" sz="2199" dirty="0">
                <a:solidFill>
                  <a:srgbClr val="000000"/>
                </a:solidFill>
                <a:latin typeface="Poppins Bold"/>
              </a:rPr>
              <a:t> IUP dan </a:t>
            </a:r>
            <a:r>
              <a:rPr lang="en-US" sz="2199" dirty="0" err="1">
                <a:solidFill>
                  <a:srgbClr val="000000"/>
                </a:solidFill>
                <a:latin typeface="Poppins Bold"/>
              </a:rPr>
              <a:t>IUPK</a:t>
            </a:r>
            <a:r>
              <a:rPr lang="en-US" sz="2199" dirty="0">
                <a:solidFill>
                  <a:srgbClr val="000000"/>
                </a:solidFill>
                <a:latin typeface="Poppins Bold"/>
              </a:rPr>
              <a:t> yang </a:t>
            </a:r>
            <a:r>
              <a:rPr lang="en-US" sz="2199" dirty="0" err="1">
                <a:solidFill>
                  <a:srgbClr val="000000"/>
                </a:solidFill>
                <a:latin typeface="Poppins Bold"/>
              </a:rPr>
              <a:t>melakukan</a:t>
            </a:r>
            <a:r>
              <a:rPr lang="en-US" sz="2199" dirty="0">
                <a:solidFill>
                  <a:srgbClr val="000000"/>
                </a:solidFill>
                <a:latin typeface="Poppins Bold"/>
              </a:rPr>
              <a:t> </a:t>
            </a:r>
            <a:r>
              <a:rPr lang="en-US" sz="2199" dirty="0" err="1">
                <a:solidFill>
                  <a:srgbClr val="000000"/>
                </a:solidFill>
                <a:latin typeface="Poppins Bold"/>
              </a:rPr>
              <a:t>kegiatan</a:t>
            </a:r>
            <a:r>
              <a:rPr lang="en-US" sz="2199" dirty="0">
                <a:solidFill>
                  <a:srgbClr val="000000"/>
                </a:solidFill>
                <a:latin typeface="Poppins Bold"/>
              </a:rPr>
              <a:t> </a:t>
            </a:r>
            <a:r>
              <a:rPr lang="en-US" sz="2199" dirty="0" err="1">
                <a:solidFill>
                  <a:srgbClr val="000000"/>
                </a:solidFill>
                <a:latin typeface="Poppins Bold"/>
              </a:rPr>
              <a:t>pertambangan</a:t>
            </a:r>
            <a:r>
              <a:rPr lang="en-US" sz="2199" dirty="0">
                <a:solidFill>
                  <a:srgbClr val="000000"/>
                </a:solidFill>
                <a:latin typeface="Poppins Bold"/>
              </a:rPr>
              <a:t> </a:t>
            </a:r>
            <a:r>
              <a:rPr lang="en-US" sz="2199" dirty="0" err="1">
                <a:solidFill>
                  <a:srgbClr val="000000"/>
                </a:solidFill>
                <a:latin typeface="Poppins Bold"/>
              </a:rPr>
              <a:t>sesuai</a:t>
            </a:r>
            <a:r>
              <a:rPr lang="en-US" sz="2199" dirty="0">
                <a:solidFill>
                  <a:srgbClr val="000000"/>
                </a:solidFill>
                <a:latin typeface="Poppins Bold"/>
              </a:rPr>
              <a:t> </a:t>
            </a:r>
            <a:r>
              <a:rPr lang="en-US" sz="2199" dirty="0" err="1">
                <a:solidFill>
                  <a:srgbClr val="000000"/>
                </a:solidFill>
                <a:latin typeface="Poppins Bold"/>
              </a:rPr>
              <a:t>dengan</a:t>
            </a:r>
            <a:r>
              <a:rPr lang="en-US" sz="2199" dirty="0">
                <a:solidFill>
                  <a:srgbClr val="000000"/>
                </a:solidFill>
                <a:latin typeface="Poppins Bold"/>
              </a:rPr>
              <a:t> </a:t>
            </a:r>
            <a:r>
              <a:rPr lang="en-US" sz="2199" dirty="0" err="1">
                <a:solidFill>
                  <a:srgbClr val="000000"/>
                </a:solidFill>
                <a:latin typeface="Poppins Bold"/>
              </a:rPr>
              <a:t>ketentuan</a:t>
            </a:r>
            <a:r>
              <a:rPr lang="en-US" sz="2199" dirty="0">
                <a:solidFill>
                  <a:srgbClr val="000000"/>
                </a:solidFill>
                <a:latin typeface="Poppins Bold"/>
              </a:rPr>
              <a:t> </a:t>
            </a:r>
            <a:r>
              <a:rPr lang="en-US" sz="2199" dirty="0" err="1">
                <a:solidFill>
                  <a:srgbClr val="000000"/>
                </a:solidFill>
                <a:latin typeface="Poppins Bold"/>
              </a:rPr>
              <a:t>peraturan</a:t>
            </a:r>
            <a:r>
              <a:rPr lang="en-US" sz="2199" dirty="0">
                <a:solidFill>
                  <a:srgbClr val="000000"/>
                </a:solidFill>
                <a:latin typeface="Poppins Bold"/>
              </a:rPr>
              <a:t> </a:t>
            </a:r>
            <a:r>
              <a:rPr lang="en-US" sz="2199" dirty="0" err="1">
                <a:solidFill>
                  <a:srgbClr val="000000"/>
                </a:solidFill>
                <a:latin typeface="Poppins Bold"/>
              </a:rPr>
              <a:t>perundang-undangan</a:t>
            </a:r>
            <a:r>
              <a:rPr lang="en-US" sz="2199" dirty="0">
                <a:solidFill>
                  <a:srgbClr val="000000"/>
                </a:solidFill>
                <a:latin typeface="Poppins Bold"/>
              </a:rPr>
              <a:t>. </a:t>
            </a:r>
          </a:p>
        </p:txBody>
      </p:sp>
      <p:sp>
        <p:nvSpPr>
          <p:cNvPr id="24" name="TextBox 24"/>
          <p:cNvSpPr txBox="1"/>
          <p:nvPr/>
        </p:nvSpPr>
        <p:spPr>
          <a:xfrm>
            <a:off x="11849010" y="561157"/>
            <a:ext cx="5754544" cy="687705"/>
          </a:xfrm>
          <a:prstGeom prst="rect">
            <a:avLst/>
          </a:prstGeom>
        </p:spPr>
        <p:txBody>
          <a:bodyPr lIns="0" tIns="0" rIns="0" bIns="0" rtlCol="0" anchor="t">
            <a:spAutoFit/>
          </a:bodyPr>
          <a:lstStyle/>
          <a:p>
            <a:pPr algn="r">
              <a:lnSpc>
                <a:spcPts val="5084"/>
              </a:lnSpc>
            </a:pPr>
            <a:r>
              <a:rPr lang="en-US" sz="4499" spc="-134" dirty="0">
                <a:solidFill>
                  <a:srgbClr val="000000"/>
                </a:solidFill>
                <a:latin typeface="Poppins Bold"/>
              </a:rPr>
              <a:t>Executive Summary</a:t>
            </a:r>
          </a:p>
        </p:txBody>
      </p:sp>
      <p:sp>
        <p:nvSpPr>
          <p:cNvPr id="25" name="TextBox 25"/>
          <p:cNvSpPr txBox="1"/>
          <p:nvPr/>
        </p:nvSpPr>
        <p:spPr>
          <a:xfrm>
            <a:off x="7081170" y="4773509"/>
            <a:ext cx="10522384" cy="2288794"/>
          </a:xfrm>
          <a:prstGeom prst="rect">
            <a:avLst/>
          </a:prstGeom>
        </p:spPr>
        <p:txBody>
          <a:bodyPr lIns="0" tIns="0" rIns="0" bIns="0" rtlCol="0" anchor="t">
            <a:spAutoFit/>
          </a:bodyPr>
          <a:lstStyle/>
          <a:p>
            <a:pPr algn="just">
              <a:lnSpc>
                <a:spcPts val="2617"/>
              </a:lnSpc>
            </a:pPr>
            <a:r>
              <a:rPr lang="en-US" sz="2199" dirty="0" err="1">
                <a:solidFill>
                  <a:srgbClr val="000000"/>
                </a:solidFill>
                <a:latin typeface="Poppins Bold"/>
              </a:rPr>
              <a:t>Ketertinggalan</a:t>
            </a:r>
            <a:r>
              <a:rPr lang="en-US" sz="2199" dirty="0">
                <a:solidFill>
                  <a:srgbClr val="000000"/>
                </a:solidFill>
                <a:latin typeface="Poppins Bold"/>
              </a:rPr>
              <a:t> </a:t>
            </a:r>
            <a:r>
              <a:rPr lang="en-US" sz="2199" dirty="0" err="1">
                <a:solidFill>
                  <a:srgbClr val="000000"/>
                </a:solidFill>
                <a:latin typeface="Poppins Bold"/>
              </a:rPr>
              <a:t>desa</a:t>
            </a:r>
            <a:r>
              <a:rPr lang="en-US" sz="2199" dirty="0">
                <a:solidFill>
                  <a:srgbClr val="000000"/>
                </a:solidFill>
                <a:latin typeface="Poppins Bold"/>
              </a:rPr>
              <a:t> </a:t>
            </a:r>
            <a:r>
              <a:rPr lang="en-US" sz="2199" dirty="0" err="1">
                <a:solidFill>
                  <a:srgbClr val="000000"/>
                </a:solidFill>
                <a:latin typeface="Poppins Bold"/>
              </a:rPr>
              <a:t>lingkar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a:t>
            </a:r>
            <a:r>
              <a:rPr lang="en-US" sz="2199" dirty="0" err="1">
                <a:solidFill>
                  <a:srgbClr val="000000"/>
                </a:solidFill>
                <a:latin typeface="Poppins Bold"/>
              </a:rPr>
              <a:t>dalam</a:t>
            </a:r>
            <a:r>
              <a:rPr lang="en-US" sz="2199" dirty="0">
                <a:solidFill>
                  <a:srgbClr val="000000"/>
                </a:solidFill>
                <a:latin typeface="Poppins Bold"/>
              </a:rPr>
              <a:t> </a:t>
            </a:r>
            <a:r>
              <a:rPr lang="en-US" sz="2199" dirty="0" err="1">
                <a:solidFill>
                  <a:srgbClr val="000000"/>
                </a:solidFill>
                <a:latin typeface="Poppins Bold"/>
              </a:rPr>
              <a:t>aspek</a:t>
            </a:r>
            <a:r>
              <a:rPr lang="en-US" sz="2199" dirty="0">
                <a:solidFill>
                  <a:srgbClr val="000000"/>
                </a:solidFill>
                <a:latin typeface="Poppins Bold"/>
              </a:rPr>
              <a:t> Pembangunan </a:t>
            </a:r>
            <a:r>
              <a:rPr lang="en-US" sz="2199" dirty="0" err="1">
                <a:solidFill>
                  <a:srgbClr val="000000"/>
                </a:solidFill>
                <a:latin typeface="Poppins Bold"/>
              </a:rPr>
              <a:t>tidak</a:t>
            </a:r>
            <a:r>
              <a:rPr lang="en-US" sz="2199" dirty="0">
                <a:solidFill>
                  <a:srgbClr val="000000"/>
                </a:solidFill>
                <a:latin typeface="Poppins Bold"/>
              </a:rPr>
              <a:t> </a:t>
            </a:r>
            <a:r>
              <a:rPr lang="en-US" sz="2199" dirty="0" err="1">
                <a:solidFill>
                  <a:srgbClr val="000000"/>
                </a:solidFill>
                <a:latin typeface="Poppins Bold"/>
              </a:rPr>
              <a:t>hanya</a:t>
            </a:r>
            <a:r>
              <a:rPr lang="en-US" sz="2199" dirty="0">
                <a:solidFill>
                  <a:srgbClr val="000000"/>
                </a:solidFill>
                <a:latin typeface="Poppins Bold"/>
              </a:rPr>
              <a:t> </a:t>
            </a:r>
            <a:r>
              <a:rPr lang="en-US" sz="2199" dirty="0" err="1">
                <a:solidFill>
                  <a:srgbClr val="000000"/>
                </a:solidFill>
                <a:latin typeface="Poppins Bold"/>
              </a:rPr>
              <a:t>disebabkan</a:t>
            </a:r>
            <a:r>
              <a:rPr lang="en-US" sz="2199" dirty="0">
                <a:solidFill>
                  <a:srgbClr val="000000"/>
                </a:solidFill>
                <a:latin typeface="Poppins Bold"/>
              </a:rPr>
              <a:t> oleh </a:t>
            </a:r>
            <a:r>
              <a:rPr lang="en-US" sz="2199" dirty="0" err="1">
                <a:solidFill>
                  <a:srgbClr val="000000"/>
                </a:solidFill>
                <a:latin typeface="Poppins Bold"/>
              </a:rPr>
              <a:t>aspek</a:t>
            </a:r>
            <a:r>
              <a:rPr lang="en-US" sz="2199" dirty="0">
                <a:solidFill>
                  <a:srgbClr val="000000"/>
                </a:solidFill>
                <a:latin typeface="Poppins Bold"/>
              </a:rPr>
              <a:t> </a:t>
            </a:r>
            <a:r>
              <a:rPr lang="en-US" sz="2199" dirty="0" err="1">
                <a:solidFill>
                  <a:srgbClr val="000000"/>
                </a:solidFill>
                <a:latin typeface="Poppins Bold"/>
              </a:rPr>
              <a:t>lokasi</a:t>
            </a:r>
            <a:r>
              <a:rPr lang="en-US" sz="2199" dirty="0">
                <a:solidFill>
                  <a:srgbClr val="000000"/>
                </a:solidFill>
                <a:latin typeface="Poppins Bold"/>
              </a:rPr>
              <a:t> </a:t>
            </a:r>
            <a:r>
              <a:rPr lang="en-US" sz="2199" dirty="0" err="1">
                <a:solidFill>
                  <a:srgbClr val="000000"/>
                </a:solidFill>
                <a:latin typeface="Poppins Bold"/>
              </a:rPr>
              <a:t>saja</a:t>
            </a:r>
            <a:r>
              <a:rPr lang="en-US" sz="2199" dirty="0">
                <a:solidFill>
                  <a:srgbClr val="000000"/>
                </a:solidFill>
                <a:latin typeface="Poppins Bold"/>
              </a:rPr>
              <a:t> </a:t>
            </a:r>
            <a:r>
              <a:rPr lang="en-US" sz="2199" dirty="0" err="1">
                <a:solidFill>
                  <a:srgbClr val="000000"/>
                </a:solidFill>
                <a:latin typeface="Poppins Bold"/>
              </a:rPr>
              <a:t>akan</a:t>
            </a:r>
            <a:r>
              <a:rPr lang="en-US" sz="2199" dirty="0">
                <a:solidFill>
                  <a:srgbClr val="000000"/>
                </a:solidFill>
                <a:latin typeface="Poppins Bold"/>
              </a:rPr>
              <a:t> </a:t>
            </a:r>
            <a:r>
              <a:rPr lang="en-US" sz="2199" dirty="0" err="1">
                <a:solidFill>
                  <a:srgbClr val="000000"/>
                </a:solidFill>
                <a:latin typeface="Poppins Bold"/>
              </a:rPr>
              <a:t>tetapi</a:t>
            </a:r>
            <a:r>
              <a:rPr lang="en-US" sz="2199" dirty="0">
                <a:solidFill>
                  <a:srgbClr val="000000"/>
                </a:solidFill>
                <a:latin typeface="Poppins Bold"/>
              </a:rPr>
              <a:t> </a:t>
            </a:r>
            <a:r>
              <a:rPr lang="en-US" sz="2199" dirty="0" err="1">
                <a:solidFill>
                  <a:srgbClr val="000000"/>
                </a:solidFill>
                <a:latin typeface="Poppins Bold"/>
              </a:rPr>
              <a:t>karena</a:t>
            </a:r>
            <a:r>
              <a:rPr lang="en-US" sz="2199" dirty="0">
                <a:solidFill>
                  <a:srgbClr val="000000"/>
                </a:solidFill>
                <a:latin typeface="Poppins Bold"/>
              </a:rPr>
              <a:t> program PPM </a:t>
            </a:r>
            <a:r>
              <a:rPr lang="en-US" sz="2199" dirty="0" err="1">
                <a:solidFill>
                  <a:srgbClr val="000000"/>
                </a:solidFill>
                <a:latin typeface="Poppins Bold"/>
              </a:rPr>
              <a:t>belum</a:t>
            </a:r>
            <a:r>
              <a:rPr lang="en-US" sz="2199" dirty="0">
                <a:solidFill>
                  <a:srgbClr val="000000"/>
                </a:solidFill>
                <a:latin typeface="Poppins Bold"/>
              </a:rPr>
              <a:t> </a:t>
            </a:r>
            <a:r>
              <a:rPr lang="en-US" sz="2199" dirty="0" err="1">
                <a:solidFill>
                  <a:srgbClr val="000000"/>
                </a:solidFill>
                <a:latin typeface="Poppins Bold"/>
              </a:rPr>
              <a:t>menyentuh</a:t>
            </a:r>
            <a:r>
              <a:rPr lang="en-US" sz="2199" dirty="0">
                <a:solidFill>
                  <a:srgbClr val="000000"/>
                </a:solidFill>
                <a:latin typeface="Poppins Bold"/>
              </a:rPr>
              <a:t> </a:t>
            </a:r>
            <a:r>
              <a:rPr lang="en-US" sz="2199" dirty="0" err="1">
                <a:solidFill>
                  <a:srgbClr val="000000"/>
                </a:solidFill>
                <a:latin typeface="Poppins Bold"/>
              </a:rPr>
              <a:t>kepada</a:t>
            </a:r>
            <a:r>
              <a:rPr lang="en-US" sz="2199" dirty="0">
                <a:solidFill>
                  <a:srgbClr val="000000"/>
                </a:solidFill>
                <a:latin typeface="Poppins Bold"/>
              </a:rPr>
              <a:t> Upaya-</a:t>
            </a:r>
            <a:r>
              <a:rPr lang="en-US" sz="2199" dirty="0" err="1">
                <a:solidFill>
                  <a:srgbClr val="000000"/>
                </a:solidFill>
                <a:latin typeface="Poppins Bold"/>
              </a:rPr>
              <a:t>upaya</a:t>
            </a:r>
            <a:r>
              <a:rPr lang="en-US" sz="2199" dirty="0">
                <a:solidFill>
                  <a:srgbClr val="000000"/>
                </a:solidFill>
                <a:latin typeface="Poppins Bold"/>
              </a:rPr>
              <a:t> </a:t>
            </a:r>
            <a:r>
              <a:rPr lang="en-US" sz="2199" dirty="0" err="1">
                <a:solidFill>
                  <a:srgbClr val="000000"/>
                </a:solidFill>
                <a:latin typeface="Poppins Bold"/>
              </a:rPr>
              <a:t>memperkuat</a:t>
            </a:r>
            <a:r>
              <a:rPr lang="en-US" sz="2199" dirty="0">
                <a:solidFill>
                  <a:srgbClr val="000000"/>
                </a:solidFill>
                <a:latin typeface="Poppins Bold"/>
              </a:rPr>
              <a:t> </a:t>
            </a:r>
            <a:r>
              <a:rPr lang="en-US" sz="2199" dirty="0" err="1">
                <a:solidFill>
                  <a:srgbClr val="000000"/>
                </a:solidFill>
                <a:latin typeface="Poppins Bold"/>
              </a:rPr>
              <a:t>kapasitas</a:t>
            </a:r>
            <a:r>
              <a:rPr lang="en-US" sz="2199" dirty="0">
                <a:solidFill>
                  <a:srgbClr val="000000"/>
                </a:solidFill>
                <a:latin typeface="Poppins Bold"/>
              </a:rPr>
              <a:t> Pembangunan yang </a:t>
            </a:r>
            <a:r>
              <a:rPr lang="en-US" sz="2199" dirty="0" err="1">
                <a:solidFill>
                  <a:srgbClr val="000000"/>
                </a:solidFill>
                <a:latin typeface="Poppins Bold"/>
              </a:rPr>
              <a:t>bersinergi</a:t>
            </a:r>
            <a:r>
              <a:rPr lang="en-US" sz="2199" dirty="0">
                <a:solidFill>
                  <a:srgbClr val="000000"/>
                </a:solidFill>
                <a:latin typeface="Poppins Bold"/>
              </a:rPr>
              <a:t>, </a:t>
            </a:r>
            <a:r>
              <a:rPr lang="en-US" sz="2199" dirty="0" err="1">
                <a:solidFill>
                  <a:srgbClr val="000000"/>
                </a:solidFill>
                <a:latin typeface="Poppins Bold"/>
              </a:rPr>
              <a:t>hal</a:t>
            </a:r>
            <a:r>
              <a:rPr lang="en-US" sz="2199" dirty="0">
                <a:solidFill>
                  <a:srgbClr val="000000"/>
                </a:solidFill>
                <a:latin typeface="Poppins Bold"/>
              </a:rPr>
              <a:t> </a:t>
            </a:r>
            <a:r>
              <a:rPr lang="en-US" sz="2199" dirty="0" err="1">
                <a:solidFill>
                  <a:srgbClr val="000000"/>
                </a:solidFill>
                <a:latin typeface="Poppins Bold"/>
              </a:rPr>
              <a:t>ini</a:t>
            </a:r>
            <a:r>
              <a:rPr lang="en-US" sz="2199" dirty="0">
                <a:solidFill>
                  <a:srgbClr val="000000"/>
                </a:solidFill>
                <a:latin typeface="Poppins Bold"/>
              </a:rPr>
              <a:t> </a:t>
            </a:r>
            <a:r>
              <a:rPr lang="en-US" sz="2199" dirty="0" err="1">
                <a:solidFill>
                  <a:srgbClr val="000000"/>
                </a:solidFill>
                <a:latin typeface="Poppins Bold"/>
              </a:rPr>
              <a:t>dapat</a:t>
            </a:r>
            <a:r>
              <a:rPr lang="en-US" sz="2199" dirty="0">
                <a:solidFill>
                  <a:srgbClr val="000000"/>
                </a:solidFill>
                <a:latin typeface="Poppins Bold"/>
              </a:rPr>
              <a:t> </a:t>
            </a:r>
            <a:r>
              <a:rPr lang="en-US" sz="2199" dirty="0" err="1">
                <a:solidFill>
                  <a:srgbClr val="000000"/>
                </a:solidFill>
                <a:latin typeface="Poppins Bold"/>
              </a:rPr>
              <a:t>dilihat</a:t>
            </a:r>
            <a:r>
              <a:rPr lang="en-US" sz="2199" dirty="0">
                <a:solidFill>
                  <a:srgbClr val="000000"/>
                </a:solidFill>
                <a:latin typeface="Poppins Bold"/>
              </a:rPr>
              <a:t> </a:t>
            </a:r>
            <a:r>
              <a:rPr lang="en-US" sz="2199" dirty="0" err="1">
                <a:solidFill>
                  <a:srgbClr val="000000"/>
                </a:solidFill>
                <a:latin typeface="Poppins Bold"/>
              </a:rPr>
              <a:t>dari</a:t>
            </a:r>
            <a:r>
              <a:rPr lang="en-US" sz="2199" dirty="0">
                <a:solidFill>
                  <a:srgbClr val="000000"/>
                </a:solidFill>
                <a:latin typeface="Poppins Bold"/>
              </a:rPr>
              <a:t> </a:t>
            </a:r>
            <a:r>
              <a:rPr lang="en-US" sz="2199" dirty="0" err="1">
                <a:solidFill>
                  <a:srgbClr val="000000"/>
                </a:solidFill>
                <a:latin typeface="Poppins Bold"/>
              </a:rPr>
              <a:t>tingkat</a:t>
            </a:r>
            <a:r>
              <a:rPr lang="en-US" sz="2199" dirty="0">
                <a:solidFill>
                  <a:srgbClr val="000000"/>
                </a:solidFill>
                <a:latin typeface="Poppins Bold"/>
              </a:rPr>
              <a:t> </a:t>
            </a:r>
            <a:r>
              <a:rPr lang="en-US" sz="2199" dirty="0" err="1">
                <a:solidFill>
                  <a:srgbClr val="000000"/>
                </a:solidFill>
                <a:latin typeface="Poppins Bold"/>
              </a:rPr>
              <a:t>kemiskinan</a:t>
            </a:r>
            <a:r>
              <a:rPr lang="en-US" sz="2199" dirty="0">
                <a:solidFill>
                  <a:srgbClr val="000000"/>
                </a:solidFill>
                <a:latin typeface="Poppins Bold"/>
              </a:rPr>
              <a:t> </a:t>
            </a:r>
            <a:r>
              <a:rPr lang="en-US" sz="2199" dirty="0" err="1">
                <a:solidFill>
                  <a:srgbClr val="000000"/>
                </a:solidFill>
                <a:latin typeface="Poppins Bold"/>
              </a:rPr>
              <a:t>Desa</a:t>
            </a:r>
            <a:r>
              <a:rPr lang="en-US" sz="2199" dirty="0">
                <a:solidFill>
                  <a:srgbClr val="000000"/>
                </a:solidFill>
                <a:latin typeface="Poppins Bold"/>
              </a:rPr>
              <a:t> </a:t>
            </a:r>
            <a:r>
              <a:rPr lang="en-US" sz="2199" dirty="0" err="1">
                <a:solidFill>
                  <a:srgbClr val="000000"/>
                </a:solidFill>
                <a:latin typeface="Poppins Bold"/>
              </a:rPr>
              <a:t>lingkar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pada 3 (</a:t>
            </a:r>
            <a:r>
              <a:rPr lang="en-US" sz="2199" dirty="0" err="1">
                <a:solidFill>
                  <a:srgbClr val="000000"/>
                </a:solidFill>
                <a:latin typeface="Poppins Bold"/>
              </a:rPr>
              <a:t>tiga</a:t>
            </a:r>
            <a:r>
              <a:rPr lang="en-US" sz="2199" dirty="0">
                <a:solidFill>
                  <a:srgbClr val="000000"/>
                </a:solidFill>
                <a:latin typeface="Poppins Bold"/>
              </a:rPr>
              <a:t>) </a:t>
            </a:r>
            <a:r>
              <a:rPr lang="en-US" sz="2199" dirty="0" err="1">
                <a:solidFill>
                  <a:srgbClr val="000000"/>
                </a:solidFill>
                <a:latin typeface="Poppins Bold"/>
              </a:rPr>
              <a:t>kabupaten</a:t>
            </a:r>
            <a:r>
              <a:rPr lang="en-US" sz="2199" dirty="0">
                <a:solidFill>
                  <a:srgbClr val="000000"/>
                </a:solidFill>
                <a:latin typeface="Poppins Bold"/>
              </a:rPr>
              <a:t> yang </a:t>
            </a:r>
            <a:r>
              <a:rPr lang="en-US" sz="2199" dirty="0" err="1">
                <a:solidFill>
                  <a:srgbClr val="000000"/>
                </a:solidFill>
                <a:latin typeface="Poppins Bold"/>
              </a:rPr>
              <a:t>relatif</a:t>
            </a:r>
            <a:r>
              <a:rPr lang="en-US" sz="2199" dirty="0">
                <a:solidFill>
                  <a:srgbClr val="000000"/>
                </a:solidFill>
                <a:latin typeface="Poppins Bold"/>
              </a:rPr>
              <a:t> </a:t>
            </a:r>
            <a:r>
              <a:rPr lang="en-US" sz="2199" dirty="0" err="1">
                <a:solidFill>
                  <a:srgbClr val="000000"/>
                </a:solidFill>
                <a:latin typeface="Poppins Bold"/>
              </a:rPr>
              <a:t>masih</a:t>
            </a:r>
            <a:r>
              <a:rPr lang="en-US" sz="2199" dirty="0">
                <a:solidFill>
                  <a:srgbClr val="000000"/>
                </a:solidFill>
                <a:latin typeface="Poppins Bold"/>
              </a:rPr>
              <a:t> </a:t>
            </a:r>
            <a:r>
              <a:rPr lang="en-US" sz="2199" dirty="0" err="1">
                <a:solidFill>
                  <a:srgbClr val="000000"/>
                </a:solidFill>
                <a:latin typeface="Poppins Bold"/>
              </a:rPr>
              <a:t>tinggi</a:t>
            </a:r>
            <a:r>
              <a:rPr lang="en-US" sz="2199" dirty="0">
                <a:solidFill>
                  <a:srgbClr val="000000"/>
                </a:solidFill>
                <a:latin typeface="Poppins Bold"/>
              </a:rPr>
              <a:t> (</a:t>
            </a:r>
            <a:r>
              <a:rPr lang="en-US" sz="2199" dirty="0" err="1">
                <a:solidFill>
                  <a:srgbClr val="000000"/>
                </a:solidFill>
                <a:latin typeface="Poppins Bold"/>
              </a:rPr>
              <a:t>Kabupaten</a:t>
            </a:r>
            <a:r>
              <a:rPr lang="en-US" sz="2199" dirty="0">
                <a:solidFill>
                  <a:srgbClr val="000000"/>
                </a:solidFill>
                <a:latin typeface="Poppins Bold"/>
              </a:rPr>
              <a:t> Halmahera Tengah 48,27%, </a:t>
            </a:r>
            <a:r>
              <a:rPr lang="en-US" sz="2199" dirty="0" err="1">
                <a:solidFill>
                  <a:srgbClr val="000000"/>
                </a:solidFill>
                <a:latin typeface="Poppins Bold"/>
              </a:rPr>
              <a:t>Kabupaten</a:t>
            </a:r>
            <a:r>
              <a:rPr lang="en-US" sz="2199" dirty="0">
                <a:solidFill>
                  <a:srgbClr val="000000"/>
                </a:solidFill>
                <a:latin typeface="Poppins Bold"/>
              </a:rPr>
              <a:t> Halmahera Selatan 9% dan </a:t>
            </a:r>
            <a:r>
              <a:rPr lang="en-US" sz="2199" dirty="0" err="1">
                <a:solidFill>
                  <a:srgbClr val="000000"/>
                </a:solidFill>
                <a:latin typeface="Poppins Bold"/>
              </a:rPr>
              <a:t>Kabupaten</a:t>
            </a:r>
            <a:r>
              <a:rPr lang="en-US" sz="2199" dirty="0">
                <a:solidFill>
                  <a:srgbClr val="000000"/>
                </a:solidFill>
                <a:latin typeface="Poppins Bold"/>
              </a:rPr>
              <a:t> Halmahera Timur 38,2%).</a:t>
            </a:r>
          </a:p>
        </p:txBody>
      </p:sp>
      <p:sp>
        <p:nvSpPr>
          <p:cNvPr id="26" name="TextBox 26"/>
          <p:cNvSpPr txBox="1"/>
          <p:nvPr/>
        </p:nvSpPr>
        <p:spPr>
          <a:xfrm>
            <a:off x="5339499" y="7677892"/>
            <a:ext cx="12264056" cy="2288794"/>
          </a:xfrm>
          <a:prstGeom prst="rect">
            <a:avLst/>
          </a:prstGeom>
        </p:spPr>
        <p:txBody>
          <a:bodyPr lIns="0" tIns="0" rIns="0" bIns="0" rtlCol="0" anchor="t">
            <a:spAutoFit/>
          </a:bodyPr>
          <a:lstStyle/>
          <a:p>
            <a:pPr algn="just">
              <a:lnSpc>
                <a:spcPts val="2617"/>
              </a:lnSpc>
            </a:pPr>
            <a:r>
              <a:rPr lang="en-US" sz="2199" dirty="0" err="1">
                <a:solidFill>
                  <a:srgbClr val="000000"/>
                </a:solidFill>
                <a:latin typeface="Poppins Bold"/>
              </a:rPr>
              <a:t>Sejalan</a:t>
            </a:r>
            <a:r>
              <a:rPr lang="en-US" sz="2199" dirty="0">
                <a:solidFill>
                  <a:srgbClr val="000000"/>
                </a:solidFill>
                <a:latin typeface="Poppins Bold"/>
              </a:rPr>
              <a:t> </a:t>
            </a:r>
            <a:r>
              <a:rPr lang="en-US" sz="2199" dirty="0" err="1">
                <a:solidFill>
                  <a:srgbClr val="000000"/>
                </a:solidFill>
                <a:latin typeface="Poppins Bold"/>
              </a:rPr>
              <a:t>dengan</a:t>
            </a:r>
            <a:r>
              <a:rPr lang="en-US" sz="2199" dirty="0">
                <a:solidFill>
                  <a:srgbClr val="000000"/>
                </a:solidFill>
                <a:latin typeface="Poppins Bold"/>
              </a:rPr>
              <a:t> </a:t>
            </a:r>
            <a:r>
              <a:rPr lang="en-US" sz="2199" dirty="0" err="1">
                <a:solidFill>
                  <a:srgbClr val="000000"/>
                </a:solidFill>
                <a:latin typeface="Poppins Bold"/>
              </a:rPr>
              <a:t>diterapkannya</a:t>
            </a:r>
            <a:r>
              <a:rPr lang="en-US" sz="2199" dirty="0">
                <a:solidFill>
                  <a:srgbClr val="000000"/>
                </a:solidFill>
                <a:latin typeface="Poppins Bold"/>
              </a:rPr>
              <a:t> </a:t>
            </a:r>
            <a:r>
              <a:rPr lang="en-US" sz="2199" dirty="0" err="1">
                <a:solidFill>
                  <a:srgbClr val="000000"/>
                </a:solidFill>
                <a:latin typeface="Poppins Bold"/>
              </a:rPr>
              <a:t>stategi</a:t>
            </a:r>
            <a:r>
              <a:rPr lang="en-US" sz="2199" dirty="0">
                <a:solidFill>
                  <a:srgbClr val="000000"/>
                </a:solidFill>
                <a:latin typeface="Poppins Bold"/>
              </a:rPr>
              <a:t> Pembangunan yang </a:t>
            </a:r>
            <a:r>
              <a:rPr lang="en-US" sz="2199" dirty="0" err="1">
                <a:solidFill>
                  <a:srgbClr val="000000"/>
                </a:solidFill>
                <a:latin typeface="Poppins Bold"/>
              </a:rPr>
              <a:t>berkelanjutan</a:t>
            </a:r>
            <a:r>
              <a:rPr lang="en-US" sz="2199" dirty="0">
                <a:solidFill>
                  <a:srgbClr val="000000"/>
                </a:solidFill>
                <a:latin typeface="Poppins Bold"/>
              </a:rPr>
              <a:t> Upaya </a:t>
            </a:r>
            <a:r>
              <a:rPr lang="en-US" sz="2199" dirty="0" err="1">
                <a:solidFill>
                  <a:srgbClr val="000000"/>
                </a:solidFill>
                <a:latin typeface="Poppins Bold"/>
              </a:rPr>
              <a:t>untuk</a:t>
            </a:r>
            <a:r>
              <a:rPr lang="en-US" sz="2199" dirty="0">
                <a:solidFill>
                  <a:srgbClr val="000000"/>
                </a:solidFill>
                <a:latin typeface="Poppins Bold"/>
              </a:rPr>
              <a:t> </a:t>
            </a:r>
            <a:r>
              <a:rPr lang="en-US" sz="2199" dirty="0" err="1">
                <a:solidFill>
                  <a:srgbClr val="000000"/>
                </a:solidFill>
                <a:latin typeface="Poppins Bold"/>
              </a:rPr>
              <a:t>menghadirkan</a:t>
            </a:r>
            <a:r>
              <a:rPr lang="en-US" sz="2199" dirty="0">
                <a:solidFill>
                  <a:srgbClr val="000000"/>
                </a:solidFill>
                <a:latin typeface="Poppins Bold"/>
              </a:rPr>
              <a:t> </a:t>
            </a:r>
            <a:r>
              <a:rPr lang="en-US" sz="2199" dirty="0" err="1">
                <a:solidFill>
                  <a:srgbClr val="000000"/>
                </a:solidFill>
                <a:latin typeface="Poppins Bold"/>
              </a:rPr>
              <a:t>aplikasi</a:t>
            </a:r>
            <a:r>
              <a:rPr lang="en-US" sz="2199" dirty="0">
                <a:solidFill>
                  <a:srgbClr val="000000"/>
                </a:solidFill>
                <a:latin typeface="Poppins Bold"/>
              </a:rPr>
              <a:t> “</a:t>
            </a:r>
            <a:r>
              <a:rPr lang="en-US" sz="2199" dirty="0" err="1">
                <a:solidFill>
                  <a:srgbClr val="000000"/>
                </a:solidFill>
                <a:latin typeface="Poppins Bold"/>
              </a:rPr>
              <a:t>SIMORE</a:t>
            </a:r>
            <a:r>
              <a:rPr lang="en-US" sz="2199" dirty="0">
                <a:solidFill>
                  <a:srgbClr val="000000"/>
                </a:solidFill>
                <a:latin typeface="Poppins Bold"/>
              </a:rPr>
              <a:t> GAM” </a:t>
            </a:r>
            <a:r>
              <a:rPr lang="en-US" sz="2199" dirty="0" err="1">
                <a:solidFill>
                  <a:srgbClr val="000000"/>
                </a:solidFill>
                <a:latin typeface="Poppins Bold"/>
              </a:rPr>
              <a:t>sebagai</a:t>
            </a:r>
            <a:r>
              <a:rPr lang="en-US" sz="2199" dirty="0">
                <a:solidFill>
                  <a:srgbClr val="000000"/>
                </a:solidFill>
                <a:latin typeface="Poppins Bold"/>
              </a:rPr>
              <a:t> salah </a:t>
            </a:r>
            <a:r>
              <a:rPr lang="en-US" sz="2199" dirty="0" err="1">
                <a:solidFill>
                  <a:srgbClr val="000000"/>
                </a:solidFill>
                <a:latin typeface="Poppins Bold"/>
              </a:rPr>
              <a:t>satu</a:t>
            </a:r>
            <a:r>
              <a:rPr lang="en-US" sz="2199" dirty="0">
                <a:solidFill>
                  <a:srgbClr val="000000"/>
                </a:solidFill>
                <a:latin typeface="Poppins Bold"/>
              </a:rPr>
              <a:t> </a:t>
            </a:r>
            <a:r>
              <a:rPr lang="en-US" sz="2199" dirty="0" err="1">
                <a:solidFill>
                  <a:srgbClr val="000000"/>
                </a:solidFill>
                <a:latin typeface="Poppins Bold"/>
              </a:rPr>
              <a:t>cara</a:t>
            </a:r>
            <a:r>
              <a:rPr lang="en-US" sz="2199" dirty="0">
                <a:solidFill>
                  <a:srgbClr val="000000"/>
                </a:solidFill>
                <a:latin typeface="Poppins Bold"/>
              </a:rPr>
              <a:t> </a:t>
            </a:r>
            <a:r>
              <a:rPr lang="en-US" sz="2199" dirty="0" err="1">
                <a:solidFill>
                  <a:srgbClr val="000000"/>
                </a:solidFill>
                <a:latin typeface="Poppins Bold"/>
              </a:rPr>
              <a:t>untuk</a:t>
            </a:r>
            <a:r>
              <a:rPr lang="en-US" sz="2199" dirty="0">
                <a:solidFill>
                  <a:srgbClr val="000000"/>
                </a:solidFill>
                <a:latin typeface="Poppins Bold"/>
              </a:rPr>
              <a:t> </a:t>
            </a:r>
            <a:r>
              <a:rPr lang="en-US" sz="2199" dirty="0" err="1">
                <a:solidFill>
                  <a:srgbClr val="000000"/>
                </a:solidFill>
                <a:latin typeface="Poppins Bold"/>
              </a:rPr>
              <a:t>memastikan</a:t>
            </a:r>
            <a:r>
              <a:rPr lang="en-US" sz="2199" dirty="0">
                <a:solidFill>
                  <a:srgbClr val="000000"/>
                </a:solidFill>
                <a:latin typeface="Poppins Bold"/>
              </a:rPr>
              <a:t> </a:t>
            </a:r>
            <a:r>
              <a:rPr lang="en-US" sz="2199" dirty="0" err="1">
                <a:solidFill>
                  <a:srgbClr val="000000"/>
                </a:solidFill>
                <a:latin typeface="Poppins Bold"/>
              </a:rPr>
              <a:t>terselenggaranya</a:t>
            </a:r>
            <a:r>
              <a:rPr lang="en-US" sz="2199" dirty="0">
                <a:solidFill>
                  <a:srgbClr val="000000"/>
                </a:solidFill>
                <a:latin typeface="Poppins Bold"/>
              </a:rPr>
              <a:t> Program PPM di wilayah </a:t>
            </a:r>
            <a:r>
              <a:rPr lang="en-US" sz="2199" dirty="0" err="1">
                <a:solidFill>
                  <a:srgbClr val="000000"/>
                </a:solidFill>
                <a:latin typeface="Poppins Bold"/>
              </a:rPr>
              <a:t>lingkar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oleh para </a:t>
            </a:r>
            <a:r>
              <a:rPr lang="en-US" sz="2199" dirty="0" err="1">
                <a:solidFill>
                  <a:srgbClr val="000000"/>
                </a:solidFill>
                <a:latin typeface="Poppins Bold"/>
              </a:rPr>
              <a:t>pemegang</a:t>
            </a:r>
            <a:r>
              <a:rPr lang="en-US" sz="2199" dirty="0">
                <a:solidFill>
                  <a:srgbClr val="000000"/>
                </a:solidFill>
                <a:latin typeface="Poppins Bold"/>
              </a:rPr>
              <a:t> IUP dan </a:t>
            </a:r>
            <a:r>
              <a:rPr lang="en-US" sz="2199" dirty="0" err="1">
                <a:solidFill>
                  <a:srgbClr val="000000"/>
                </a:solidFill>
                <a:latin typeface="Poppins Bold"/>
              </a:rPr>
              <a:t>IUPK</a:t>
            </a:r>
            <a:r>
              <a:rPr lang="en-US" sz="2199" dirty="0">
                <a:solidFill>
                  <a:srgbClr val="000000"/>
                </a:solidFill>
                <a:latin typeface="Poppins Bold"/>
              </a:rPr>
              <a:t> yang </a:t>
            </a:r>
            <a:r>
              <a:rPr lang="en-US" sz="2199" dirty="0" err="1">
                <a:solidFill>
                  <a:srgbClr val="000000"/>
                </a:solidFill>
                <a:latin typeface="Poppins Bold"/>
              </a:rPr>
              <a:t>diawali</a:t>
            </a:r>
            <a:r>
              <a:rPr lang="en-US" sz="2199" dirty="0">
                <a:solidFill>
                  <a:srgbClr val="000000"/>
                </a:solidFill>
                <a:latin typeface="Poppins Bold"/>
              </a:rPr>
              <a:t> </a:t>
            </a:r>
            <a:r>
              <a:rPr lang="en-US" sz="2199" dirty="0" err="1">
                <a:solidFill>
                  <a:srgbClr val="000000"/>
                </a:solidFill>
                <a:latin typeface="Poppins Bold"/>
              </a:rPr>
              <a:t>dengan</a:t>
            </a:r>
            <a:r>
              <a:rPr lang="en-US" sz="2199" dirty="0">
                <a:solidFill>
                  <a:srgbClr val="000000"/>
                </a:solidFill>
                <a:latin typeface="Poppins Bold"/>
              </a:rPr>
              <a:t> </a:t>
            </a:r>
            <a:r>
              <a:rPr lang="en-US" sz="2199" dirty="0" err="1">
                <a:solidFill>
                  <a:srgbClr val="000000"/>
                </a:solidFill>
                <a:latin typeface="Poppins Bold"/>
              </a:rPr>
              <a:t>pembentukan</a:t>
            </a:r>
            <a:r>
              <a:rPr lang="en-US" sz="2199" dirty="0">
                <a:solidFill>
                  <a:srgbClr val="000000"/>
                </a:solidFill>
                <a:latin typeface="Poppins Bold"/>
              </a:rPr>
              <a:t> dan </a:t>
            </a:r>
            <a:r>
              <a:rPr lang="en-US" sz="2199" dirty="0" err="1">
                <a:solidFill>
                  <a:srgbClr val="000000"/>
                </a:solidFill>
                <a:latin typeface="Poppins Bold"/>
              </a:rPr>
              <a:t>pengukuhan</a:t>
            </a:r>
            <a:r>
              <a:rPr lang="en-US" sz="2199" dirty="0">
                <a:solidFill>
                  <a:srgbClr val="000000"/>
                </a:solidFill>
                <a:latin typeface="Poppins Bold"/>
              </a:rPr>
              <a:t> para </a:t>
            </a:r>
            <a:r>
              <a:rPr lang="en-US" sz="2199" dirty="0" err="1">
                <a:solidFill>
                  <a:srgbClr val="000000"/>
                </a:solidFill>
                <a:latin typeface="Poppins Bold"/>
              </a:rPr>
              <a:t>pemangku</a:t>
            </a:r>
            <a:r>
              <a:rPr lang="en-US" sz="2199" dirty="0">
                <a:solidFill>
                  <a:srgbClr val="000000"/>
                </a:solidFill>
                <a:latin typeface="Poppins Bold"/>
              </a:rPr>
              <a:t> </a:t>
            </a:r>
            <a:r>
              <a:rPr lang="en-US" sz="2199" dirty="0" err="1">
                <a:solidFill>
                  <a:srgbClr val="000000"/>
                </a:solidFill>
                <a:latin typeface="Poppins Bold"/>
              </a:rPr>
              <a:t>kepentingan</a:t>
            </a:r>
            <a:r>
              <a:rPr lang="en-US" sz="2199" dirty="0">
                <a:solidFill>
                  <a:srgbClr val="000000"/>
                </a:solidFill>
                <a:latin typeface="Poppins Bold"/>
              </a:rPr>
              <a:t> di 3 (</a:t>
            </a:r>
            <a:r>
              <a:rPr lang="en-US" sz="2199" dirty="0" err="1">
                <a:solidFill>
                  <a:srgbClr val="000000"/>
                </a:solidFill>
                <a:latin typeface="Poppins Bold"/>
              </a:rPr>
              <a:t>tiga</a:t>
            </a:r>
            <a:r>
              <a:rPr lang="en-US" sz="2199" dirty="0">
                <a:solidFill>
                  <a:srgbClr val="000000"/>
                </a:solidFill>
                <a:latin typeface="Poppins Bold"/>
              </a:rPr>
              <a:t>) </a:t>
            </a:r>
            <a:r>
              <a:rPr lang="en-US" sz="2199" dirty="0" err="1">
                <a:solidFill>
                  <a:srgbClr val="000000"/>
                </a:solidFill>
                <a:latin typeface="Poppins Bold"/>
              </a:rPr>
              <a:t>kabupaten</a:t>
            </a:r>
            <a:r>
              <a:rPr lang="en-US" sz="2199" dirty="0">
                <a:solidFill>
                  <a:srgbClr val="000000"/>
                </a:solidFill>
                <a:latin typeface="Poppins Bold"/>
              </a:rPr>
              <a:t> </a:t>
            </a:r>
            <a:r>
              <a:rPr lang="en-US" sz="2199" dirty="0" err="1">
                <a:solidFill>
                  <a:srgbClr val="000000"/>
                </a:solidFill>
                <a:latin typeface="Poppins Bold"/>
              </a:rPr>
              <a:t>sehingga</a:t>
            </a:r>
            <a:r>
              <a:rPr lang="en-US" sz="2199" dirty="0">
                <a:solidFill>
                  <a:srgbClr val="000000"/>
                </a:solidFill>
                <a:latin typeface="Poppins Bold"/>
              </a:rPr>
              <a:t> program PPM </a:t>
            </a:r>
            <a:r>
              <a:rPr lang="en-US" sz="2199" dirty="0" err="1">
                <a:solidFill>
                  <a:srgbClr val="000000"/>
                </a:solidFill>
                <a:latin typeface="Poppins Bold"/>
              </a:rPr>
              <a:t>dapat</a:t>
            </a:r>
            <a:r>
              <a:rPr lang="en-US" sz="2199" dirty="0">
                <a:solidFill>
                  <a:srgbClr val="000000"/>
                </a:solidFill>
                <a:latin typeface="Poppins Bold"/>
              </a:rPr>
              <a:t> </a:t>
            </a:r>
            <a:r>
              <a:rPr lang="en-US" sz="2199" dirty="0" err="1">
                <a:solidFill>
                  <a:srgbClr val="000000"/>
                </a:solidFill>
                <a:latin typeface="Poppins Bold"/>
              </a:rPr>
              <a:t>selaras</a:t>
            </a:r>
            <a:r>
              <a:rPr lang="en-US" sz="2199" dirty="0">
                <a:solidFill>
                  <a:srgbClr val="000000"/>
                </a:solidFill>
                <a:latin typeface="Poppins Bold"/>
              </a:rPr>
              <a:t> </a:t>
            </a:r>
            <a:r>
              <a:rPr lang="en-US" sz="2199" dirty="0" err="1">
                <a:solidFill>
                  <a:srgbClr val="000000"/>
                </a:solidFill>
                <a:latin typeface="Poppins Bold"/>
              </a:rPr>
              <a:t>dengan</a:t>
            </a:r>
            <a:r>
              <a:rPr lang="en-US" sz="2199" dirty="0">
                <a:solidFill>
                  <a:srgbClr val="000000"/>
                </a:solidFill>
                <a:latin typeface="Poppins Bold"/>
              </a:rPr>
              <a:t> program Pembangunan </a:t>
            </a:r>
            <a:r>
              <a:rPr lang="en-US" sz="2199" dirty="0" err="1">
                <a:solidFill>
                  <a:srgbClr val="000000"/>
                </a:solidFill>
                <a:latin typeface="Poppins Bold"/>
              </a:rPr>
              <a:t>pemerintah</a:t>
            </a:r>
            <a:r>
              <a:rPr lang="en-US" sz="2199" dirty="0">
                <a:solidFill>
                  <a:srgbClr val="000000"/>
                </a:solidFill>
                <a:latin typeface="Poppins Bold"/>
              </a:rPr>
              <a:t> </a:t>
            </a:r>
            <a:r>
              <a:rPr lang="en-US" sz="2199" dirty="0" err="1">
                <a:solidFill>
                  <a:srgbClr val="000000"/>
                </a:solidFill>
                <a:latin typeface="Poppins Bold"/>
              </a:rPr>
              <a:t>daerah</a:t>
            </a:r>
            <a:r>
              <a:rPr lang="en-US" sz="2199" dirty="0">
                <a:solidFill>
                  <a:srgbClr val="000000"/>
                </a:solidFill>
                <a:latin typeface="Poppins Bold"/>
              </a:rPr>
              <a:t> </a:t>
            </a:r>
            <a:r>
              <a:rPr lang="en-US" sz="2199" dirty="0" err="1">
                <a:solidFill>
                  <a:srgbClr val="000000"/>
                </a:solidFill>
                <a:latin typeface="Poppins Bold"/>
              </a:rPr>
              <a:t>sehingga</a:t>
            </a:r>
            <a:r>
              <a:rPr lang="en-US" sz="2199" dirty="0">
                <a:solidFill>
                  <a:srgbClr val="000000"/>
                </a:solidFill>
                <a:latin typeface="Poppins Bold"/>
              </a:rPr>
              <a:t> </a:t>
            </a:r>
            <a:r>
              <a:rPr lang="en-US" sz="2199" dirty="0" err="1">
                <a:solidFill>
                  <a:srgbClr val="000000"/>
                </a:solidFill>
                <a:latin typeface="Poppins Bold"/>
              </a:rPr>
              <a:t>tidak</a:t>
            </a:r>
            <a:r>
              <a:rPr lang="en-US" sz="2199" dirty="0">
                <a:solidFill>
                  <a:srgbClr val="000000"/>
                </a:solidFill>
                <a:latin typeface="Poppins Bold"/>
              </a:rPr>
              <a:t> </a:t>
            </a:r>
            <a:r>
              <a:rPr lang="en-US" sz="2199" dirty="0" err="1">
                <a:solidFill>
                  <a:srgbClr val="000000"/>
                </a:solidFill>
                <a:latin typeface="Poppins Bold"/>
              </a:rPr>
              <a:t>terjadi</a:t>
            </a:r>
            <a:r>
              <a:rPr lang="en-US" sz="2199" dirty="0">
                <a:solidFill>
                  <a:srgbClr val="000000"/>
                </a:solidFill>
                <a:latin typeface="Poppins Bold"/>
              </a:rPr>
              <a:t> tumpeng </a:t>
            </a:r>
            <a:r>
              <a:rPr lang="en-US" sz="2199" dirty="0" err="1">
                <a:solidFill>
                  <a:srgbClr val="000000"/>
                </a:solidFill>
                <a:latin typeface="Poppins Bold"/>
              </a:rPr>
              <a:t>tindih</a:t>
            </a:r>
            <a:r>
              <a:rPr lang="en-US" sz="2199" dirty="0">
                <a:solidFill>
                  <a:srgbClr val="000000"/>
                </a:solidFill>
                <a:latin typeface="Poppins Bold"/>
              </a:rPr>
              <a:t> program di </a:t>
            </a:r>
            <a:r>
              <a:rPr lang="en-US" sz="2199" dirty="0" err="1">
                <a:solidFill>
                  <a:srgbClr val="000000"/>
                </a:solidFill>
                <a:latin typeface="Poppins Bold"/>
              </a:rPr>
              <a:t>daerah</a:t>
            </a:r>
            <a:r>
              <a:rPr lang="en-US" sz="2199" dirty="0">
                <a:solidFill>
                  <a:srgbClr val="000000"/>
                </a:solidFill>
                <a:latin typeface="Poppins Bold"/>
              </a:rPr>
              <a:t> </a:t>
            </a:r>
            <a:r>
              <a:rPr lang="en-US" sz="2199" dirty="0" err="1">
                <a:solidFill>
                  <a:srgbClr val="000000"/>
                </a:solidFill>
                <a:latin typeface="Poppins Bold"/>
              </a:rPr>
              <a:t>lingkar</a:t>
            </a:r>
            <a:r>
              <a:rPr lang="en-US" sz="2199" dirty="0">
                <a:solidFill>
                  <a:srgbClr val="000000"/>
                </a:solidFill>
                <a:latin typeface="Poppins Bold"/>
              </a:rPr>
              <a:t> </a:t>
            </a:r>
            <a:r>
              <a:rPr lang="en-US" sz="2199" dirty="0" err="1">
                <a:solidFill>
                  <a:srgbClr val="000000"/>
                </a:solidFill>
                <a:latin typeface="Poppins Bold"/>
              </a:rPr>
              <a:t>tambang</a:t>
            </a:r>
            <a:r>
              <a:rPr lang="en-US" sz="2199" dirty="0">
                <a:solidFill>
                  <a:srgbClr val="000000"/>
                </a:solidFill>
                <a:latin typeface="Poppins Bold"/>
              </a:rPr>
              <a:t> </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fltVal val="0"/>
                                          </p:val>
                                        </p:tav>
                                        <p:tav tm="100000">
                                          <p:val>
                                            <p:strVal val="#ppt_w"/>
                                          </p:val>
                                        </p:tav>
                                      </p:tavLst>
                                    </p:anim>
                                    <p:anim calcmode="lin" valueType="num">
                                      <p:cBhvr>
                                        <p:cTn id="8" dur="2000" fill="hold"/>
                                        <p:tgtEl>
                                          <p:spTgt spid="24"/>
                                        </p:tgtEl>
                                        <p:attrNameLst>
                                          <p:attrName>ppt_h</p:attrName>
                                        </p:attrNameLst>
                                      </p:cBhvr>
                                      <p:tavLst>
                                        <p:tav tm="0">
                                          <p:val>
                                            <p:fltVal val="0"/>
                                          </p:val>
                                        </p:tav>
                                        <p:tav tm="100000">
                                          <p:val>
                                            <p:strVal val="#ppt_h"/>
                                          </p:val>
                                        </p:tav>
                                      </p:tavLst>
                                    </p:anim>
                                    <p:anim calcmode="lin" valueType="num">
                                      <p:cBhvr>
                                        <p:cTn id="9" dur="2000" fill="hold"/>
                                        <p:tgtEl>
                                          <p:spTgt spid="24"/>
                                        </p:tgtEl>
                                        <p:attrNameLst>
                                          <p:attrName>style.rotation</p:attrName>
                                        </p:attrNameLst>
                                      </p:cBhvr>
                                      <p:tavLst>
                                        <p:tav tm="0">
                                          <p:val>
                                            <p:fltVal val="360"/>
                                          </p:val>
                                        </p:tav>
                                        <p:tav tm="100000">
                                          <p:val>
                                            <p:fltVal val="0"/>
                                          </p:val>
                                        </p:tav>
                                      </p:tavLst>
                                    </p:anim>
                                    <p:animEffect transition="in" filter="fade">
                                      <p:cBhvr>
                                        <p:cTn id="10" dur="2000"/>
                                        <p:tgtEl>
                                          <p:spTgt spid="24"/>
                                        </p:tgtEl>
                                      </p:cBhvr>
                                    </p:animEffect>
                                  </p:childTnLst>
                                </p:cTn>
                              </p:par>
                            </p:childTnLst>
                          </p:cTn>
                        </p:par>
                        <p:par>
                          <p:cTn id="11" fill="hold">
                            <p:stCondLst>
                              <p:cond delay="20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2000" fill="hold"/>
                                        <p:tgtEl>
                                          <p:spTgt spid="23"/>
                                        </p:tgtEl>
                                        <p:attrNameLst>
                                          <p:attrName>ppt_w</p:attrName>
                                        </p:attrNameLst>
                                      </p:cBhvr>
                                      <p:tavLst>
                                        <p:tav tm="0">
                                          <p:val>
                                            <p:fltVal val="0"/>
                                          </p:val>
                                        </p:tav>
                                        <p:tav tm="100000">
                                          <p:val>
                                            <p:strVal val="#ppt_w"/>
                                          </p:val>
                                        </p:tav>
                                      </p:tavLst>
                                    </p:anim>
                                    <p:anim calcmode="lin" valueType="num">
                                      <p:cBhvr>
                                        <p:cTn id="15" dur="2000" fill="hold"/>
                                        <p:tgtEl>
                                          <p:spTgt spid="23"/>
                                        </p:tgtEl>
                                        <p:attrNameLst>
                                          <p:attrName>ppt_h</p:attrName>
                                        </p:attrNameLst>
                                      </p:cBhvr>
                                      <p:tavLst>
                                        <p:tav tm="0">
                                          <p:val>
                                            <p:fltVal val="0"/>
                                          </p:val>
                                        </p:tav>
                                        <p:tav tm="100000">
                                          <p:val>
                                            <p:strVal val="#ppt_h"/>
                                          </p:val>
                                        </p:tav>
                                      </p:tavLst>
                                    </p:anim>
                                    <p:animEffect transition="in" filter="fade">
                                      <p:cBhvr>
                                        <p:cTn id="16" dur="2000"/>
                                        <p:tgtEl>
                                          <p:spTgt spid="23"/>
                                        </p:tgtEl>
                                      </p:cBhvr>
                                    </p:animEffect>
                                  </p:childTnLst>
                                </p:cTn>
                              </p:par>
                            </p:childTnLst>
                          </p:cTn>
                        </p:par>
                        <p:par>
                          <p:cTn id="17" fill="hold">
                            <p:stCondLst>
                              <p:cond delay="4000"/>
                            </p:stCondLst>
                            <p:childTnLst>
                              <p:par>
                                <p:cTn id="18" presetID="2" presetClass="entr" presetSubtype="2"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2000" fill="hold"/>
                                        <p:tgtEl>
                                          <p:spTgt spid="25"/>
                                        </p:tgtEl>
                                        <p:attrNameLst>
                                          <p:attrName>ppt_x</p:attrName>
                                        </p:attrNameLst>
                                      </p:cBhvr>
                                      <p:tavLst>
                                        <p:tav tm="0">
                                          <p:val>
                                            <p:strVal val="1+#ppt_w/2"/>
                                          </p:val>
                                        </p:tav>
                                        <p:tav tm="100000">
                                          <p:val>
                                            <p:strVal val="#ppt_x"/>
                                          </p:val>
                                        </p:tav>
                                      </p:tavLst>
                                    </p:anim>
                                    <p:anim calcmode="lin" valueType="num">
                                      <p:cBhvr additive="base">
                                        <p:cTn id="21" dur="2000" fill="hold"/>
                                        <p:tgtEl>
                                          <p:spTgt spid="25"/>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4"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2000" fill="hold"/>
                                        <p:tgtEl>
                                          <p:spTgt spid="26"/>
                                        </p:tgtEl>
                                        <p:attrNameLst>
                                          <p:attrName>ppt_x</p:attrName>
                                        </p:attrNameLst>
                                      </p:cBhvr>
                                      <p:tavLst>
                                        <p:tav tm="0">
                                          <p:val>
                                            <p:strVal val="#ppt_x"/>
                                          </p:val>
                                        </p:tav>
                                        <p:tav tm="100000">
                                          <p:val>
                                            <p:strVal val="#ppt_x"/>
                                          </p:val>
                                        </p:tav>
                                      </p:tavLst>
                                    </p:anim>
                                    <p:anim calcmode="lin" valueType="num">
                                      <p:cBhvr additive="base">
                                        <p:cTn id="26"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8000"/>
            </a:blip>
            <a:stretch>
              <a:fillRect l="-3498" r="-3498"/>
            </a:stretch>
          </a:blipFill>
        </p:spPr>
        <p:txBody>
          <a:bodyPr/>
          <a:lstStyle/>
          <a:p>
            <a:endParaRPr lang="en-ID"/>
          </a:p>
        </p:txBody>
      </p:sp>
      <p:sp>
        <p:nvSpPr>
          <p:cNvPr id="3" name="Freeform 3"/>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6" name="Freeform 6"/>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grpSp>
        <p:nvGrpSpPr>
          <p:cNvPr id="7" name="Group 7"/>
          <p:cNvGrpSpPr/>
          <p:nvPr/>
        </p:nvGrpSpPr>
        <p:grpSpPr>
          <a:xfrm>
            <a:off x="546224" y="1712864"/>
            <a:ext cx="5901633" cy="6291013"/>
            <a:chOff x="0" y="0"/>
            <a:chExt cx="1554340" cy="1656892"/>
          </a:xfrm>
        </p:grpSpPr>
        <p:sp>
          <p:nvSpPr>
            <p:cNvPr id="8" name="Freeform 8"/>
            <p:cNvSpPr/>
            <p:nvPr/>
          </p:nvSpPr>
          <p:spPr>
            <a:xfrm>
              <a:off x="0" y="0"/>
              <a:ext cx="1554340" cy="1656892"/>
            </a:xfrm>
            <a:custGeom>
              <a:avLst/>
              <a:gdLst/>
              <a:ahLst/>
              <a:cxnLst/>
              <a:rect l="l" t="t" r="r" b="b"/>
              <a:pathLst>
                <a:path w="1554340" h="1656892">
                  <a:moveTo>
                    <a:pt x="66903" y="0"/>
                  </a:moveTo>
                  <a:lnTo>
                    <a:pt x="1487437" y="0"/>
                  </a:lnTo>
                  <a:cubicBezTo>
                    <a:pt x="1524386" y="0"/>
                    <a:pt x="1554340" y="29954"/>
                    <a:pt x="1554340" y="66903"/>
                  </a:cubicBezTo>
                  <a:lnTo>
                    <a:pt x="1554340" y="1589989"/>
                  </a:lnTo>
                  <a:cubicBezTo>
                    <a:pt x="1554340" y="1626939"/>
                    <a:pt x="1524386" y="1656892"/>
                    <a:pt x="1487437" y="1656892"/>
                  </a:cubicBezTo>
                  <a:lnTo>
                    <a:pt x="66903" y="1656892"/>
                  </a:lnTo>
                  <a:cubicBezTo>
                    <a:pt x="29954" y="1656892"/>
                    <a:pt x="0" y="1626939"/>
                    <a:pt x="0" y="1589989"/>
                  </a:cubicBezTo>
                  <a:lnTo>
                    <a:pt x="0" y="66903"/>
                  </a:lnTo>
                  <a:cubicBezTo>
                    <a:pt x="0" y="29954"/>
                    <a:pt x="29954" y="0"/>
                    <a:pt x="66903"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0" name="Freeform 10"/>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1" name="Freeform 11"/>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pic>
        <p:nvPicPr>
          <p:cNvPr id="12" name="Picture 12"/>
          <p:cNvPicPr>
            <a:picLocks noChangeAspect="1"/>
          </p:cNvPicPr>
          <p:nvPr/>
        </p:nvPicPr>
        <p:blipFill>
          <a:blip r:embed="rId9"/>
          <a:srcRect/>
          <a:stretch>
            <a:fillRect/>
          </a:stretch>
        </p:blipFill>
        <p:spPr>
          <a:xfrm>
            <a:off x="6743829" y="244367"/>
            <a:ext cx="4800341" cy="1088737"/>
          </a:xfrm>
          <a:prstGeom prst="rect">
            <a:avLst/>
          </a:prstGeom>
        </p:spPr>
      </p:pic>
      <p:pic>
        <p:nvPicPr>
          <p:cNvPr id="13" name="Picture 13"/>
          <p:cNvPicPr>
            <a:picLocks noChangeAspect="1"/>
          </p:cNvPicPr>
          <p:nvPr/>
        </p:nvPicPr>
        <p:blipFill>
          <a:blip r:embed="rId10"/>
          <a:srcRect/>
          <a:stretch>
            <a:fillRect/>
          </a:stretch>
        </p:blipFill>
        <p:spPr>
          <a:xfrm>
            <a:off x="2611160" y="326671"/>
            <a:ext cx="1389667" cy="924129"/>
          </a:xfrm>
          <a:prstGeom prst="rect">
            <a:avLst/>
          </a:prstGeom>
        </p:spPr>
      </p:pic>
      <p:pic>
        <p:nvPicPr>
          <p:cNvPr id="14" name="Picture 14"/>
          <p:cNvPicPr>
            <a:picLocks noChangeAspect="1"/>
          </p:cNvPicPr>
          <p:nvPr/>
        </p:nvPicPr>
        <p:blipFill>
          <a:blip r:embed="rId11"/>
          <a:srcRect l="295" b="45812"/>
          <a:stretch>
            <a:fillRect/>
          </a:stretch>
        </p:blipFill>
        <p:spPr>
          <a:xfrm>
            <a:off x="-33987" y="8003877"/>
            <a:ext cx="18407455" cy="2283123"/>
          </a:xfrm>
          <a:prstGeom prst="rect">
            <a:avLst/>
          </a:prstGeom>
        </p:spPr>
      </p:pic>
      <p:grpSp>
        <p:nvGrpSpPr>
          <p:cNvPr id="15" name="Group 15"/>
          <p:cNvGrpSpPr/>
          <p:nvPr/>
        </p:nvGrpSpPr>
        <p:grpSpPr>
          <a:xfrm>
            <a:off x="0" y="8003877"/>
            <a:ext cx="18288000" cy="2283123"/>
            <a:chOff x="0" y="0"/>
            <a:chExt cx="4816593" cy="601316"/>
          </a:xfrm>
        </p:grpSpPr>
        <p:sp>
          <p:nvSpPr>
            <p:cNvPr id="16" name="Freeform 16"/>
            <p:cNvSpPr/>
            <p:nvPr/>
          </p:nvSpPr>
          <p:spPr>
            <a:xfrm>
              <a:off x="0" y="0"/>
              <a:ext cx="4816592" cy="601316"/>
            </a:xfrm>
            <a:custGeom>
              <a:avLst/>
              <a:gdLst/>
              <a:ahLst/>
              <a:cxnLst/>
              <a:rect l="l" t="t" r="r" b="b"/>
              <a:pathLst>
                <a:path w="4816592" h="601316">
                  <a:moveTo>
                    <a:pt x="0" y="0"/>
                  </a:moveTo>
                  <a:lnTo>
                    <a:pt x="4816592" y="0"/>
                  </a:lnTo>
                  <a:lnTo>
                    <a:pt x="4816592" y="601316"/>
                  </a:lnTo>
                  <a:lnTo>
                    <a:pt x="0" y="601316"/>
                  </a:lnTo>
                  <a:close/>
                </a:path>
              </a:pathLst>
            </a:custGeom>
            <a:solidFill>
              <a:srgbClr val="000B5D">
                <a:alpha val="55686"/>
              </a:srgbClr>
            </a:solidFill>
          </p:spPr>
          <p:txBody>
            <a:bodyPr/>
            <a:lstStyle/>
            <a:p>
              <a:endParaRPr lang="en-ID"/>
            </a:p>
          </p:txBody>
        </p:sp>
        <p:sp>
          <p:nvSpPr>
            <p:cNvPr id="17" name="TextBox 17"/>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18" name="Group 18"/>
          <p:cNvGrpSpPr/>
          <p:nvPr/>
        </p:nvGrpSpPr>
        <p:grpSpPr>
          <a:xfrm>
            <a:off x="11789653" y="1712864"/>
            <a:ext cx="6028303" cy="6291013"/>
            <a:chOff x="0" y="0"/>
            <a:chExt cx="1587701" cy="1656892"/>
          </a:xfrm>
        </p:grpSpPr>
        <p:sp>
          <p:nvSpPr>
            <p:cNvPr id="19" name="Freeform 19"/>
            <p:cNvSpPr/>
            <p:nvPr/>
          </p:nvSpPr>
          <p:spPr>
            <a:xfrm>
              <a:off x="0" y="0"/>
              <a:ext cx="1587701" cy="1656892"/>
            </a:xfrm>
            <a:custGeom>
              <a:avLst/>
              <a:gdLst/>
              <a:ahLst/>
              <a:cxnLst/>
              <a:rect l="l" t="t" r="r" b="b"/>
              <a:pathLst>
                <a:path w="1587701" h="1656892">
                  <a:moveTo>
                    <a:pt x="65497" y="0"/>
                  </a:moveTo>
                  <a:lnTo>
                    <a:pt x="1522204" y="0"/>
                  </a:lnTo>
                  <a:cubicBezTo>
                    <a:pt x="1539575" y="0"/>
                    <a:pt x="1556234" y="6901"/>
                    <a:pt x="1568517" y="19184"/>
                  </a:cubicBezTo>
                  <a:cubicBezTo>
                    <a:pt x="1580801" y="31467"/>
                    <a:pt x="1587701" y="48126"/>
                    <a:pt x="1587701" y="65497"/>
                  </a:cubicBezTo>
                  <a:lnTo>
                    <a:pt x="1587701" y="1591395"/>
                  </a:lnTo>
                  <a:cubicBezTo>
                    <a:pt x="1587701" y="1608766"/>
                    <a:pt x="1580801" y="1625425"/>
                    <a:pt x="1568517" y="1637709"/>
                  </a:cubicBezTo>
                  <a:cubicBezTo>
                    <a:pt x="1556234" y="1649992"/>
                    <a:pt x="1539575" y="1656892"/>
                    <a:pt x="1522204" y="1656892"/>
                  </a:cubicBezTo>
                  <a:lnTo>
                    <a:pt x="65497" y="1656892"/>
                  </a:lnTo>
                  <a:cubicBezTo>
                    <a:pt x="48126" y="1656892"/>
                    <a:pt x="31467" y="1649992"/>
                    <a:pt x="19184" y="1637709"/>
                  </a:cubicBezTo>
                  <a:cubicBezTo>
                    <a:pt x="6901" y="1625425"/>
                    <a:pt x="0" y="1608766"/>
                    <a:pt x="0" y="1591395"/>
                  </a:cubicBezTo>
                  <a:lnTo>
                    <a:pt x="0" y="65497"/>
                  </a:lnTo>
                  <a:cubicBezTo>
                    <a:pt x="0" y="48126"/>
                    <a:pt x="6901" y="31467"/>
                    <a:pt x="19184" y="19184"/>
                  </a:cubicBezTo>
                  <a:cubicBezTo>
                    <a:pt x="31467" y="6901"/>
                    <a:pt x="48126" y="0"/>
                    <a:pt x="65497" y="0"/>
                  </a:cubicBezTo>
                  <a:close/>
                </a:path>
              </a:pathLst>
            </a:custGeom>
            <a:gradFill rotWithShape="1">
              <a:gsLst>
                <a:gs pos="0">
                  <a:srgbClr val="CDFFD8">
                    <a:alpha val="100000"/>
                  </a:srgbClr>
                </a:gs>
                <a:gs pos="100000">
                  <a:srgbClr val="94B9FF">
                    <a:alpha val="100000"/>
                  </a:srgbClr>
                </a:gs>
              </a:gsLst>
              <a:lin ang="0"/>
            </a:gradFill>
          </p:spPr>
          <p:txBody>
            <a:bodyPr/>
            <a:lstStyle/>
            <a:p>
              <a:endParaRPr lang="en-ID"/>
            </a:p>
          </p:txBody>
        </p:sp>
        <p:sp>
          <p:nvSpPr>
            <p:cNvPr id="20" name="TextBox 20"/>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21" name="Freeform 21"/>
          <p:cNvSpPr/>
          <p:nvPr/>
        </p:nvSpPr>
        <p:spPr>
          <a:xfrm>
            <a:off x="-28575" y="1936311"/>
            <a:ext cx="17846531" cy="8350689"/>
          </a:xfrm>
          <a:custGeom>
            <a:avLst/>
            <a:gdLst/>
            <a:ahLst/>
            <a:cxnLst/>
            <a:rect l="l" t="t" r="r" b="b"/>
            <a:pathLst>
              <a:path w="17846531" h="8350689">
                <a:moveTo>
                  <a:pt x="0" y="0"/>
                </a:moveTo>
                <a:lnTo>
                  <a:pt x="17846531" y="0"/>
                </a:lnTo>
                <a:lnTo>
                  <a:pt x="17846531" y="8350689"/>
                </a:lnTo>
                <a:lnTo>
                  <a:pt x="0" y="8350689"/>
                </a:lnTo>
                <a:lnTo>
                  <a:pt x="0" y="0"/>
                </a:lnTo>
                <a:close/>
              </a:path>
            </a:pathLst>
          </a:custGeom>
          <a:blipFill>
            <a:blip r:embed="rId12"/>
            <a:stretch>
              <a:fillRect/>
            </a:stretch>
          </a:blipFill>
        </p:spPr>
        <p:txBody>
          <a:bodyPr/>
          <a:lstStyle/>
          <a:p>
            <a:endParaRPr lang="en-ID"/>
          </a:p>
        </p:txBody>
      </p:sp>
      <p:sp>
        <p:nvSpPr>
          <p:cNvPr id="22" name="TextBox 22"/>
          <p:cNvSpPr txBox="1"/>
          <p:nvPr/>
        </p:nvSpPr>
        <p:spPr>
          <a:xfrm>
            <a:off x="5427456" y="466155"/>
            <a:ext cx="7422079" cy="626110"/>
          </a:xfrm>
          <a:prstGeom prst="rect">
            <a:avLst/>
          </a:prstGeom>
        </p:spPr>
        <p:txBody>
          <a:bodyPr lIns="0" tIns="0" rIns="0" bIns="0" rtlCol="0" anchor="t">
            <a:spAutoFit/>
          </a:bodyPr>
          <a:lstStyle/>
          <a:p>
            <a:pPr algn="ctr">
              <a:lnSpc>
                <a:spcPts val="4519"/>
              </a:lnSpc>
            </a:pPr>
            <a:r>
              <a:rPr lang="en-US" sz="3999" spc="-119" dirty="0">
                <a:solidFill>
                  <a:srgbClr val="000000"/>
                </a:solidFill>
                <a:latin typeface="Poppins Bold"/>
              </a:rPr>
              <a:t>Analisa </a:t>
            </a:r>
            <a:r>
              <a:rPr lang="en-US" sz="3999" spc="-119" dirty="0" err="1">
                <a:solidFill>
                  <a:srgbClr val="000000"/>
                </a:solidFill>
                <a:latin typeface="Poppins Bold"/>
              </a:rPr>
              <a:t>Masalah</a:t>
            </a:r>
            <a:endParaRPr lang="en-US" sz="3999" spc="-119"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anim calcmode="lin" valueType="num">
                                      <p:cBhvr>
                                        <p:cTn id="25" dur="2000" fill="hold"/>
                                        <p:tgtEl>
                                          <p:spTgt spid="21"/>
                                        </p:tgtEl>
                                        <p:attrNameLst>
                                          <p:attrName>ppt_x</p:attrName>
                                        </p:attrNameLst>
                                      </p:cBhvr>
                                      <p:tavLst>
                                        <p:tav tm="0">
                                          <p:val>
                                            <p:strVal val="#ppt_x"/>
                                          </p:val>
                                        </p:tav>
                                        <p:tav tm="100000">
                                          <p:val>
                                            <p:strVal val="#ppt_x"/>
                                          </p:val>
                                        </p:tav>
                                      </p:tavLst>
                                    </p:anim>
                                    <p:anim calcmode="lin" valueType="num">
                                      <p:cBhvr>
                                        <p:cTn id="26"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D"/>
          </a:p>
        </p:txBody>
      </p:sp>
      <p:pic>
        <p:nvPicPr>
          <p:cNvPr id="3" name="Picture 3"/>
          <p:cNvPicPr>
            <a:picLocks noChangeAspect="1"/>
          </p:cNvPicPr>
          <p:nvPr/>
        </p:nvPicPr>
        <p:blipFill>
          <a:blip r:embed="rId3"/>
          <a:srcRect/>
          <a:stretch>
            <a:fillRect/>
          </a:stretch>
        </p:blipFill>
        <p:spPr>
          <a:xfrm>
            <a:off x="0" y="5272692"/>
            <a:ext cx="18288000" cy="4147794"/>
          </a:xfrm>
          <a:prstGeom prst="rect">
            <a:avLst/>
          </a:prstGeom>
        </p:spPr>
      </p:pic>
      <p:grpSp>
        <p:nvGrpSpPr>
          <p:cNvPr id="4" name="Group 4"/>
          <p:cNvGrpSpPr/>
          <p:nvPr/>
        </p:nvGrpSpPr>
        <p:grpSpPr>
          <a:xfrm>
            <a:off x="15358737" y="8672814"/>
            <a:ext cx="4185210" cy="2172476"/>
            <a:chOff x="0" y="0"/>
            <a:chExt cx="1345639" cy="698500"/>
          </a:xfrm>
        </p:grpSpPr>
        <p:sp>
          <p:nvSpPr>
            <p:cNvPr id="5" name="Freeform 5"/>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6" name="TextBox 6"/>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7" name="Group 7"/>
          <p:cNvGrpSpPr/>
          <p:nvPr/>
        </p:nvGrpSpPr>
        <p:grpSpPr>
          <a:xfrm>
            <a:off x="11935766" y="9331740"/>
            <a:ext cx="8377487" cy="2964361"/>
            <a:chOff x="0" y="0"/>
            <a:chExt cx="1974009" cy="698500"/>
          </a:xfrm>
        </p:grpSpPr>
        <p:sp>
          <p:nvSpPr>
            <p:cNvPr id="8" name="Freeform 8"/>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9" name="TextBox 9"/>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pic>
        <p:nvPicPr>
          <p:cNvPr id="10" name="Picture 10"/>
          <p:cNvPicPr>
            <a:picLocks noChangeAspect="1"/>
          </p:cNvPicPr>
          <p:nvPr/>
        </p:nvPicPr>
        <p:blipFill>
          <a:blip r:embed="rId4"/>
          <a:srcRect/>
          <a:stretch>
            <a:fillRect/>
          </a:stretch>
        </p:blipFill>
        <p:spPr>
          <a:xfrm>
            <a:off x="-106091" y="1263970"/>
            <a:ext cx="18394091" cy="4008723"/>
          </a:xfrm>
          <a:prstGeom prst="rect">
            <a:avLst/>
          </a:prstGeom>
        </p:spPr>
      </p:pic>
      <p:grpSp>
        <p:nvGrpSpPr>
          <p:cNvPr id="11" name="Group 11"/>
          <p:cNvGrpSpPr/>
          <p:nvPr/>
        </p:nvGrpSpPr>
        <p:grpSpPr>
          <a:xfrm>
            <a:off x="740360" y="1051923"/>
            <a:ext cx="16807279" cy="3660080"/>
            <a:chOff x="0" y="0"/>
            <a:chExt cx="22409706" cy="4880106"/>
          </a:xfrm>
        </p:grpSpPr>
        <p:grpSp>
          <p:nvGrpSpPr>
            <p:cNvPr id="12" name="Group 12"/>
            <p:cNvGrpSpPr/>
            <p:nvPr/>
          </p:nvGrpSpPr>
          <p:grpSpPr>
            <a:xfrm>
              <a:off x="1011960" y="869653"/>
              <a:ext cx="21397746" cy="4010453"/>
              <a:chOff x="0" y="0"/>
              <a:chExt cx="10458839" cy="1960238"/>
            </a:xfrm>
          </p:grpSpPr>
          <p:sp>
            <p:nvSpPr>
              <p:cNvPr id="13" name="Freeform 13"/>
              <p:cNvSpPr/>
              <p:nvPr/>
            </p:nvSpPr>
            <p:spPr>
              <a:xfrm>
                <a:off x="367" y="0"/>
                <a:ext cx="10458105" cy="1960238"/>
              </a:xfrm>
              <a:custGeom>
                <a:avLst/>
                <a:gdLst/>
                <a:ahLst/>
                <a:cxnLst/>
                <a:rect l="l" t="t" r="r" b="b"/>
                <a:pathLst>
                  <a:path w="10458105" h="1960238">
                    <a:moveTo>
                      <a:pt x="10457394" y="985315"/>
                    </a:moveTo>
                    <a:lnTo>
                      <a:pt x="10256349" y="1955042"/>
                    </a:lnTo>
                    <a:cubicBezTo>
                      <a:pt x="10255721" y="1958068"/>
                      <a:pt x="10253055" y="1960238"/>
                      <a:pt x="10249965" y="1960238"/>
                    </a:cubicBezTo>
                    <a:lnTo>
                      <a:pt x="208140" y="1960238"/>
                    </a:lnTo>
                    <a:cubicBezTo>
                      <a:pt x="205049" y="1960238"/>
                      <a:pt x="202383" y="1958068"/>
                      <a:pt x="201756" y="1955042"/>
                    </a:cubicBezTo>
                    <a:lnTo>
                      <a:pt x="710" y="985315"/>
                    </a:lnTo>
                    <a:cubicBezTo>
                      <a:pt x="0" y="981888"/>
                      <a:pt x="0" y="978351"/>
                      <a:pt x="710" y="974923"/>
                    </a:cubicBezTo>
                    <a:lnTo>
                      <a:pt x="201756" y="5196"/>
                    </a:lnTo>
                    <a:cubicBezTo>
                      <a:pt x="202383" y="2170"/>
                      <a:pt x="205049" y="0"/>
                      <a:pt x="208140" y="0"/>
                    </a:cubicBezTo>
                    <a:lnTo>
                      <a:pt x="10249965" y="0"/>
                    </a:lnTo>
                    <a:cubicBezTo>
                      <a:pt x="10253055" y="0"/>
                      <a:pt x="10255721" y="2170"/>
                      <a:pt x="10256349" y="5196"/>
                    </a:cubicBezTo>
                    <a:lnTo>
                      <a:pt x="10457394" y="974923"/>
                    </a:lnTo>
                    <a:cubicBezTo>
                      <a:pt x="10458105" y="978351"/>
                      <a:pt x="10458105" y="981888"/>
                      <a:pt x="10457394" y="985315"/>
                    </a:cubicBezTo>
                    <a:close/>
                  </a:path>
                </a:pathLst>
              </a:custGeom>
              <a:solidFill>
                <a:srgbClr val="000000">
                  <a:alpha val="0"/>
                </a:srgbClr>
              </a:solidFill>
              <a:ln w="57150" cap="sq">
                <a:solidFill>
                  <a:srgbClr val="000B5D"/>
                </a:solidFill>
                <a:prstDash val="solid"/>
                <a:miter/>
              </a:ln>
            </p:spPr>
            <p:txBody>
              <a:bodyPr/>
              <a:lstStyle/>
              <a:p>
                <a:endParaRPr lang="en-ID"/>
              </a:p>
            </p:txBody>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15" name="Group 15"/>
            <p:cNvGrpSpPr/>
            <p:nvPr/>
          </p:nvGrpSpPr>
          <p:grpSpPr>
            <a:xfrm>
              <a:off x="0" y="0"/>
              <a:ext cx="2023920" cy="1739306"/>
              <a:chOff x="0" y="0"/>
              <a:chExt cx="812800" cy="698500"/>
            </a:xfrm>
          </p:grpSpPr>
          <p:sp>
            <p:nvSpPr>
              <p:cNvPr id="16" name="Freeform 16"/>
              <p:cNvSpPr/>
              <p:nvPr/>
            </p:nvSpPr>
            <p:spPr>
              <a:xfrm>
                <a:off x="10773" y="0"/>
                <a:ext cx="791254" cy="698500"/>
              </a:xfrm>
              <a:custGeom>
                <a:avLst/>
                <a:gdLst/>
                <a:ahLst/>
                <a:cxnLst/>
                <a:rect l="l" t="t" r="r" b="b"/>
                <a:pathLst>
                  <a:path w="791254" h="698500">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txBody>
              <a:bodyPr/>
              <a:lstStyle/>
              <a:p>
                <a:endParaRPr lang="en-ID"/>
              </a:p>
            </p:txBody>
          </p:sp>
          <p:sp>
            <p:nvSpPr>
              <p:cNvPr id="17" name="TextBox 17"/>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18" name="Freeform 18"/>
            <p:cNvSpPr/>
            <p:nvPr/>
          </p:nvSpPr>
          <p:spPr>
            <a:xfrm>
              <a:off x="546983" y="323424"/>
              <a:ext cx="929954" cy="1092457"/>
            </a:xfrm>
            <a:custGeom>
              <a:avLst/>
              <a:gdLst/>
              <a:ahLst/>
              <a:cxnLst/>
              <a:rect l="l" t="t" r="r" b="b"/>
              <a:pathLst>
                <a:path w="929954" h="1092457">
                  <a:moveTo>
                    <a:pt x="0" y="0"/>
                  </a:moveTo>
                  <a:lnTo>
                    <a:pt x="929954" y="0"/>
                  </a:lnTo>
                  <a:lnTo>
                    <a:pt x="929954" y="1092458"/>
                  </a:lnTo>
                  <a:lnTo>
                    <a:pt x="0" y="1092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9" name="TextBox 19"/>
            <p:cNvSpPr txBox="1"/>
            <p:nvPr/>
          </p:nvSpPr>
          <p:spPr>
            <a:xfrm>
              <a:off x="2165737" y="931825"/>
              <a:ext cx="19237395" cy="3686175"/>
            </a:xfrm>
            <a:prstGeom prst="rect">
              <a:avLst/>
            </a:prstGeom>
          </p:spPr>
          <p:txBody>
            <a:bodyPr lIns="0" tIns="0" rIns="0" bIns="0" rtlCol="0" anchor="t">
              <a:spAutoFit/>
            </a:bodyPr>
            <a:lstStyle/>
            <a:p>
              <a:pPr algn="just">
                <a:lnSpc>
                  <a:spcPts val="2400"/>
                </a:lnSpc>
              </a:pPr>
              <a:r>
                <a:rPr lang="en-US" sz="2000" dirty="0" err="1">
                  <a:solidFill>
                    <a:srgbClr val="000B5D"/>
                  </a:solidFill>
                  <a:latin typeface="Poppins Bold"/>
                </a:rPr>
                <a:t>Terobosan</a:t>
              </a:r>
              <a:r>
                <a:rPr lang="en-US" sz="2000" dirty="0">
                  <a:solidFill>
                    <a:srgbClr val="000B5D"/>
                  </a:solidFill>
                  <a:latin typeface="Poppins Bold"/>
                </a:rPr>
                <a:t> </a:t>
              </a:r>
              <a:r>
                <a:rPr lang="en-US" sz="2000" dirty="0" err="1">
                  <a:solidFill>
                    <a:srgbClr val="000B5D"/>
                  </a:solidFill>
                  <a:latin typeface="Poppins Bold"/>
                </a:rPr>
                <a:t>Inovasi</a:t>
              </a:r>
              <a:r>
                <a:rPr lang="en-US" sz="2000" dirty="0">
                  <a:solidFill>
                    <a:srgbClr val="000B5D"/>
                  </a:solidFill>
                  <a:latin typeface="Poppins Bold"/>
                </a:rPr>
                <a:t> </a:t>
              </a:r>
              <a:r>
                <a:rPr lang="en-US" sz="2000" dirty="0" err="1">
                  <a:solidFill>
                    <a:srgbClr val="000B5D"/>
                  </a:solidFill>
                  <a:latin typeface="Poppins Bold"/>
                </a:rPr>
                <a:t>proyek</a:t>
              </a:r>
              <a:r>
                <a:rPr lang="en-US" sz="2000" dirty="0">
                  <a:solidFill>
                    <a:srgbClr val="000B5D"/>
                  </a:solidFill>
                  <a:latin typeface="Poppins Bold"/>
                </a:rPr>
                <a:t> </a:t>
              </a:r>
              <a:r>
                <a:rPr lang="en-US" sz="2000" dirty="0" err="1">
                  <a:solidFill>
                    <a:srgbClr val="000B5D"/>
                  </a:solidFill>
                  <a:latin typeface="Poppins Bold"/>
                </a:rPr>
                <a:t>perubahan</a:t>
              </a:r>
              <a:r>
                <a:rPr lang="en-US" sz="2000" dirty="0">
                  <a:solidFill>
                    <a:srgbClr val="000B5D"/>
                  </a:solidFill>
                  <a:latin typeface="Poppins Bold"/>
                </a:rPr>
                <a:t> </a:t>
              </a:r>
              <a:r>
                <a:rPr lang="en-US" sz="2000" dirty="0" err="1">
                  <a:solidFill>
                    <a:srgbClr val="000B5D"/>
                  </a:solidFill>
                  <a:latin typeface="Poppins Bold"/>
                </a:rPr>
                <a:t>ini</a:t>
              </a:r>
              <a:r>
                <a:rPr lang="en-US" sz="2000" dirty="0">
                  <a:solidFill>
                    <a:srgbClr val="000B5D"/>
                  </a:solidFill>
                  <a:latin typeface="Poppins Bold"/>
                </a:rPr>
                <a:t> </a:t>
              </a:r>
              <a:r>
                <a:rPr lang="en-US" sz="2000" dirty="0" err="1">
                  <a:solidFill>
                    <a:srgbClr val="000B5D"/>
                  </a:solidFill>
                  <a:latin typeface="Poppins Bold"/>
                </a:rPr>
                <a:t>adalah</a:t>
              </a:r>
              <a:r>
                <a:rPr lang="en-US" sz="2000" dirty="0">
                  <a:solidFill>
                    <a:srgbClr val="000B5D"/>
                  </a:solidFill>
                  <a:latin typeface="Poppins Bold"/>
                </a:rPr>
                <a:t> </a:t>
              </a:r>
              <a:r>
                <a:rPr lang="en-US" sz="2000" dirty="0" err="1">
                  <a:solidFill>
                    <a:srgbClr val="000B5D"/>
                  </a:solidFill>
                  <a:latin typeface="Poppins Bold"/>
                </a:rPr>
                <a:t>memberikan</a:t>
              </a:r>
              <a:r>
                <a:rPr lang="en-US" sz="2000" dirty="0">
                  <a:solidFill>
                    <a:srgbClr val="000B5D"/>
                  </a:solidFill>
                  <a:latin typeface="Poppins Bold"/>
                </a:rPr>
                <a:t> </a:t>
              </a:r>
              <a:r>
                <a:rPr lang="en-US" sz="2000" dirty="0" err="1">
                  <a:solidFill>
                    <a:srgbClr val="000B5D"/>
                  </a:solidFill>
                  <a:latin typeface="Poppins Bold"/>
                </a:rPr>
                <a:t>perubahan</a:t>
              </a:r>
              <a:r>
                <a:rPr lang="en-US" sz="2000" dirty="0">
                  <a:solidFill>
                    <a:srgbClr val="000B5D"/>
                  </a:solidFill>
                  <a:latin typeface="Poppins Bold"/>
                </a:rPr>
                <a:t> </a:t>
              </a:r>
              <a:r>
                <a:rPr lang="en-US" sz="2000" dirty="0" err="1">
                  <a:solidFill>
                    <a:srgbClr val="000B5D"/>
                  </a:solidFill>
                  <a:latin typeface="Poppins Bold"/>
                </a:rPr>
                <a:t>dalam</a:t>
              </a:r>
              <a:r>
                <a:rPr lang="en-US" sz="2000" dirty="0">
                  <a:solidFill>
                    <a:srgbClr val="000B5D"/>
                  </a:solidFill>
                  <a:latin typeface="Poppins Bold"/>
                </a:rPr>
                <a:t> </a:t>
              </a:r>
              <a:r>
                <a:rPr lang="en-US" sz="2000" dirty="0" err="1">
                  <a:solidFill>
                    <a:srgbClr val="000B5D"/>
                  </a:solidFill>
                  <a:latin typeface="Poppins Bold"/>
                </a:rPr>
                <a:t>pengelolaan</a:t>
              </a:r>
              <a:r>
                <a:rPr lang="en-US" sz="2000" dirty="0">
                  <a:solidFill>
                    <a:srgbClr val="000B5D"/>
                  </a:solidFill>
                  <a:latin typeface="Poppins Bold"/>
                </a:rPr>
                <a:t> </a:t>
              </a:r>
              <a:r>
                <a:rPr lang="en-US" sz="2000" dirty="0" err="1">
                  <a:solidFill>
                    <a:srgbClr val="000B5D"/>
                  </a:solidFill>
                  <a:latin typeface="Poppins Bold"/>
                </a:rPr>
                <a:t>pelaksanaan</a:t>
              </a:r>
              <a:r>
                <a:rPr lang="en-US" sz="2000" dirty="0">
                  <a:solidFill>
                    <a:srgbClr val="000B5D"/>
                  </a:solidFill>
                  <a:latin typeface="Poppins Bold"/>
                </a:rPr>
                <a:t> </a:t>
              </a:r>
              <a:r>
                <a:rPr lang="en-US" sz="2000" dirty="0" err="1">
                  <a:solidFill>
                    <a:srgbClr val="000B5D"/>
                  </a:solidFill>
                  <a:latin typeface="Poppins Bold"/>
                </a:rPr>
                <a:t>pemberdayaan</a:t>
              </a:r>
              <a:r>
                <a:rPr lang="en-US" sz="2000" dirty="0">
                  <a:solidFill>
                    <a:srgbClr val="000B5D"/>
                  </a:solidFill>
                  <a:latin typeface="Poppins Bold"/>
                </a:rPr>
                <a:t> </a:t>
              </a:r>
              <a:r>
                <a:rPr lang="en-US" sz="2000" dirty="0" err="1">
                  <a:solidFill>
                    <a:srgbClr val="000B5D"/>
                  </a:solidFill>
                  <a:latin typeface="Poppins Bold"/>
                </a:rPr>
                <a:t>masyarakat</a:t>
              </a:r>
              <a:r>
                <a:rPr lang="en-US" sz="2000" dirty="0">
                  <a:solidFill>
                    <a:srgbClr val="000B5D"/>
                  </a:solidFill>
                  <a:latin typeface="Poppins Bold"/>
                </a:rPr>
                <a:t> yang </a:t>
              </a:r>
              <a:r>
                <a:rPr lang="en-US" sz="2000" dirty="0" err="1">
                  <a:solidFill>
                    <a:srgbClr val="000B5D"/>
                  </a:solidFill>
                  <a:latin typeface="Poppins Bold"/>
                </a:rPr>
                <a:t>semula</a:t>
              </a:r>
              <a:r>
                <a:rPr lang="en-US" sz="2000" dirty="0">
                  <a:solidFill>
                    <a:srgbClr val="000B5D"/>
                  </a:solidFill>
                  <a:latin typeface="Poppins Bold"/>
                </a:rPr>
                <a:t> </a:t>
              </a:r>
              <a:r>
                <a:rPr lang="en-US" sz="2000" dirty="0" err="1">
                  <a:solidFill>
                    <a:srgbClr val="000B5D"/>
                  </a:solidFill>
                  <a:latin typeface="Poppins Bold"/>
                </a:rPr>
                <a:t>usulan</a:t>
              </a:r>
              <a:r>
                <a:rPr lang="en-US" sz="2000" dirty="0">
                  <a:solidFill>
                    <a:srgbClr val="000B5D"/>
                  </a:solidFill>
                  <a:latin typeface="Poppins Bold"/>
                </a:rPr>
                <a:t> </a:t>
              </a:r>
              <a:r>
                <a:rPr lang="en-US" sz="2000" dirty="0" err="1">
                  <a:solidFill>
                    <a:srgbClr val="000B5D"/>
                  </a:solidFill>
                  <a:latin typeface="Poppins Bold"/>
                </a:rPr>
                <a:t>kegiatan</a:t>
              </a:r>
              <a:r>
                <a:rPr lang="en-US" sz="2000" dirty="0">
                  <a:solidFill>
                    <a:srgbClr val="000B5D"/>
                  </a:solidFill>
                  <a:latin typeface="Poppins Bold"/>
                </a:rPr>
                <a:t> </a:t>
              </a:r>
              <a:r>
                <a:rPr lang="en-US" sz="2000" dirty="0" err="1">
                  <a:solidFill>
                    <a:srgbClr val="000B5D"/>
                  </a:solidFill>
                  <a:latin typeface="Poppins Bold"/>
                </a:rPr>
                <a:t>masyarakat</a:t>
              </a:r>
              <a:r>
                <a:rPr lang="en-US" sz="2000" dirty="0">
                  <a:solidFill>
                    <a:srgbClr val="000B5D"/>
                  </a:solidFill>
                  <a:latin typeface="Poppins Bold"/>
                </a:rPr>
                <a:t> </a:t>
              </a:r>
              <a:r>
                <a:rPr lang="en-US" sz="2000" dirty="0" err="1">
                  <a:solidFill>
                    <a:srgbClr val="000B5D"/>
                  </a:solidFill>
                  <a:latin typeface="Poppins Bold"/>
                </a:rPr>
                <a:t>dikerjakan</a:t>
              </a:r>
              <a:r>
                <a:rPr lang="en-US" sz="2000" dirty="0">
                  <a:solidFill>
                    <a:srgbClr val="000B5D"/>
                  </a:solidFill>
                  <a:latin typeface="Poppins Bold"/>
                </a:rPr>
                <a:t> </a:t>
              </a:r>
              <a:r>
                <a:rPr lang="en-US" sz="2000" dirty="0" err="1">
                  <a:solidFill>
                    <a:srgbClr val="000B5D"/>
                  </a:solidFill>
                  <a:latin typeface="Poppins Bold"/>
                </a:rPr>
                <a:t>secara</a:t>
              </a:r>
              <a:r>
                <a:rPr lang="en-US" sz="2000" dirty="0">
                  <a:solidFill>
                    <a:srgbClr val="000B5D"/>
                  </a:solidFill>
                  <a:latin typeface="Poppins Bold"/>
                </a:rPr>
                <a:t> manual /</a:t>
              </a:r>
              <a:r>
                <a:rPr lang="en-US" sz="2000" dirty="0" err="1">
                  <a:solidFill>
                    <a:srgbClr val="000B5D"/>
                  </a:solidFill>
                  <a:latin typeface="Poppins Bold"/>
                </a:rPr>
                <a:t>dengan</a:t>
              </a:r>
              <a:r>
                <a:rPr lang="en-US" sz="2000" dirty="0">
                  <a:solidFill>
                    <a:srgbClr val="000B5D"/>
                  </a:solidFill>
                  <a:latin typeface="Poppins Bold"/>
                </a:rPr>
                <a:t> </a:t>
              </a:r>
              <a:r>
                <a:rPr lang="en-US" sz="2000" dirty="0" err="1">
                  <a:solidFill>
                    <a:srgbClr val="000B5D"/>
                  </a:solidFill>
                  <a:latin typeface="Poppins Bold"/>
                </a:rPr>
                <a:t>ditulis</a:t>
              </a:r>
              <a:r>
                <a:rPr lang="en-US" sz="2000" dirty="0">
                  <a:solidFill>
                    <a:srgbClr val="000B5D"/>
                  </a:solidFill>
                  <a:latin typeface="Poppins Bold"/>
                </a:rPr>
                <a:t>/</a:t>
              </a:r>
              <a:r>
                <a:rPr lang="en-US" sz="2000" dirty="0" err="1">
                  <a:solidFill>
                    <a:srgbClr val="000B5D"/>
                  </a:solidFill>
                  <a:latin typeface="Poppins Bold"/>
                </a:rPr>
                <a:t>dicatat</a:t>
              </a:r>
              <a:r>
                <a:rPr lang="en-US" sz="2000" dirty="0">
                  <a:solidFill>
                    <a:srgbClr val="000B5D"/>
                  </a:solidFill>
                  <a:latin typeface="Poppins Bold"/>
                </a:rPr>
                <a:t> </a:t>
              </a:r>
              <a:r>
                <a:rPr lang="en-US" sz="2000" dirty="0" err="1">
                  <a:solidFill>
                    <a:srgbClr val="000B5D"/>
                  </a:solidFill>
                  <a:latin typeface="Poppins Bold"/>
                </a:rPr>
                <a:t>mengunakan</a:t>
              </a:r>
              <a:r>
                <a:rPr lang="en-US" sz="2000" dirty="0">
                  <a:solidFill>
                    <a:srgbClr val="000B5D"/>
                  </a:solidFill>
                  <a:latin typeface="Poppins Bold"/>
                </a:rPr>
                <a:t> </a:t>
              </a:r>
              <a:r>
                <a:rPr lang="en-US" sz="2000" dirty="0" err="1">
                  <a:solidFill>
                    <a:srgbClr val="000B5D"/>
                  </a:solidFill>
                  <a:latin typeface="Poppins Bold"/>
                </a:rPr>
                <a:t>tangan</a:t>
              </a:r>
              <a:r>
                <a:rPr lang="en-US" sz="2000" dirty="0">
                  <a:solidFill>
                    <a:srgbClr val="000B5D"/>
                  </a:solidFill>
                  <a:latin typeface="Poppins Bold"/>
                </a:rPr>
                <a:t> </a:t>
              </a:r>
              <a:r>
                <a:rPr lang="en-US" sz="2000" dirty="0" err="1">
                  <a:solidFill>
                    <a:srgbClr val="000B5D"/>
                  </a:solidFill>
                  <a:latin typeface="Poppins Bold"/>
                </a:rPr>
                <a:t>menjadi</a:t>
              </a:r>
              <a:r>
                <a:rPr lang="en-US" sz="2000" dirty="0">
                  <a:solidFill>
                    <a:srgbClr val="000B5D"/>
                  </a:solidFill>
                  <a:latin typeface="Poppins Bold"/>
                </a:rPr>
                <a:t> digital/</a:t>
              </a:r>
              <a:r>
                <a:rPr lang="en-US" sz="2000" dirty="0" err="1">
                  <a:solidFill>
                    <a:srgbClr val="000B5D"/>
                  </a:solidFill>
                  <a:latin typeface="Poppins Bold"/>
                </a:rPr>
                <a:t>ditulis</a:t>
              </a:r>
              <a:r>
                <a:rPr lang="en-US" sz="2000" dirty="0">
                  <a:solidFill>
                    <a:srgbClr val="000B5D"/>
                  </a:solidFill>
                  <a:latin typeface="Poppins Bold"/>
                </a:rPr>
                <a:t>/</a:t>
              </a:r>
              <a:r>
                <a:rPr lang="en-US" sz="2000" dirty="0" err="1">
                  <a:solidFill>
                    <a:srgbClr val="000B5D"/>
                  </a:solidFill>
                  <a:latin typeface="Poppins Bold"/>
                </a:rPr>
                <a:t>dicatat</a:t>
              </a:r>
              <a:r>
                <a:rPr lang="en-US" sz="2000" dirty="0">
                  <a:solidFill>
                    <a:srgbClr val="000B5D"/>
                  </a:solidFill>
                  <a:latin typeface="Poppins Bold"/>
                </a:rPr>
                <a:t> </a:t>
              </a:r>
              <a:r>
                <a:rPr lang="en-US" sz="2000" dirty="0" err="1">
                  <a:solidFill>
                    <a:srgbClr val="000B5D"/>
                  </a:solidFill>
                  <a:latin typeface="Poppins Bold"/>
                </a:rPr>
                <a:t>dengankomputer</a:t>
              </a:r>
              <a:r>
                <a:rPr lang="en-US" sz="2000" dirty="0">
                  <a:solidFill>
                    <a:srgbClr val="000B5D"/>
                  </a:solidFill>
                  <a:latin typeface="Poppins Bold"/>
                </a:rPr>
                <a:t>. Salah </a:t>
              </a:r>
              <a:r>
                <a:rPr lang="en-US" sz="2000" dirty="0" err="1">
                  <a:solidFill>
                    <a:srgbClr val="000B5D"/>
                  </a:solidFill>
                  <a:latin typeface="Poppins Bold"/>
                </a:rPr>
                <a:t>satu</a:t>
              </a:r>
              <a:r>
                <a:rPr lang="en-US" sz="2000" dirty="0">
                  <a:solidFill>
                    <a:srgbClr val="000B5D"/>
                  </a:solidFill>
                  <a:latin typeface="Poppins Bold"/>
                </a:rPr>
                <a:t> </a:t>
              </a:r>
              <a:r>
                <a:rPr lang="en-US" sz="2000" dirty="0" err="1">
                  <a:solidFill>
                    <a:srgbClr val="000B5D"/>
                  </a:solidFill>
                  <a:latin typeface="Poppins Bold"/>
                </a:rPr>
                <a:t>tolak</a:t>
              </a:r>
              <a:r>
                <a:rPr lang="en-US" sz="2000" dirty="0">
                  <a:solidFill>
                    <a:srgbClr val="000B5D"/>
                  </a:solidFill>
                  <a:latin typeface="Poppins Bold"/>
                </a:rPr>
                <a:t> </a:t>
              </a:r>
              <a:r>
                <a:rPr lang="en-US" sz="2000" dirty="0" err="1">
                  <a:solidFill>
                    <a:srgbClr val="000B5D"/>
                  </a:solidFill>
                  <a:latin typeface="Poppins Bold"/>
                </a:rPr>
                <a:t>ukur</a:t>
              </a:r>
              <a:r>
                <a:rPr lang="en-US" sz="2000" dirty="0">
                  <a:solidFill>
                    <a:srgbClr val="000B5D"/>
                  </a:solidFill>
                  <a:latin typeface="Poppins Bold"/>
                </a:rPr>
                <a:t> </a:t>
              </a:r>
              <a:r>
                <a:rPr lang="en-US" sz="2000" dirty="0" err="1">
                  <a:solidFill>
                    <a:srgbClr val="000B5D"/>
                  </a:solidFill>
                  <a:latin typeface="Poppins Bold"/>
                </a:rPr>
                <a:t>dalam</a:t>
              </a:r>
              <a:r>
                <a:rPr lang="en-US" sz="2000" dirty="0">
                  <a:solidFill>
                    <a:srgbClr val="000B5D"/>
                  </a:solidFill>
                  <a:latin typeface="Poppins Bold"/>
                </a:rPr>
                <a:t> </a:t>
              </a:r>
              <a:r>
                <a:rPr lang="en-US" sz="2000" dirty="0" err="1">
                  <a:solidFill>
                    <a:srgbClr val="000B5D"/>
                  </a:solidFill>
                  <a:latin typeface="Poppins Bold"/>
                </a:rPr>
                <a:t>pengelolaan</a:t>
              </a:r>
              <a:r>
                <a:rPr lang="en-US" sz="2000" dirty="0">
                  <a:solidFill>
                    <a:srgbClr val="000B5D"/>
                  </a:solidFill>
                  <a:latin typeface="Poppins Bold"/>
                </a:rPr>
                <a:t> </a:t>
              </a:r>
              <a:r>
                <a:rPr lang="en-US" sz="2000" dirty="0" err="1">
                  <a:solidFill>
                    <a:srgbClr val="000B5D"/>
                  </a:solidFill>
                  <a:latin typeface="Poppins Bold"/>
                </a:rPr>
                <a:t>usulan</a:t>
              </a:r>
              <a:r>
                <a:rPr lang="en-US" sz="2000" dirty="0">
                  <a:solidFill>
                    <a:srgbClr val="000B5D"/>
                  </a:solidFill>
                  <a:latin typeface="Poppins Bold"/>
                </a:rPr>
                <a:t> </a:t>
              </a:r>
              <a:r>
                <a:rPr lang="en-US" sz="2000" dirty="0" err="1">
                  <a:solidFill>
                    <a:srgbClr val="000B5D"/>
                  </a:solidFill>
                  <a:latin typeface="Poppins Bold"/>
                </a:rPr>
                <a:t>kegiatan</a:t>
              </a:r>
              <a:r>
                <a:rPr lang="en-US" sz="2000" dirty="0">
                  <a:solidFill>
                    <a:srgbClr val="000B5D"/>
                  </a:solidFill>
                  <a:latin typeface="Poppins Bold"/>
                </a:rPr>
                <a:t> </a:t>
              </a:r>
              <a:r>
                <a:rPr lang="en-US" sz="2000" dirty="0" err="1">
                  <a:solidFill>
                    <a:srgbClr val="000B5D"/>
                  </a:solidFill>
                  <a:latin typeface="Poppins Bold"/>
                </a:rPr>
                <a:t>masyarakat</a:t>
              </a:r>
              <a:r>
                <a:rPr lang="en-US" sz="2000" dirty="0">
                  <a:solidFill>
                    <a:srgbClr val="000B5D"/>
                  </a:solidFill>
                  <a:latin typeface="Poppins Bold"/>
                </a:rPr>
                <a:t> yang </a:t>
              </a:r>
              <a:r>
                <a:rPr lang="en-US" sz="2000" dirty="0" err="1">
                  <a:solidFill>
                    <a:srgbClr val="000B5D"/>
                  </a:solidFill>
                  <a:latin typeface="Poppins Bold"/>
                </a:rPr>
                <a:t>baik</a:t>
              </a:r>
              <a:r>
                <a:rPr lang="en-US" sz="2000" dirty="0">
                  <a:solidFill>
                    <a:srgbClr val="000B5D"/>
                  </a:solidFill>
                  <a:latin typeface="Poppins Bold"/>
                </a:rPr>
                <a:t> </a:t>
              </a:r>
              <a:r>
                <a:rPr lang="en-US" sz="2000" dirty="0" err="1">
                  <a:solidFill>
                    <a:srgbClr val="000B5D"/>
                  </a:solidFill>
                  <a:latin typeface="Poppins Bold"/>
                </a:rPr>
                <a:t>adalah</a:t>
              </a:r>
              <a:r>
                <a:rPr lang="en-US" sz="2000" dirty="0">
                  <a:solidFill>
                    <a:srgbClr val="000B5D"/>
                  </a:solidFill>
                  <a:latin typeface="Poppins Bold"/>
                </a:rPr>
                <a:t> </a:t>
              </a:r>
              <a:r>
                <a:rPr lang="en-US" sz="2000" dirty="0" err="1">
                  <a:solidFill>
                    <a:srgbClr val="000B5D"/>
                  </a:solidFill>
                  <a:latin typeface="Poppins Bold"/>
                </a:rPr>
                <a:t>terjaminnya</a:t>
              </a:r>
              <a:r>
                <a:rPr lang="en-US" sz="2000" dirty="0">
                  <a:solidFill>
                    <a:srgbClr val="000B5D"/>
                  </a:solidFill>
                  <a:latin typeface="Poppins Bold"/>
                </a:rPr>
                <a:t> data </a:t>
              </a:r>
              <a:r>
                <a:rPr lang="en-US" sz="2000" dirty="0" err="1">
                  <a:solidFill>
                    <a:srgbClr val="000B5D"/>
                  </a:solidFill>
                  <a:latin typeface="Poppins Bold"/>
                </a:rPr>
                <a:t>permohonan</a:t>
              </a:r>
              <a:r>
                <a:rPr lang="en-US" sz="2000" dirty="0">
                  <a:solidFill>
                    <a:srgbClr val="000B5D"/>
                  </a:solidFill>
                  <a:latin typeface="Poppins Bold"/>
                </a:rPr>
                <a:t> </a:t>
              </a:r>
              <a:r>
                <a:rPr lang="en-US" sz="2000" dirty="0" err="1">
                  <a:solidFill>
                    <a:srgbClr val="000B5D"/>
                  </a:solidFill>
                  <a:latin typeface="Poppins Bold"/>
                </a:rPr>
                <a:t>usulan</a:t>
              </a:r>
              <a:r>
                <a:rPr lang="en-US" sz="2000" dirty="0">
                  <a:solidFill>
                    <a:srgbClr val="000B5D"/>
                  </a:solidFill>
                  <a:latin typeface="Poppins Bold"/>
                </a:rPr>
                <a:t> </a:t>
              </a:r>
              <a:r>
                <a:rPr lang="en-US" sz="2000" dirty="0" err="1">
                  <a:solidFill>
                    <a:srgbClr val="000B5D"/>
                  </a:solidFill>
                  <a:latin typeface="Poppins Bold"/>
                </a:rPr>
                <a:t>kegiatan</a:t>
              </a:r>
              <a:r>
                <a:rPr lang="en-US" sz="2000" dirty="0">
                  <a:solidFill>
                    <a:srgbClr val="000B5D"/>
                  </a:solidFill>
                  <a:latin typeface="Poppins Bold"/>
                </a:rPr>
                <a:t> </a:t>
              </a:r>
              <a:r>
                <a:rPr lang="en-US" sz="2000" dirty="0" err="1">
                  <a:solidFill>
                    <a:srgbClr val="000B5D"/>
                  </a:solidFill>
                  <a:latin typeface="Poppins Bold"/>
                </a:rPr>
                <a:t>Pengembangan</a:t>
              </a:r>
              <a:r>
                <a:rPr lang="en-US" sz="2000" dirty="0">
                  <a:solidFill>
                    <a:srgbClr val="000B5D"/>
                  </a:solidFill>
                  <a:latin typeface="Poppins Bold"/>
                </a:rPr>
                <a:t> </a:t>
              </a:r>
              <a:r>
                <a:rPr lang="en-US" sz="2000" dirty="0" err="1">
                  <a:solidFill>
                    <a:srgbClr val="000B5D"/>
                  </a:solidFill>
                  <a:latin typeface="Poppins Bold"/>
                </a:rPr>
                <a:t>Pemberdayaan</a:t>
              </a:r>
              <a:r>
                <a:rPr lang="en-US" sz="2000" dirty="0">
                  <a:solidFill>
                    <a:srgbClr val="000B5D"/>
                  </a:solidFill>
                  <a:latin typeface="Poppins Bold"/>
                </a:rPr>
                <a:t> Masyarakat, </a:t>
              </a:r>
              <a:r>
                <a:rPr lang="en-US" sz="2000" dirty="0" err="1">
                  <a:solidFill>
                    <a:srgbClr val="000B5D"/>
                  </a:solidFill>
                  <a:latin typeface="Poppins Bold"/>
                </a:rPr>
                <a:t>mudahnya</a:t>
              </a:r>
              <a:r>
                <a:rPr lang="en-US" sz="2000" dirty="0">
                  <a:solidFill>
                    <a:srgbClr val="000B5D"/>
                  </a:solidFill>
                  <a:latin typeface="Poppins Bold"/>
                </a:rPr>
                <a:t> </a:t>
              </a:r>
              <a:r>
                <a:rPr lang="en-US" sz="2000" dirty="0" err="1">
                  <a:solidFill>
                    <a:srgbClr val="000B5D"/>
                  </a:solidFill>
                  <a:latin typeface="Poppins Bold"/>
                </a:rPr>
                <a:t>menulusuri</a:t>
              </a:r>
              <a:r>
                <a:rPr lang="en-US" sz="2000" dirty="0">
                  <a:solidFill>
                    <a:srgbClr val="000B5D"/>
                  </a:solidFill>
                  <a:latin typeface="Poppins Bold"/>
                </a:rPr>
                <a:t> </a:t>
              </a:r>
              <a:r>
                <a:rPr lang="en-US" sz="2000" dirty="0" err="1">
                  <a:solidFill>
                    <a:srgbClr val="000B5D"/>
                  </a:solidFill>
                  <a:latin typeface="Poppins Bold"/>
                </a:rPr>
                <a:t>usulan</a:t>
              </a:r>
              <a:r>
                <a:rPr lang="en-US" sz="2000" dirty="0">
                  <a:solidFill>
                    <a:srgbClr val="000B5D"/>
                  </a:solidFill>
                  <a:latin typeface="Poppins Bold"/>
                </a:rPr>
                <a:t> </a:t>
              </a:r>
              <a:r>
                <a:rPr lang="en-US" sz="2000" dirty="0" err="1">
                  <a:solidFill>
                    <a:srgbClr val="000B5D"/>
                  </a:solidFill>
                  <a:latin typeface="Poppins Bold"/>
                </a:rPr>
                <a:t>masyarakat</a:t>
              </a:r>
              <a:r>
                <a:rPr lang="en-US" sz="2000" dirty="0">
                  <a:solidFill>
                    <a:srgbClr val="000B5D"/>
                  </a:solidFill>
                  <a:latin typeface="Poppins Bold"/>
                </a:rPr>
                <a:t> dan </a:t>
              </a:r>
              <a:r>
                <a:rPr lang="en-US" sz="2000" dirty="0" err="1">
                  <a:solidFill>
                    <a:srgbClr val="000B5D"/>
                  </a:solidFill>
                  <a:latin typeface="Poppins Bold"/>
                </a:rPr>
                <a:t>menghemat</a:t>
              </a:r>
              <a:r>
                <a:rPr lang="en-US" sz="2000" dirty="0">
                  <a:solidFill>
                    <a:srgbClr val="000B5D"/>
                  </a:solidFill>
                  <a:latin typeface="Poppins Bold"/>
                </a:rPr>
                <a:t> </a:t>
              </a:r>
              <a:r>
                <a:rPr lang="en-US" sz="2000" dirty="0" err="1">
                  <a:solidFill>
                    <a:srgbClr val="000B5D"/>
                  </a:solidFill>
                  <a:latin typeface="Poppins Bold"/>
                </a:rPr>
                <a:t>waktu</a:t>
              </a:r>
              <a:r>
                <a:rPr lang="en-US" sz="2000" dirty="0">
                  <a:solidFill>
                    <a:srgbClr val="000B5D"/>
                  </a:solidFill>
                  <a:latin typeface="Poppins Bold"/>
                </a:rPr>
                <a:t> dan </a:t>
              </a:r>
              <a:r>
                <a:rPr lang="en-US" sz="2000" dirty="0" err="1">
                  <a:solidFill>
                    <a:srgbClr val="000B5D"/>
                  </a:solidFill>
                  <a:latin typeface="Poppins Bold"/>
                </a:rPr>
                <a:t>tempat</a:t>
              </a:r>
              <a:r>
                <a:rPr lang="en-US" sz="2000" dirty="0">
                  <a:solidFill>
                    <a:srgbClr val="000B5D"/>
                  </a:solidFill>
                  <a:latin typeface="Poppins Bold"/>
                </a:rPr>
                <a:t> </a:t>
              </a:r>
              <a:r>
                <a:rPr lang="en-US" sz="2000" dirty="0" err="1">
                  <a:solidFill>
                    <a:srgbClr val="000B5D"/>
                  </a:solidFill>
                  <a:latin typeface="Poppins Bold"/>
                </a:rPr>
                <a:t>karena</a:t>
              </a:r>
              <a:r>
                <a:rPr lang="en-US" sz="2000" dirty="0">
                  <a:solidFill>
                    <a:srgbClr val="000B5D"/>
                  </a:solidFill>
                  <a:latin typeface="Poppins Bold"/>
                </a:rPr>
                <a:t> </a:t>
              </a:r>
              <a:r>
                <a:rPr lang="en-US" sz="2000" dirty="0" err="1">
                  <a:solidFill>
                    <a:srgbClr val="000B5D"/>
                  </a:solidFill>
                  <a:latin typeface="Poppins Bold"/>
                </a:rPr>
                <a:t>dapat</a:t>
              </a:r>
              <a:r>
                <a:rPr lang="en-US" sz="2000" dirty="0">
                  <a:solidFill>
                    <a:srgbClr val="000B5D"/>
                  </a:solidFill>
                  <a:latin typeface="Poppins Bold"/>
                </a:rPr>
                <a:t> </a:t>
              </a:r>
              <a:r>
                <a:rPr lang="en-US" sz="2000" dirty="0" err="1">
                  <a:solidFill>
                    <a:srgbClr val="000B5D"/>
                  </a:solidFill>
                  <a:latin typeface="Poppins Bold"/>
                </a:rPr>
                <a:t>diakses</a:t>
              </a:r>
              <a:r>
                <a:rPr lang="en-US" sz="2000" dirty="0">
                  <a:solidFill>
                    <a:srgbClr val="000B5D"/>
                  </a:solidFill>
                  <a:latin typeface="Poppins Bold"/>
                </a:rPr>
                <a:t> </a:t>
              </a:r>
              <a:r>
                <a:rPr lang="en-US" sz="2000" dirty="0" err="1">
                  <a:solidFill>
                    <a:srgbClr val="000B5D"/>
                  </a:solidFill>
                  <a:latin typeface="Poppins Bold"/>
                </a:rPr>
                <a:t>kapan</a:t>
              </a:r>
              <a:r>
                <a:rPr lang="en-US" sz="2000" dirty="0">
                  <a:solidFill>
                    <a:srgbClr val="000B5D"/>
                  </a:solidFill>
                  <a:latin typeface="Poppins Bold"/>
                </a:rPr>
                <a:t> dan </a:t>
              </a:r>
              <a:r>
                <a:rPr lang="en-US" sz="2000" dirty="0" err="1">
                  <a:solidFill>
                    <a:srgbClr val="000B5D"/>
                  </a:solidFill>
                  <a:latin typeface="Poppins Bold"/>
                </a:rPr>
                <a:t>dimana</a:t>
              </a:r>
              <a:r>
                <a:rPr lang="en-US" sz="2000" dirty="0">
                  <a:solidFill>
                    <a:srgbClr val="000B5D"/>
                  </a:solidFill>
                  <a:latin typeface="Poppins Bold"/>
                </a:rPr>
                <a:t> </a:t>
              </a:r>
              <a:r>
                <a:rPr lang="en-US" sz="2000" dirty="0" err="1">
                  <a:solidFill>
                    <a:srgbClr val="000B5D"/>
                  </a:solidFill>
                  <a:latin typeface="Poppins Bold"/>
                </a:rPr>
                <a:t>saja</a:t>
              </a:r>
              <a:r>
                <a:rPr lang="en-US" sz="2000" dirty="0">
                  <a:solidFill>
                    <a:srgbClr val="000B5D"/>
                  </a:solidFill>
                  <a:latin typeface="Poppins Bold"/>
                </a:rPr>
                <a:t>. </a:t>
              </a:r>
              <a:r>
                <a:rPr lang="en-US" sz="2000" dirty="0" err="1">
                  <a:solidFill>
                    <a:srgbClr val="000B5D"/>
                  </a:solidFill>
                  <a:latin typeface="Poppins Bold"/>
                </a:rPr>
                <a:t>Untuk</a:t>
              </a:r>
              <a:r>
                <a:rPr lang="en-US" sz="2000" dirty="0">
                  <a:solidFill>
                    <a:srgbClr val="000B5D"/>
                  </a:solidFill>
                  <a:latin typeface="Poppins Bold"/>
                </a:rPr>
                <a:t> </a:t>
              </a:r>
              <a:r>
                <a:rPr lang="en-US" sz="2000" dirty="0" err="1">
                  <a:solidFill>
                    <a:srgbClr val="000B5D"/>
                  </a:solidFill>
                  <a:latin typeface="Poppins Bold"/>
                </a:rPr>
                <a:t>mencapai</a:t>
              </a:r>
              <a:r>
                <a:rPr lang="en-US" sz="2000" dirty="0">
                  <a:solidFill>
                    <a:srgbClr val="000B5D"/>
                  </a:solidFill>
                  <a:latin typeface="Poppins Bold"/>
                </a:rPr>
                <a:t> </a:t>
              </a:r>
              <a:r>
                <a:rPr lang="en-US" sz="2000" dirty="0" err="1">
                  <a:solidFill>
                    <a:srgbClr val="000B5D"/>
                  </a:solidFill>
                  <a:latin typeface="Poppins Bold"/>
                </a:rPr>
                <a:t>hal</a:t>
              </a:r>
              <a:r>
                <a:rPr lang="en-US" sz="2000" dirty="0">
                  <a:solidFill>
                    <a:srgbClr val="000B5D"/>
                  </a:solidFill>
                  <a:latin typeface="Poppins Bold"/>
                </a:rPr>
                <a:t> </a:t>
              </a:r>
              <a:r>
                <a:rPr lang="en-US" sz="2000" dirty="0" err="1">
                  <a:solidFill>
                    <a:srgbClr val="000B5D"/>
                  </a:solidFill>
                  <a:latin typeface="Poppins Bold"/>
                </a:rPr>
                <a:t>tersebut</a:t>
              </a:r>
              <a:r>
                <a:rPr lang="en-US" sz="2000" dirty="0">
                  <a:solidFill>
                    <a:srgbClr val="000B5D"/>
                  </a:solidFill>
                  <a:latin typeface="Poppins Bold"/>
                </a:rPr>
                <a:t> </a:t>
              </a:r>
              <a:r>
                <a:rPr lang="en-US" sz="2000" dirty="0" err="1">
                  <a:solidFill>
                    <a:srgbClr val="000B5D"/>
                  </a:solidFill>
                  <a:latin typeface="Poppins Bold"/>
                </a:rPr>
                <a:t>diperlukan</a:t>
              </a:r>
              <a:r>
                <a:rPr lang="en-US" sz="2000" dirty="0">
                  <a:solidFill>
                    <a:srgbClr val="000B5D"/>
                  </a:solidFill>
                  <a:latin typeface="Poppins Bold"/>
                </a:rPr>
                <a:t> </a:t>
              </a:r>
              <a:r>
                <a:rPr lang="en-US" sz="2000" dirty="0" err="1">
                  <a:solidFill>
                    <a:srgbClr val="000B5D"/>
                  </a:solidFill>
                  <a:latin typeface="Poppins Bold"/>
                </a:rPr>
                <a:t>penanganan</a:t>
              </a:r>
              <a:r>
                <a:rPr lang="en-US" sz="2000" dirty="0">
                  <a:solidFill>
                    <a:srgbClr val="000B5D"/>
                  </a:solidFill>
                  <a:latin typeface="Poppins Bold"/>
                </a:rPr>
                <a:t> </a:t>
              </a:r>
              <a:r>
                <a:rPr lang="en-US" sz="2000" dirty="0" err="1">
                  <a:solidFill>
                    <a:srgbClr val="000B5D"/>
                  </a:solidFill>
                  <a:latin typeface="Poppins Bold"/>
                </a:rPr>
                <a:t>usulan</a:t>
              </a:r>
              <a:r>
                <a:rPr lang="en-US" sz="2000" dirty="0">
                  <a:solidFill>
                    <a:srgbClr val="000B5D"/>
                  </a:solidFill>
                  <a:latin typeface="Poppins Bold"/>
                </a:rPr>
                <a:t> </a:t>
              </a:r>
              <a:r>
                <a:rPr lang="en-US" sz="2000" dirty="0" err="1">
                  <a:solidFill>
                    <a:srgbClr val="000B5D"/>
                  </a:solidFill>
                  <a:latin typeface="Poppins Bold"/>
                </a:rPr>
                <a:t>kegiatan</a:t>
              </a:r>
              <a:r>
                <a:rPr lang="en-US" sz="2000" dirty="0">
                  <a:solidFill>
                    <a:srgbClr val="000B5D"/>
                  </a:solidFill>
                  <a:latin typeface="Poppins Bold"/>
                </a:rPr>
                <a:t> </a:t>
              </a:r>
              <a:r>
                <a:rPr lang="en-US" sz="2000" dirty="0" err="1">
                  <a:solidFill>
                    <a:srgbClr val="000B5D"/>
                  </a:solidFill>
                  <a:latin typeface="Poppins Bold"/>
                </a:rPr>
                <a:t>dengan</a:t>
              </a:r>
              <a:r>
                <a:rPr lang="en-US" sz="2000" dirty="0">
                  <a:solidFill>
                    <a:srgbClr val="000B5D"/>
                  </a:solidFill>
                  <a:latin typeface="Poppins Bold"/>
                </a:rPr>
                <a:t> </a:t>
              </a:r>
              <a:r>
                <a:rPr lang="en-US" sz="2000" dirty="0" err="1">
                  <a:solidFill>
                    <a:srgbClr val="000B5D"/>
                  </a:solidFill>
                  <a:latin typeface="Poppins Bold"/>
                </a:rPr>
                <a:t>baik</a:t>
              </a:r>
              <a:r>
                <a:rPr lang="en-US" sz="2000" dirty="0">
                  <a:solidFill>
                    <a:srgbClr val="000B5D"/>
                  </a:solidFill>
                  <a:latin typeface="Poppins Bold"/>
                </a:rPr>
                <a:t>, </a:t>
              </a:r>
              <a:r>
                <a:rPr lang="en-US" sz="2000" dirty="0" err="1">
                  <a:solidFill>
                    <a:srgbClr val="000B5D"/>
                  </a:solidFill>
                  <a:latin typeface="Poppins Bold"/>
                </a:rPr>
                <a:t>serta</a:t>
              </a:r>
              <a:r>
                <a:rPr lang="en-US" sz="2000" dirty="0">
                  <a:solidFill>
                    <a:srgbClr val="000B5D"/>
                  </a:solidFill>
                  <a:latin typeface="Poppins Bold"/>
                </a:rPr>
                <a:t> </a:t>
              </a:r>
              <a:r>
                <a:rPr lang="en-US" sz="2000" dirty="0" err="1">
                  <a:solidFill>
                    <a:srgbClr val="000B5D"/>
                  </a:solidFill>
                  <a:latin typeface="Poppins Bold"/>
                </a:rPr>
                <a:t>kerjasama</a:t>
              </a:r>
              <a:r>
                <a:rPr lang="en-US" sz="2000" dirty="0">
                  <a:solidFill>
                    <a:srgbClr val="000B5D"/>
                  </a:solidFill>
                  <a:latin typeface="Poppins Bold"/>
                </a:rPr>
                <a:t> dan </a:t>
              </a:r>
              <a:r>
                <a:rPr lang="en-US" sz="2000" dirty="0" err="1">
                  <a:solidFill>
                    <a:srgbClr val="000B5D"/>
                  </a:solidFill>
                  <a:latin typeface="Poppins Bold"/>
                </a:rPr>
                <a:t>koordinasi</a:t>
              </a:r>
              <a:r>
                <a:rPr lang="en-US" sz="2000" dirty="0">
                  <a:solidFill>
                    <a:srgbClr val="000B5D"/>
                  </a:solidFill>
                  <a:latin typeface="Poppins Bold"/>
                </a:rPr>
                <a:t> yang </a:t>
              </a:r>
              <a:r>
                <a:rPr lang="en-US" sz="2000" dirty="0" err="1">
                  <a:solidFill>
                    <a:srgbClr val="000B5D"/>
                  </a:solidFill>
                  <a:latin typeface="Poppins Bold"/>
                </a:rPr>
                <a:t>baik</a:t>
              </a:r>
              <a:r>
                <a:rPr lang="en-US" sz="2000" dirty="0">
                  <a:solidFill>
                    <a:srgbClr val="000B5D"/>
                  </a:solidFill>
                  <a:latin typeface="Poppins Bold"/>
                </a:rPr>
                <a:t> </a:t>
              </a:r>
              <a:r>
                <a:rPr lang="en-US" sz="2000" dirty="0" err="1">
                  <a:solidFill>
                    <a:srgbClr val="000B5D"/>
                  </a:solidFill>
                  <a:latin typeface="Poppins Bold"/>
                </a:rPr>
                <a:t>antar</a:t>
              </a:r>
              <a:r>
                <a:rPr lang="en-US" sz="2000" dirty="0">
                  <a:solidFill>
                    <a:srgbClr val="000B5D"/>
                  </a:solidFill>
                  <a:latin typeface="Poppins Bold"/>
                </a:rPr>
                <a:t> Stakeholder. </a:t>
              </a:r>
              <a:r>
                <a:rPr lang="en-US" sz="2000" dirty="0" err="1">
                  <a:solidFill>
                    <a:srgbClr val="000B5D"/>
                  </a:solidFill>
                  <a:latin typeface="Poppins Bold"/>
                </a:rPr>
                <a:t>Selain</a:t>
              </a:r>
              <a:r>
                <a:rPr lang="en-US" sz="2000" dirty="0">
                  <a:solidFill>
                    <a:srgbClr val="000B5D"/>
                  </a:solidFill>
                  <a:latin typeface="Poppins Bold"/>
                </a:rPr>
                <a:t> </a:t>
              </a:r>
              <a:r>
                <a:rPr lang="en-US" sz="2000" dirty="0" err="1">
                  <a:solidFill>
                    <a:srgbClr val="000B5D"/>
                  </a:solidFill>
                  <a:latin typeface="Poppins Bold"/>
                </a:rPr>
                <a:t>itu</a:t>
              </a:r>
              <a:r>
                <a:rPr lang="en-US" sz="2000" dirty="0">
                  <a:solidFill>
                    <a:srgbClr val="000B5D"/>
                  </a:solidFill>
                  <a:latin typeface="Poppins Bold"/>
                </a:rPr>
                <a:t> </a:t>
              </a:r>
              <a:r>
                <a:rPr lang="en-US" sz="2000" dirty="0" err="1">
                  <a:solidFill>
                    <a:srgbClr val="000B5D"/>
                  </a:solidFill>
                  <a:latin typeface="Poppins Bold"/>
                </a:rPr>
                <a:t>rencana</a:t>
              </a:r>
              <a:r>
                <a:rPr lang="en-US" sz="2000" dirty="0">
                  <a:solidFill>
                    <a:srgbClr val="000B5D"/>
                  </a:solidFill>
                  <a:latin typeface="Poppins Bold"/>
                </a:rPr>
                <a:t> </a:t>
              </a:r>
              <a:r>
                <a:rPr lang="en-US" sz="2000" dirty="0" err="1">
                  <a:solidFill>
                    <a:srgbClr val="000B5D"/>
                  </a:solidFill>
                  <a:latin typeface="Poppins Bold"/>
                </a:rPr>
                <a:t>proyek</a:t>
              </a:r>
              <a:r>
                <a:rPr lang="en-US" sz="2000" dirty="0">
                  <a:solidFill>
                    <a:srgbClr val="000B5D"/>
                  </a:solidFill>
                  <a:latin typeface="Poppins Bold"/>
                </a:rPr>
                <a:t> </a:t>
              </a:r>
              <a:r>
                <a:rPr lang="en-US" sz="2000" dirty="0" err="1">
                  <a:solidFill>
                    <a:srgbClr val="000B5D"/>
                  </a:solidFill>
                  <a:latin typeface="Poppins Bold"/>
                </a:rPr>
                <a:t>perubahan</a:t>
              </a:r>
              <a:r>
                <a:rPr lang="en-US" sz="2000" dirty="0">
                  <a:solidFill>
                    <a:srgbClr val="000B5D"/>
                  </a:solidFill>
                  <a:latin typeface="Poppins Bold"/>
                </a:rPr>
                <a:t> </a:t>
              </a:r>
              <a:r>
                <a:rPr lang="en-US" sz="2000" dirty="0" err="1">
                  <a:solidFill>
                    <a:srgbClr val="000B5D"/>
                  </a:solidFill>
                  <a:latin typeface="Poppins Bold"/>
                </a:rPr>
                <a:t>ini</a:t>
              </a:r>
              <a:r>
                <a:rPr lang="en-US" sz="2000" dirty="0">
                  <a:solidFill>
                    <a:srgbClr val="000B5D"/>
                  </a:solidFill>
                  <a:latin typeface="Poppins Bold"/>
                </a:rPr>
                <a:t> juga </a:t>
              </a:r>
              <a:r>
                <a:rPr lang="en-US" sz="2000" dirty="0" err="1">
                  <a:solidFill>
                    <a:srgbClr val="000B5D"/>
                  </a:solidFill>
                  <a:latin typeface="Poppins Bold"/>
                </a:rPr>
                <a:t>dapat</a:t>
              </a:r>
              <a:r>
                <a:rPr lang="en-US" sz="2000" dirty="0">
                  <a:solidFill>
                    <a:srgbClr val="000B5D"/>
                  </a:solidFill>
                  <a:latin typeface="Poppins Bold"/>
                </a:rPr>
                <a:t> </a:t>
              </a:r>
              <a:r>
                <a:rPr lang="en-US" sz="2000" dirty="0" err="1">
                  <a:solidFill>
                    <a:srgbClr val="000B5D"/>
                  </a:solidFill>
                  <a:latin typeface="Poppins Bold"/>
                </a:rPr>
                <a:t>digunakan</a:t>
              </a:r>
              <a:r>
                <a:rPr lang="en-US" sz="2000" dirty="0">
                  <a:solidFill>
                    <a:srgbClr val="000B5D"/>
                  </a:solidFill>
                  <a:latin typeface="Poppins Bold"/>
                </a:rPr>
                <a:t> </a:t>
              </a:r>
              <a:r>
                <a:rPr lang="en-US" sz="2000" dirty="0" err="1">
                  <a:solidFill>
                    <a:srgbClr val="000B5D"/>
                  </a:solidFill>
                  <a:latin typeface="Poppins Bold"/>
                </a:rPr>
                <a:t>sebagai</a:t>
              </a:r>
              <a:r>
                <a:rPr lang="en-US" sz="2000" dirty="0">
                  <a:solidFill>
                    <a:srgbClr val="000B5D"/>
                  </a:solidFill>
                  <a:latin typeface="Poppins Bold"/>
                </a:rPr>
                <a:t> </a:t>
              </a:r>
              <a:r>
                <a:rPr lang="en-US" sz="2000" dirty="0" err="1">
                  <a:solidFill>
                    <a:srgbClr val="000B5D"/>
                  </a:solidFill>
                  <a:latin typeface="Poppins Bold"/>
                </a:rPr>
                <a:t>alat</a:t>
              </a:r>
              <a:r>
                <a:rPr lang="en-US" sz="2000" dirty="0">
                  <a:solidFill>
                    <a:srgbClr val="000B5D"/>
                  </a:solidFill>
                  <a:latin typeface="Poppins Bold"/>
                </a:rPr>
                <a:t> </a:t>
              </a:r>
              <a:r>
                <a:rPr lang="en-US" sz="2000" dirty="0" err="1">
                  <a:solidFill>
                    <a:srgbClr val="000B5D"/>
                  </a:solidFill>
                  <a:latin typeface="Poppins Bold"/>
                </a:rPr>
                <a:t>pengendalian</a:t>
              </a:r>
              <a:r>
                <a:rPr lang="en-US" sz="2000" dirty="0">
                  <a:solidFill>
                    <a:srgbClr val="000B5D"/>
                  </a:solidFill>
                  <a:latin typeface="Poppins Bold"/>
                </a:rPr>
                <a:t> dan </a:t>
              </a:r>
              <a:r>
                <a:rPr lang="en-US" sz="2000" dirty="0" err="1">
                  <a:solidFill>
                    <a:srgbClr val="000B5D"/>
                  </a:solidFill>
                  <a:latin typeface="Poppins Bold"/>
                </a:rPr>
                <a:t>pemantauan</a:t>
              </a:r>
              <a:r>
                <a:rPr lang="en-US" sz="2000" dirty="0">
                  <a:solidFill>
                    <a:srgbClr val="000B5D"/>
                  </a:solidFill>
                  <a:latin typeface="Poppins Bold"/>
                </a:rPr>
                <a:t> program </a:t>
              </a:r>
              <a:r>
                <a:rPr lang="en-US" sz="2000" dirty="0" err="1">
                  <a:solidFill>
                    <a:srgbClr val="000B5D"/>
                  </a:solidFill>
                  <a:latin typeface="Poppins Bold"/>
                </a:rPr>
                <a:t>Pengambangan</a:t>
              </a:r>
              <a:r>
                <a:rPr lang="en-US" sz="2000" dirty="0">
                  <a:solidFill>
                    <a:srgbClr val="000B5D"/>
                  </a:solidFill>
                  <a:latin typeface="Poppins Bold"/>
                </a:rPr>
                <a:t> dan </a:t>
              </a:r>
              <a:r>
                <a:rPr lang="en-US" sz="2000" dirty="0" err="1">
                  <a:solidFill>
                    <a:srgbClr val="000B5D"/>
                  </a:solidFill>
                  <a:latin typeface="Poppins Bold"/>
                </a:rPr>
                <a:t>Pemberdayaan</a:t>
              </a:r>
              <a:r>
                <a:rPr lang="en-US" sz="2000" dirty="0">
                  <a:solidFill>
                    <a:srgbClr val="000B5D"/>
                  </a:solidFill>
                  <a:latin typeface="Poppins Bold"/>
                </a:rPr>
                <a:t> Masyarakat </a:t>
              </a:r>
              <a:r>
                <a:rPr lang="en-US" sz="2000" dirty="0" err="1">
                  <a:solidFill>
                    <a:srgbClr val="000B5D"/>
                  </a:solidFill>
                  <a:latin typeface="Poppins Bold"/>
                </a:rPr>
                <a:t>lingkar</a:t>
              </a:r>
              <a:r>
                <a:rPr lang="en-US" sz="2000" dirty="0">
                  <a:solidFill>
                    <a:srgbClr val="000B5D"/>
                  </a:solidFill>
                  <a:latin typeface="Poppins Bold"/>
                </a:rPr>
                <a:t> </a:t>
              </a:r>
              <a:r>
                <a:rPr lang="en-US" sz="2000" dirty="0" err="1">
                  <a:solidFill>
                    <a:srgbClr val="000B5D"/>
                  </a:solidFill>
                  <a:latin typeface="Poppins Bold"/>
                </a:rPr>
                <a:t>tambang</a:t>
              </a:r>
              <a:r>
                <a:rPr lang="en-US" sz="2000" dirty="0">
                  <a:solidFill>
                    <a:srgbClr val="000B5D"/>
                  </a:solidFill>
                  <a:latin typeface="Poppins Bold"/>
                </a:rPr>
                <a:t>.</a:t>
              </a:r>
            </a:p>
          </p:txBody>
        </p:sp>
      </p:grpSp>
      <p:grpSp>
        <p:nvGrpSpPr>
          <p:cNvPr id="20" name="Group 20"/>
          <p:cNvGrpSpPr/>
          <p:nvPr/>
        </p:nvGrpSpPr>
        <p:grpSpPr>
          <a:xfrm>
            <a:off x="644062" y="5013238"/>
            <a:ext cx="16807279" cy="3358342"/>
            <a:chOff x="0" y="0"/>
            <a:chExt cx="22409706" cy="4477789"/>
          </a:xfrm>
        </p:grpSpPr>
        <p:grpSp>
          <p:nvGrpSpPr>
            <p:cNvPr id="21" name="Group 21"/>
            <p:cNvGrpSpPr/>
            <p:nvPr/>
          </p:nvGrpSpPr>
          <p:grpSpPr>
            <a:xfrm>
              <a:off x="1011960" y="869653"/>
              <a:ext cx="21397746" cy="3608136"/>
              <a:chOff x="0" y="0"/>
              <a:chExt cx="10458839" cy="1763593"/>
            </a:xfrm>
          </p:grpSpPr>
          <p:sp>
            <p:nvSpPr>
              <p:cNvPr id="22" name="Freeform 22"/>
              <p:cNvSpPr/>
              <p:nvPr/>
            </p:nvSpPr>
            <p:spPr>
              <a:xfrm>
                <a:off x="407" y="0"/>
                <a:ext cx="10458023" cy="1763593"/>
              </a:xfrm>
              <a:custGeom>
                <a:avLst/>
                <a:gdLst/>
                <a:ahLst/>
                <a:cxnLst/>
                <a:rect l="l" t="t" r="r" b="b"/>
                <a:pathLst>
                  <a:path w="10458023" h="1763593">
                    <a:moveTo>
                      <a:pt x="10457240" y="886967"/>
                    </a:moveTo>
                    <a:lnTo>
                      <a:pt x="10256423" y="1758422"/>
                    </a:lnTo>
                    <a:cubicBezTo>
                      <a:pt x="10255725" y="1761448"/>
                      <a:pt x="10253031" y="1763593"/>
                      <a:pt x="10249925" y="1763593"/>
                    </a:cubicBezTo>
                    <a:lnTo>
                      <a:pt x="208100" y="1763593"/>
                    </a:lnTo>
                    <a:cubicBezTo>
                      <a:pt x="204994" y="1763593"/>
                      <a:pt x="202299" y="1761448"/>
                      <a:pt x="201601" y="1758422"/>
                    </a:cubicBezTo>
                    <a:lnTo>
                      <a:pt x="785" y="886967"/>
                    </a:lnTo>
                    <a:cubicBezTo>
                      <a:pt x="0" y="883565"/>
                      <a:pt x="0" y="880028"/>
                      <a:pt x="785" y="876625"/>
                    </a:cubicBezTo>
                    <a:lnTo>
                      <a:pt x="201601" y="5171"/>
                    </a:lnTo>
                    <a:cubicBezTo>
                      <a:pt x="202299" y="2144"/>
                      <a:pt x="204994" y="0"/>
                      <a:pt x="208100" y="0"/>
                    </a:cubicBezTo>
                    <a:lnTo>
                      <a:pt x="10249925" y="0"/>
                    </a:lnTo>
                    <a:cubicBezTo>
                      <a:pt x="10253031" y="0"/>
                      <a:pt x="10255725" y="2144"/>
                      <a:pt x="10256423" y="5171"/>
                    </a:cubicBezTo>
                    <a:lnTo>
                      <a:pt x="10457240" y="876625"/>
                    </a:lnTo>
                    <a:cubicBezTo>
                      <a:pt x="10458024" y="880028"/>
                      <a:pt x="10458024" y="883565"/>
                      <a:pt x="10457240" y="886967"/>
                    </a:cubicBezTo>
                    <a:close/>
                  </a:path>
                </a:pathLst>
              </a:custGeom>
              <a:solidFill>
                <a:srgbClr val="000000">
                  <a:alpha val="0"/>
                </a:srgbClr>
              </a:solidFill>
              <a:ln w="57150" cap="sq">
                <a:solidFill>
                  <a:srgbClr val="000B5D"/>
                </a:solidFill>
                <a:prstDash val="solid"/>
                <a:miter/>
              </a:ln>
            </p:spPr>
            <p:txBody>
              <a:bodyPr/>
              <a:lstStyle/>
              <a:p>
                <a:endParaRPr lang="en-ID"/>
              </a:p>
            </p:txBody>
          </p:sp>
          <p:sp>
            <p:nvSpPr>
              <p:cNvPr id="23" name="TextBox 23"/>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24" name="Group 24"/>
            <p:cNvGrpSpPr/>
            <p:nvPr/>
          </p:nvGrpSpPr>
          <p:grpSpPr>
            <a:xfrm>
              <a:off x="0" y="0"/>
              <a:ext cx="2023920" cy="1739306"/>
              <a:chOff x="0" y="0"/>
              <a:chExt cx="812800" cy="698500"/>
            </a:xfrm>
          </p:grpSpPr>
          <p:sp>
            <p:nvSpPr>
              <p:cNvPr id="25" name="Freeform 25"/>
              <p:cNvSpPr/>
              <p:nvPr/>
            </p:nvSpPr>
            <p:spPr>
              <a:xfrm>
                <a:off x="10773" y="0"/>
                <a:ext cx="791254" cy="698500"/>
              </a:xfrm>
              <a:custGeom>
                <a:avLst/>
                <a:gdLst/>
                <a:ahLst/>
                <a:cxnLst/>
                <a:rect l="l" t="t" r="r" b="b"/>
                <a:pathLst>
                  <a:path w="791254" h="698500">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txBody>
              <a:bodyPr/>
              <a:lstStyle/>
              <a:p>
                <a:endParaRPr lang="en-ID"/>
              </a:p>
            </p:txBody>
          </p:sp>
          <p:sp>
            <p:nvSpPr>
              <p:cNvPr id="26" name="TextBox 26"/>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27" name="Freeform 27"/>
            <p:cNvSpPr/>
            <p:nvPr/>
          </p:nvSpPr>
          <p:spPr>
            <a:xfrm>
              <a:off x="546983" y="323424"/>
              <a:ext cx="929954" cy="1092457"/>
            </a:xfrm>
            <a:custGeom>
              <a:avLst/>
              <a:gdLst/>
              <a:ahLst/>
              <a:cxnLst/>
              <a:rect l="l" t="t" r="r" b="b"/>
              <a:pathLst>
                <a:path w="929954" h="1092457">
                  <a:moveTo>
                    <a:pt x="0" y="0"/>
                  </a:moveTo>
                  <a:lnTo>
                    <a:pt x="929954" y="0"/>
                  </a:lnTo>
                  <a:lnTo>
                    <a:pt x="929954" y="1092458"/>
                  </a:lnTo>
                  <a:lnTo>
                    <a:pt x="0" y="10924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8" name="TextBox 28"/>
            <p:cNvSpPr txBox="1"/>
            <p:nvPr/>
          </p:nvSpPr>
          <p:spPr>
            <a:xfrm>
              <a:off x="2165737" y="931825"/>
              <a:ext cx="19237395" cy="3279775"/>
            </a:xfrm>
            <a:prstGeom prst="rect">
              <a:avLst/>
            </a:prstGeom>
          </p:spPr>
          <p:txBody>
            <a:bodyPr lIns="0" tIns="0" rIns="0" bIns="0" rtlCol="0" anchor="t">
              <a:spAutoFit/>
            </a:bodyPr>
            <a:lstStyle/>
            <a:p>
              <a:pPr algn="just">
                <a:lnSpc>
                  <a:spcPts val="2400"/>
                </a:lnSpc>
              </a:pPr>
              <a:r>
                <a:rPr lang="en-US" sz="2000" dirty="0" err="1">
                  <a:solidFill>
                    <a:srgbClr val="000000"/>
                  </a:solidFill>
                  <a:latin typeface="Poppins Bold"/>
                </a:rPr>
                <a:t>Pemanfaatan</a:t>
              </a:r>
              <a:r>
                <a:rPr lang="en-US" sz="2000" dirty="0">
                  <a:solidFill>
                    <a:srgbClr val="000000"/>
                  </a:solidFill>
                  <a:latin typeface="Poppins Bold"/>
                </a:rPr>
                <a:t> </a:t>
              </a:r>
              <a:r>
                <a:rPr lang="en-US" sz="2000" dirty="0" err="1">
                  <a:solidFill>
                    <a:srgbClr val="000000"/>
                  </a:solidFill>
                  <a:latin typeface="Poppins Bold"/>
                </a:rPr>
                <a:t>teknologi</a:t>
              </a:r>
              <a:r>
                <a:rPr lang="en-US" sz="2000" dirty="0">
                  <a:solidFill>
                    <a:srgbClr val="000000"/>
                  </a:solidFill>
                  <a:latin typeface="Poppins Bold"/>
                </a:rPr>
                <a:t> </a:t>
              </a:r>
              <a:r>
                <a:rPr lang="en-US" sz="2000" dirty="0" err="1">
                  <a:solidFill>
                    <a:srgbClr val="000000"/>
                  </a:solidFill>
                  <a:latin typeface="Poppins Bold"/>
                </a:rPr>
                <a:t>informasi</a:t>
              </a:r>
              <a:r>
                <a:rPr lang="en-US" sz="2000" dirty="0">
                  <a:solidFill>
                    <a:srgbClr val="000000"/>
                  </a:solidFill>
                  <a:latin typeface="Poppins Bold"/>
                </a:rPr>
                <a:t> </a:t>
              </a:r>
              <a:r>
                <a:rPr lang="en-US" sz="2000" dirty="0" err="1">
                  <a:solidFill>
                    <a:srgbClr val="000000"/>
                  </a:solidFill>
                  <a:latin typeface="Poppins Bold"/>
                </a:rPr>
                <a:t>pengendalian</a:t>
              </a:r>
              <a:r>
                <a:rPr lang="en-US" sz="2000" dirty="0">
                  <a:solidFill>
                    <a:srgbClr val="000000"/>
                  </a:solidFill>
                  <a:latin typeface="Poppins Bold"/>
                </a:rPr>
                <a:t> dan </a:t>
              </a:r>
              <a:r>
                <a:rPr lang="en-US" sz="2000" dirty="0" err="1">
                  <a:solidFill>
                    <a:srgbClr val="000000"/>
                  </a:solidFill>
                  <a:latin typeface="Poppins Bold"/>
                </a:rPr>
                <a:t>pemantauan</a:t>
              </a:r>
              <a:r>
                <a:rPr lang="en-US" sz="2000" dirty="0">
                  <a:solidFill>
                    <a:srgbClr val="000000"/>
                  </a:solidFill>
                  <a:latin typeface="Poppins Bold"/>
                </a:rPr>
                <a:t> </a:t>
              </a:r>
              <a:r>
                <a:rPr lang="en-US" sz="2000" dirty="0" err="1">
                  <a:solidFill>
                    <a:srgbClr val="000000"/>
                  </a:solidFill>
                  <a:latin typeface="Poppins Bold"/>
                </a:rPr>
                <a:t>diharapkan</a:t>
              </a:r>
              <a:r>
                <a:rPr lang="en-US" sz="2000" dirty="0">
                  <a:solidFill>
                    <a:srgbClr val="000000"/>
                  </a:solidFill>
                  <a:latin typeface="Poppins Bold"/>
                </a:rPr>
                <a:t> </a:t>
              </a:r>
              <a:r>
                <a:rPr lang="en-US" sz="2000" dirty="0" err="1">
                  <a:solidFill>
                    <a:srgbClr val="000000"/>
                  </a:solidFill>
                  <a:latin typeface="Poppins Bold"/>
                </a:rPr>
                <a:t>bisa</a:t>
              </a:r>
              <a:r>
                <a:rPr lang="en-US" sz="2000" dirty="0">
                  <a:solidFill>
                    <a:srgbClr val="000000"/>
                  </a:solidFill>
                  <a:latin typeface="Poppins Bold"/>
                </a:rPr>
                <a:t> </a:t>
              </a:r>
              <a:r>
                <a:rPr lang="en-US" sz="2000" dirty="0" err="1">
                  <a:solidFill>
                    <a:srgbClr val="000000"/>
                  </a:solidFill>
                  <a:latin typeface="Poppins Bold"/>
                </a:rPr>
                <a:t>lebih</a:t>
              </a:r>
              <a:r>
                <a:rPr lang="en-US" sz="2000" dirty="0">
                  <a:solidFill>
                    <a:srgbClr val="000000"/>
                  </a:solidFill>
                  <a:latin typeface="Poppins Bold"/>
                </a:rPr>
                <a:t> </a:t>
              </a:r>
              <a:r>
                <a:rPr lang="en-US" sz="2000" dirty="0" err="1">
                  <a:solidFill>
                    <a:srgbClr val="000000"/>
                  </a:solidFill>
                  <a:latin typeface="Poppins Bold"/>
                </a:rPr>
                <a:t>efektif</a:t>
              </a:r>
              <a:r>
                <a:rPr lang="en-US" sz="2000" dirty="0">
                  <a:solidFill>
                    <a:srgbClr val="000000"/>
                  </a:solidFill>
                  <a:latin typeface="Poppins Bold"/>
                </a:rPr>
                <a:t> dan </a:t>
              </a:r>
              <a:r>
                <a:rPr lang="en-US" sz="2000" dirty="0" err="1">
                  <a:solidFill>
                    <a:srgbClr val="000000"/>
                  </a:solidFill>
                  <a:latin typeface="Poppins Bold"/>
                </a:rPr>
                <a:t>efisien</a:t>
              </a:r>
              <a:r>
                <a:rPr lang="en-US" sz="2000" dirty="0">
                  <a:solidFill>
                    <a:srgbClr val="000000"/>
                  </a:solidFill>
                  <a:latin typeface="Poppins Bold"/>
                </a:rPr>
                <a:t> </a:t>
              </a:r>
              <a:r>
                <a:rPr lang="en-US" sz="2000" dirty="0" err="1">
                  <a:solidFill>
                    <a:srgbClr val="000000"/>
                  </a:solidFill>
                  <a:latin typeface="Poppins Bold"/>
                </a:rPr>
                <a:t>serta</a:t>
              </a:r>
              <a:r>
                <a:rPr lang="en-US" sz="2000" dirty="0">
                  <a:solidFill>
                    <a:srgbClr val="000000"/>
                  </a:solidFill>
                  <a:latin typeface="Poppins Bold"/>
                </a:rPr>
                <a:t> </a:t>
              </a:r>
              <a:r>
                <a:rPr lang="en-US" sz="2000" dirty="0" err="1">
                  <a:solidFill>
                    <a:srgbClr val="000000"/>
                  </a:solidFill>
                  <a:latin typeface="Poppins Bold"/>
                </a:rPr>
                <a:t>bisa</a:t>
              </a:r>
              <a:r>
                <a:rPr lang="en-US" sz="2000" dirty="0">
                  <a:solidFill>
                    <a:srgbClr val="000000"/>
                  </a:solidFill>
                  <a:latin typeface="Poppins Bold"/>
                </a:rPr>
                <a:t> </a:t>
              </a:r>
              <a:r>
                <a:rPr lang="en-US" sz="2000" dirty="0" err="1">
                  <a:solidFill>
                    <a:srgbClr val="000000"/>
                  </a:solidFill>
                  <a:latin typeface="Poppins Bold"/>
                </a:rPr>
                <a:t>memberikan</a:t>
              </a:r>
              <a:r>
                <a:rPr lang="en-US" sz="2000" dirty="0">
                  <a:solidFill>
                    <a:srgbClr val="000000"/>
                  </a:solidFill>
                  <a:latin typeface="Poppins Bold"/>
                </a:rPr>
                <a:t> </a:t>
              </a:r>
              <a:r>
                <a:rPr lang="en-US" sz="2000" dirty="0" err="1">
                  <a:solidFill>
                    <a:srgbClr val="000000"/>
                  </a:solidFill>
                  <a:latin typeface="Poppins Bold"/>
                </a:rPr>
                <a:t>pelayanan</a:t>
              </a:r>
              <a:r>
                <a:rPr lang="en-US" sz="2000" dirty="0">
                  <a:solidFill>
                    <a:srgbClr val="000000"/>
                  </a:solidFill>
                  <a:latin typeface="Poppins Bold"/>
                </a:rPr>
                <a:t> yang </a:t>
              </a:r>
              <a:r>
                <a:rPr lang="en-US" sz="2000" dirty="0" err="1">
                  <a:solidFill>
                    <a:srgbClr val="000000"/>
                  </a:solidFill>
                  <a:latin typeface="Poppins Bold"/>
                </a:rPr>
                <a:t>baik</a:t>
              </a:r>
              <a:r>
                <a:rPr lang="en-US" sz="2000" dirty="0">
                  <a:solidFill>
                    <a:srgbClr val="000000"/>
                  </a:solidFill>
                  <a:latin typeface="Poppins Bold"/>
                </a:rPr>
                <a:t> di </a:t>
              </a:r>
              <a:r>
                <a:rPr lang="en-US" sz="2000" dirty="0" err="1">
                  <a:solidFill>
                    <a:srgbClr val="000000"/>
                  </a:solidFill>
                  <a:latin typeface="Poppins Bold"/>
                </a:rPr>
                <a:t>bidang</a:t>
              </a:r>
              <a:r>
                <a:rPr lang="en-US" sz="2000" dirty="0">
                  <a:solidFill>
                    <a:srgbClr val="000000"/>
                  </a:solidFill>
                  <a:latin typeface="Poppins Bold"/>
                </a:rPr>
                <a:t> </a:t>
              </a:r>
              <a:r>
                <a:rPr lang="en-US" sz="2000" dirty="0" err="1">
                  <a:solidFill>
                    <a:srgbClr val="000000"/>
                  </a:solidFill>
                  <a:latin typeface="Poppins Bold"/>
                </a:rPr>
                <a:t>pengawasan</a:t>
              </a:r>
              <a:r>
                <a:rPr lang="en-US" sz="2000" dirty="0">
                  <a:solidFill>
                    <a:srgbClr val="000000"/>
                  </a:solidFill>
                  <a:latin typeface="Poppins Bold"/>
                </a:rPr>
                <a:t>. </a:t>
              </a:r>
              <a:r>
                <a:rPr lang="en-US" sz="2000" dirty="0" err="1">
                  <a:solidFill>
                    <a:srgbClr val="000000"/>
                  </a:solidFill>
                  <a:latin typeface="Poppins Bold"/>
                </a:rPr>
                <a:t>Rancangan</a:t>
              </a:r>
              <a:r>
                <a:rPr lang="en-US" sz="2000" dirty="0">
                  <a:solidFill>
                    <a:srgbClr val="000000"/>
                  </a:solidFill>
                  <a:latin typeface="Poppins Bold"/>
                </a:rPr>
                <a:t> </a:t>
              </a:r>
              <a:r>
                <a:rPr lang="en-US" sz="2000" dirty="0" err="1">
                  <a:solidFill>
                    <a:srgbClr val="000000"/>
                  </a:solidFill>
                  <a:latin typeface="Poppins Bold"/>
                </a:rPr>
                <a:t>proyek</a:t>
              </a:r>
              <a:r>
                <a:rPr lang="en-US" sz="2000" dirty="0">
                  <a:solidFill>
                    <a:srgbClr val="000000"/>
                  </a:solidFill>
                  <a:latin typeface="Poppins Bold"/>
                </a:rPr>
                <a:t> </a:t>
              </a:r>
              <a:r>
                <a:rPr lang="en-US" sz="2000" dirty="0" err="1">
                  <a:solidFill>
                    <a:srgbClr val="000000"/>
                  </a:solidFill>
                  <a:latin typeface="Poppins Bold"/>
                </a:rPr>
                <a:t>Perubahan</a:t>
              </a:r>
              <a:r>
                <a:rPr lang="en-US" sz="2000" dirty="0">
                  <a:solidFill>
                    <a:srgbClr val="000000"/>
                  </a:solidFill>
                  <a:latin typeface="Poppins Bold"/>
                </a:rPr>
                <a:t> “</a:t>
              </a:r>
              <a:r>
                <a:rPr lang="en-US" sz="2000" dirty="0" err="1">
                  <a:solidFill>
                    <a:srgbClr val="000000"/>
                  </a:solidFill>
                  <a:latin typeface="Poppins Bold"/>
                </a:rPr>
                <a:t>Sistem</a:t>
              </a:r>
              <a:r>
                <a:rPr lang="en-US" sz="2000" dirty="0">
                  <a:solidFill>
                    <a:srgbClr val="000000"/>
                  </a:solidFill>
                  <a:latin typeface="Poppins Bold"/>
                </a:rPr>
                <a:t> </a:t>
              </a:r>
              <a:r>
                <a:rPr lang="en-US" sz="2000" dirty="0" err="1">
                  <a:solidFill>
                    <a:srgbClr val="000000"/>
                  </a:solidFill>
                  <a:latin typeface="Poppins Bold"/>
                </a:rPr>
                <a:t>Informasi</a:t>
              </a:r>
              <a:r>
                <a:rPr lang="en-US" sz="2000" dirty="0">
                  <a:solidFill>
                    <a:srgbClr val="000000"/>
                  </a:solidFill>
                  <a:latin typeface="Poppins Bold"/>
                </a:rPr>
                <a:t> </a:t>
              </a:r>
              <a:r>
                <a:rPr lang="en-US" sz="2000" dirty="0" err="1">
                  <a:solidFill>
                    <a:srgbClr val="000000"/>
                  </a:solidFill>
                  <a:latin typeface="Poppins Bold"/>
                </a:rPr>
                <a:t>Pengendalian</a:t>
              </a:r>
              <a:r>
                <a:rPr lang="en-US" sz="2000" dirty="0">
                  <a:solidFill>
                    <a:srgbClr val="000000"/>
                  </a:solidFill>
                  <a:latin typeface="Poppins Bold"/>
                </a:rPr>
                <a:t> </a:t>
              </a:r>
              <a:r>
                <a:rPr lang="en-US" sz="2000" dirty="0" err="1">
                  <a:solidFill>
                    <a:srgbClr val="000000"/>
                  </a:solidFill>
                  <a:latin typeface="Poppins Bold"/>
                </a:rPr>
                <a:t>Pemantauan</a:t>
              </a:r>
              <a:r>
                <a:rPr lang="en-US" sz="2000" dirty="0">
                  <a:solidFill>
                    <a:srgbClr val="000000"/>
                  </a:solidFill>
                  <a:latin typeface="Poppins Bold"/>
                </a:rPr>
                <a:t> </a:t>
              </a:r>
              <a:r>
                <a:rPr lang="en-US" sz="2000" dirty="0" err="1">
                  <a:solidFill>
                    <a:srgbClr val="000000"/>
                  </a:solidFill>
                  <a:latin typeface="Poppins Bold"/>
                </a:rPr>
                <a:t>Pengembangan</a:t>
              </a:r>
              <a:r>
                <a:rPr lang="en-US" sz="2000" dirty="0">
                  <a:solidFill>
                    <a:srgbClr val="000000"/>
                  </a:solidFill>
                  <a:latin typeface="Poppins Bold"/>
                </a:rPr>
                <a:t> dan </a:t>
              </a:r>
              <a:r>
                <a:rPr lang="en-US" sz="2000" dirty="0" err="1">
                  <a:solidFill>
                    <a:srgbClr val="000000"/>
                  </a:solidFill>
                  <a:latin typeface="Poppins Bold"/>
                </a:rPr>
                <a:t>Pemberdayaan</a:t>
              </a:r>
              <a:r>
                <a:rPr lang="en-US" sz="2000" dirty="0">
                  <a:solidFill>
                    <a:srgbClr val="000000"/>
                  </a:solidFill>
                  <a:latin typeface="Poppins Bold"/>
                </a:rPr>
                <a:t> Masyarakat pada Usaha </a:t>
              </a:r>
              <a:r>
                <a:rPr lang="en-US" sz="2000" dirty="0" err="1">
                  <a:solidFill>
                    <a:srgbClr val="000000"/>
                  </a:solidFill>
                  <a:latin typeface="Poppins Bold"/>
                </a:rPr>
                <a:t>pertambangan</a:t>
              </a:r>
              <a:r>
                <a:rPr lang="en-US" sz="2000" dirty="0">
                  <a:solidFill>
                    <a:srgbClr val="000000"/>
                  </a:solidFill>
                  <a:latin typeface="Poppins Bold"/>
                </a:rPr>
                <a:t> (</a:t>
              </a:r>
              <a:r>
                <a:rPr lang="en-US" sz="2000" dirty="0" err="1">
                  <a:solidFill>
                    <a:srgbClr val="000000"/>
                  </a:solidFill>
                  <a:latin typeface="Poppins Bold"/>
                </a:rPr>
                <a:t>SIMORE</a:t>
              </a:r>
              <a:r>
                <a:rPr lang="en-US" sz="2000" dirty="0">
                  <a:solidFill>
                    <a:srgbClr val="000000"/>
                  </a:solidFill>
                  <a:latin typeface="Poppins Bold"/>
                </a:rPr>
                <a:t> GAM) pada Dinas </a:t>
              </a:r>
              <a:r>
                <a:rPr lang="en-US" sz="2000" dirty="0" err="1">
                  <a:solidFill>
                    <a:srgbClr val="000000"/>
                  </a:solidFill>
                  <a:latin typeface="Poppins Bold"/>
                </a:rPr>
                <a:t>ESDM</a:t>
              </a:r>
              <a:r>
                <a:rPr lang="en-US" sz="2000" dirty="0">
                  <a:solidFill>
                    <a:srgbClr val="000000"/>
                  </a:solidFill>
                  <a:latin typeface="Poppins Bold"/>
                </a:rPr>
                <a:t> </a:t>
              </a:r>
              <a:r>
                <a:rPr lang="en-US" sz="2000" dirty="0" err="1">
                  <a:solidFill>
                    <a:srgbClr val="000000"/>
                  </a:solidFill>
                  <a:latin typeface="Poppins Bold"/>
                </a:rPr>
                <a:t>Provinsi</a:t>
              </a:r>
              <a:r>
                <a:rPr lang="en-US" sz="2000" dirty="0">
                  <a:solidFill>
                    <a:srgbClr val="000000"/>
                  </a:solidFill>
                  <a:latin typeface="Poppins Bold"/>
                </a:rPr>
                <a:t> Maluku Utara sangat </a:t>
              </a:r>
              <a:r>
                <a:rPr lang="en-US" sz="2000" dirty="0" err="1">
                  <a:solidFill>
                    <a:srgbClr val="000000"/>
                  </a:solidFill>
                  <a:latin typeface="Poppins Bold"/>
                </a:rPr>
                <a:t>dibutuhkan</a:t>
              </a:r>
              <a:r>
                <a:rPr lang="en-US" sz="2000" dirty="0">
                  <a:solidFill>
                    <a:srgbClr val="000000"/>
                  </a:solidFill>
                  <a:latin typeface="Poppins Bold"/>
                </a:rPr>
                <a:t> </a:t>
              </a:r>
              <a:r>
                <a:rPr lang="en-US" sz="2000" dirty="0" err="1">
                  <a:solidFill>
                    <a:srgbClr val="000000"/>
                  </a:solidFill>
                  <a:latin typeface="Poppins Bold"/>
                </a:rPr>
                <a:t>untuk</a:t>
              </a:r>
              <a:r>
                <a:rPr lang="en-US" sz="2000" dirty="0">
                  <a:solidFill>
                    <a:srgbClr val="000000"/>
                  </a:solidFill>
                  <a:latin typeface="Poppins Bold"/>
                </a:rPr>
                <a:t> </a:t>
              </a:r>
              <a:r>
                <a:rPr lang="en-US" sz="2000" dirty="0" err="1">
                  <a:solidFill>
                    <a:srgbClr val="000000"/>
                  </a:solidFill>
                  <a:latin typeface="Poppins Bold"/>
                </a:rPr>
                <a:t>melakukan</a:t>
              </a:r>
              <a:r>
                <a:rPr lang="en-US" sz="2000" dirty="0">
                  <a:solidFill>
                    <a:srgbClr val="000000"/>
                  </a:solidFill>
                  <a:latin typeface="Poppins Bold"/>
                </a:rPr>
                <a:t> </a:t>
              </a:r>
              <a:r>
                <a:rPr lang="en-US" sz="2000" dirty="0" err="1">
                  <a:solidFill>
                    <a:srgbClr val="000000"/>
                  </a:solidFill>
                  <a:latin typeface="Poppins Bold"/>
                </a:rPr>
                <a:t>perubahan</a:t>
              </a:r>
              <a:r>
                <a:rPr lang="en-US" sz="2000" dirty="0">
                  <a:solidFill>
                    <a:srgbClr val="000000"/>
                  </a:solidFill>
                  <a:latin typeface="Poppins Bold"/>
                </a:rPr>
                <a:t> dan </a:t>
              </a:r>
              <a:r>
                <a:rPr lang="en-US" sz="2000" dirty="0" err="1">
                  <a:solidFill>
                    <a:srgbClr val="000000"/>
                  </a:solidFill>
                  <a:latin typeface="Poppins Bold"/>
                </a:rPr>
                <a:t>sebagai</a:t>
              </a:r>
              <a:r>
                <a:rPr lang="en-US" sz="2000" dirty="0">
                  <a:solidFill>
                    <a:srgbClr val="000000"/>
                  </a:solidFill>
                  <a:latin typeface="Poppins Bold"/>
                </a:rPr>
                <a:t> </a:t>
              </a:r>
              <a:r>
                <a:rPr lang="en-US" sz="2000" dirty="0" err="1">
                  <a:solidFill>
                    <a:srgbClr val="000000"/>
                  </a:solidFill>
                  <a:latin typeface="Poppins Bold"/>
                </a:rPr>
                <a:t>upaya</a:t>
              </a:r>
              <a:r>
                <a:rPr lang="en-US" sz="2000" dirty="0">
                  <a:solidFill>
                    <a:srgbClr val="000000"/>
                  </a:solidFill>
                  <a:latin typeface="Poppins Bold"/>
                </a:rPr>
                <a:t> </a:t>
              </a:r>
              <a:r>
                <a:rPr lang="en-US" sz="2000" dirty="0" err="1">
                  <a:solidFill>
                    <a:srgbClr val="000000"/>
                  </a:solidFill>
                  <a:latin typeface="Poppins Bold"/>
                </a:rPr>
                <a:t>peningkatan</a:t>
              </a:r>
              <a:r>
                <a:rPr lang="en-US" sz="2000" dirty="0">
                  <a:solidFill>
                    <a:srgbClr val="000000"/>
                  </a:solidFill>
                  <a:latin typeface="Poppins Bold"/>
                </a:rPr>
                <a:t> </a:t>
              </a:r>
              <a:r>
                <a:rPr lang="en-US" sz="2000" dirty="0" err="1">
                  <a:solidFill>
                    <a:srgbClr val="000000"/>
                  </a:solidFill>
                  <a:latin typeface="Poppins Bold"/>
                </a:rPr>
                <a:t>pelayanan</a:t>
              </a:r>
              <a:r>
                <a:rPr lang="en-US" sz="2000" dirty="0">
                  <a:solidFill>
                    <a:srgbClr val="000000"/>
                  </a:solidFill>
                  <a:latin typeface="Poppins Bold"/>
                </a:rPr>
                <a:t> di </a:t>
              </a:r>
              <a:r>
                <a:rPr lang="en-US" sz="2000" dirty="0" err="1">
                  <a:solidFill>
                    <a:srgbClr val="000000"/>
                  </a:solidFill>
                  <a:latin typeface="Poppins Bold"/>
                </a:rPr>
                <a:t>bidang</a:t>
              </a:r>
              <a:r>
                <a:rPr lang="en-US" sz="2000" dirty="0">
                  <a:solidFill>
                    <a:srgbClr val="000000"/>
                  </a:solidFill>
                  <a:latin typeface="Poppins Bold"/>
                </a:rPr>
                <a:t> </a:t>
              </a:r>
              <a:r>
                <a:rPr lang="en-US" sz="2000" dirty="0" err="1">
                  <a:solidFill>
                    <a:srgbClr val="000000"/>
                  </a:solidFill>
                  <a:latin typeface="Poppins Bold"/>
                </a:rPr>
                <a:t>pengelolaan</a:t>
              </a:r>
              <a:r>
                <a:rPr lang="en-US" sz="2000" dirty="0">
                  <a:solidFill>
                    <a:srgbClr val="000000"/>
                  </a:solidFill>
                  <a:latin typeface="Poppins Bold"/>
                </a:rPr>
                <a:t> </a:t>
              </a:r>
              <a:r>
                <a:rPr lang="en-US" sz="2000" dirty="0" err="1">
                  <a:solidFill>
                    <a:srgbClr val="000000"/>
                  </a:solidFill>
                  <a:latin typeface="Poppins Bold"/>
                </a:rPr>
                <a:t>informasi</a:t>
              </a:r>
              <a:r>
                <a:rPr lang="en-US" sz="2000" dirty="0">
                  <a:solidFill>
                    <a:srgbClr val="000000"/>
                  </a:solidFill>
                  <a:latin typeface="Poppins Bold"/>
                </a:rPr>
                <a:t> </a:t>
              </a:r>
              <a:r>
                <a:rPr lang="en-US" sz="2000" dirty="0" err="1">
                  <a:solidFill>
                    <a:srgbClr val="000000"/>
                  </a:solidFill>
                  <a:latin typeface="Poppins Bold"/>
                </a:rPr>
                <a:t>usulan</a:t>
              </a:r>
              <a:r>
                <a:rPr lang="en-US" sz="2000" dirty="0">
                  <a:solidFill>
                    <a:srgbClr val="000000"/>
                  </a:solidFill>
                  <a:latin typeface="Poppins Bold"/>
                </a:rPr>
                <a:t> </a:t>
              </a:r>
              <a:r>
                <a:rPr lang="en-US" sz="2000" dirty="0" err="1">
                  <a:solidFill>
                    <a:srgbClr val="000000"/>
                  </a:solidFill>
                  <a:latin typeface="Poppins Bold"/>
                </a:rPr>
                <a:t>kegiatan</a:t>
              </a:r>
              <a:r>
                <a:rPr lang="en-US" sz="2000" dirty="0">
                  <a:solidFill>
                    <a:srgbClr val="000000"/>
                  </a:solidFill>
                  <a:latin typeface="Poppins Bold"/>
                </a:rPr>
                <a:t>. </a:t>
              </a:r>
              <a:r>
                <a:rPr lang="en-US" sz="2000" dirty="0" err="1">
                  <a:solidFill>
                    <a:srgbClr val="000000"/>
                  </a:solidFill>
                  <a:latin typeface="Poppins Bold"/>
                </a:rPr>
                <a:t>Selain</a:t>
              </a:r>
              <a:r>
                <a:rPr lang="en-US" sz="2000" dirty="0">
                  <a:solidFill>
                    <a:srgbClr val="000000"/>
                  </a:solidFill>
                  <a:latin typeface="Poppins Bold"/>
                </a:rPr>
                <a:t> </a:t>
              </a:r>
              <a:r>
                <a:rPr lang="en-US" sz="2000" dirty="0" err="1">
                  <a:solidFill>
                    <a:srgbClr val="000000"/>
                  </a:solidFill>
                  <a:latin typeface="Poppins Bold"/>
                </a:rPr>
                <a:t>itu</a:t>
              </a:r>
              <a:r>
                <a:rPr lang="en-US" sz="2000" dirty="0">
                  <a:solidFill>
                    <a:srgbClr val="000000"/>
                  </a:solidFill>
                  <a:latin typeface="Poppins Bold"/>
                </a:rPr>
                <a:t>, </a:t>
              </a:r>
              <a:r>
                <a:rPr lang="en-US" sz="2000" dirty="0" err="1">
                  <a:solidFill>
                    <a:srgbClr val="000000"/>
                  </a:solidFill>
                  <a:latin typeface="Poppins Bold"/>
                </a:rPr>
                <a:t>aplikasi</a:t>
              </a:r>
              <a:r>
                <a:rPr lang="en-US" sz="2000" dirty="0">
                  <a:solidFill>
                    <a:srgbClr val="000000"/>
                  </a:solidFill>
                  <a:latin typeface="Poppins Bold"/>
                </a:rPr>
                <a:t> </a:t>
              </a:r>
              <a:r>
                <a:rPr lang="en-US" sz="2000" dirty="0" err="1">
                  <a:solidFill>
                    <a:srgbClr val="000000"/>
                  </a:solidFill>
                  <a:latin typeface="Poppins Bold"/>
                </a:rPr>
                <a:t>ini</a:t>
              </a:r>
              <a:r>
                <a:rPr lang="en-US" sz="2000" dirty="0">
                  <a:solidFill>
                    <a:srgbClr val="000000"/>
                  </a:solidFill>
                  <a:latin typeface="Poppins Bold"/>
                </a:rPr>
                <a:t> </a:t>
              </a:r>
              <a:r>
                <a:rPr lang="en-US" sz="2000" dirty="0" err="1">
                  <a:solidFill>
                    <a:srgbClr val="000000"/>
                  </a:solidFill>
                  <a:latin typeface="Poppins Bold"/>
                </a:rPr>
                <a:t>diharapkan</a:t>
              </a:r>
              <a:r>
                <a:rPr lang="en-US" sz="2000" dirty="0">
                  <a:solidFill>
                    <a:srgbClr val="000000"/>
                  </a:solidFill>
                  <a:latin typeface="Poppins Bold"/>
                </a:rPr>
                <a:t> </a:t>
              </a:r>
              <a:r>
                <a:rPr lang="en-US" sz="2000" dirty="0" err="1">
                  <a:solidFill>
                    <a:srgbClr val="000000"/>
                  </a:solidFill>
                  <a:latin typeface="Poppins Bold"/>
                </a:rPr>
                <a:t>dapat</a:t>
              </a:r>
              <a:r>
                <a:rPr lang="en-US" sz="2000" dirty="0">
                  <a:solidFill>
                    <a:srgbClr val="000000"/>
                  </a:solidFill>
                  <a:latin typeface="Poppins Bold"/>
                </a:rPr>
                <a:t> </a:t>
              </a:r>
              <a:r>
                <a:rPr lang="en-US" sz="2000" dirty="0" err="1">
                  <a:solidFill>
                    <a:srgbClr val="000000"/>
                  </a:solidFill>
                  <a:latin typeface="Poppins Bold"/>
                </a:rPr>
                <a:t>meningkatkan</a:t>
              </a:r>
              <a:r>
                <a:rPr lang="en-US" sz="2000" dirty="0">
                  <a:solidFill>
                    <a:srgbClr val="000000"/>
                  </a:solidFill>
                  <a:latin typeface="Poppins Bold"/>
                </a:rPr>
                <a:t> </a:t>
              </a:r>
              <a:r>
                <a:rPr lang="en-US" sz="2000" dirty="0" err="1">
                  <a:solidFill>
                    <a:srgbClr val="000000"/>
                  </a:solidFill>
                  <a:latin typeface="Poppins Bold"/>
                </a:rPr>
                <a:t>efisiensi</a:t>
              </a:r>
              <a:r>
                <a:rPr lang="en-US" sz="2000" dirty="0">
                  <a:solidFill>
                    <a:srgbClr val="000000"/>
                  </a:solidFill>
                  <a:latin typeface="Poppins Bold"/>
                </a:rPr>
                <a:t> </a:t>
              </a:r>
              <a:r>
                <a:rPr lang="en-US" sz="2000" dirty="0" err="1">
                  <a:solidFill>
                    <a:srgbClr val="000000"/>
                  </a:solidFill>
                  <a:latin typeface="Poppins Bold"/>
                </a:rPr>
                <a:t>dalam</a:t>
              </a:r>
              <a:r>
                <a:rPr lang="en-US" sz="2000" dirty="0">
                  <a:solidFill>
                    <a:srgbClr val="000000"/>
                  </a:solidFill>
                  <a:latin typeface="Poppins Bold"/>
                </a:rPr>
                <a:t> proses </a:t>
              </a:r>
              <a:r>
                <a:rPr lang="en-US" sz="2000" dirty="0" err="1">
                  <a:solidFill>
                    <a:srgbClr val="000000"/>
                  </a:solidFill>
                  <a:latin typeface="Poppins Bold"/>
                </a:rPr>
                <a:t>pengawasan</a:t>
              </a:r>
              <a:r>
                <a:rPr lang="en-US" sz="2000" dirty="0">
                  <a:solidFill>
                    <a:srgbClr val="000000"/>
                  </a:solidFill>
                  <a:latin typeface="Poppins Bold"/>
                </a:rPr>
                <a:t> internal dan </a:t>
              </a:r>
              <a:r>
                <a:rPr lang="en-US" sz="2000" dirty="0" err="1">
                  <a:solidFill>
                    <a:srgbClr val="000000"/>
                  </a:solidFill>
                  <a:latin typeface="Poppins Bold"/>
                </a:rPr>
                <a:t>pemantauan</a:t>
              </a:r>
              <a:r>
                <a:rPr lang="en-US" sz="2000" dirty="0">
                  <a:solidFill>
                    <a:srgbClr val="000000"/>
                  </a:solidFill>
                  <a:latin typeface="Poppins Bold"/>
                </a:rPr>
                <a:t> tata </a:t>
              </a:r>
              <a:r>
                <a:rPr lang="en-US" sz="2000" dirty="0" err="1">
                  <a:solidFill>
                    <a:srgbClr val="000000"/>
                  </a:solidFill>
                  <a:latin typeface="Poppins Bold"/>
                </a:rPr>
                <a:t>kelola</a:t>
              </a:r>
              <a:r>
                <a:rPr lang="en-US" sz="2000" dirty="0">
                  <a:solidFill>
                    <a:srgbClr val="000000"/>
                  </a:solidFill>
                  <a:latin typeface="Poppins Bold"/>
                </a:rPr>
                <a:t>, </a:t>
              </a:r>
              <a:r>
                <a:rPr lang="en-US" sz="2000" dirty="0" err="1">
                  <a:solidFill>
                    <a:srgbClr val="000000"/>
                  </a:solidFill>
                  <a:latin typeface="Poppins Bold"/>
                </a:rPr>
                <a:t>pencegahan</a:t>
              </a:r>
              <a:r>
                <a:rPr lang="en-US" sz="2000" dirty="0">
                  <a:solidFill>
                    <a:srgbClr val="000000"/>
                  </a:solidFill>
                  <a:latin typeface="Poppins Bold"/>
                </a:rPr>
                <a:t> </a:t>
              </a:r>
              <a:r>
                <a:rPr lang="en-US" sz="2000" dirty="0" err="1">
                  <a:solidFill>
                    <a:srgbClr val="000000"/>
                  </a:solidFill>
                  <a:latin typeface="Poppins Bold"/>
                </a:rPr>
                <a:t>serta</a:t>
              </a:r>
              <a:r>
                <a:rPr lang="en-US" sz="2000" dirty="0">
                  <a:solidFill>
                    <a:srgbClr val="000000"/>
                  </a:solidFill>
                  <a:latin typeface="Poppins Bold"/>
                </a:rPr>
                <a:t> </a:t>
              </a:r>
              <a:r>
                <a:rPr lang="en-US" sz="2000" dirty="0" err="1">
                  <a:solidFill>
                    <a:srgbClr val="000000"/>
                  </a:solidFill>
                  <a:latin typeface="Poppins Bold"/>
                </a:rPr>
                <a:t>pembinaan</a:t>
              </a:r>
              <a:r>
                <a:rPr lang="en-US" sz="2000" dirty="0">
                  <a:solidFill>
                    <a:srgbClr val="000000"/>
                  </a:solidFill>
                  <a:latin typeface="Poppins Bold"/>
                </a:rPr>
                <a:t> dan </a:t>
              </a:r>
              <a:r>
                <a:rPr lang="en-US" sz="2000" dirty="0" err="1">
                  <a:solidFill>
                    <a:srgbClr val="000000"/>
                  </a:solidFill>
                  <a:latin typeface="Poppins Bold"/>
                </a:rPr>
                <a:t>konsultasi</a:t>
              </a:r>
              <a:r>
                <a:rPr lang="en-US" sz="2000" dirty="0">
                  <a:solidFill>
                    <a:srgbClr val="000000"/>
                  </a:solidFill>
                  <a:latin typeface="Poppins Bold"/>
                </a:rPr>
                <a:t> </a:t>
              </a:r>
              <a:r>
                <a:rPr lang="en-US" sz="2000" dirty="0" err="1">
                  <a:solidFill>
                    <a:srgbClr val="000000"/>
                  </a:solidFill>
                  <a:latin typeface="Poppins Bold"/>
                </a:rPr>
                <a:t>dalam</a:t>
              </a:r>
              <a:r>
                <a:rPr lang="en-US" sz="2000" dirty="0">
                  <a:solidFill>
                    <a:srgbClr val="000000"/>
                  </a:solidFill>
                  <a:latin typeface="Poppins Bold"/>
                </a:rPr>
                <a:t> </a:t>
              </a:r>
              <a:r>
                <a:rPr lang="en-US" sz="2000" dirty="0" err="1">
                  <a:solidFill>
                    <a:srgbClr val="000000"/>
                  </a:solidFill>
                  <a:latin typeface="Poppins Bold"/>
                </a:rPr>
                <a:t>rangka</a:t>
              </a:r>
              <a:r>
                <a:rPr lang="en-US" sz="2000" dirty="0">
                  <a:solidFill>
                    <a:srgbClr val="000000"/>
                  </a:solidFill>
                  <a:latin typeface="Poppins Bold"/>
                </a:rPr>
                <a:t> </a:t>
              </a:r>
              <a:r>
                <a:rPr lang="en-US" sz="2000" dirty="0" err="1">
                  <a:solidFill>
                    <a:srgbClr val="000000"/>
                  </a:solidFill>
                  <a:latin typeface="Poppins Bold"/>
                </a:rPr>
                <a:t>pelaksanaan</a:t>
              </a:r>
              <a:r>
                <a:rPr lang="en-US" sz="2000" dirty="0">
                  <a:solidFill>
                    <a:srgbClr val="000000"/>
                  </a:solidFill>
                  <a:latin typeface="Poppins Bold"/>
                </a:rPr>
                <a:t> Program </a:t>
              </a:r>
              <a:r>
                <a:rPr lang="en-US" sz="2000" dirty="0" err="1">
                  <a:solidFill>
                    <a:srgbClr val="000000"/>
                  </a:solidFill>
                  <a:latin typeface="Poppins Bold"/>
                </a:rPr>
                <a:t>Pemberdayaan</a:t>
              </a:r>
              <a:r>
                <a:rPr lang="en-US" sz="2000" dirty="0">
                  <a:solidFill>
                    <a:srgbClr val="000000"/>
                  </a:solidFill>
                  <a:latin typeface="Poppins Bold"/>
                </a:rPr>
                <a:t> </a:t>
              </a:r>
              <a:r>
                <a:rPr lang="en-US" sz="2000" dirty="0" err="1">
                  <a:solidFill>
                    <a:srgbClr val="000000"/>
                  </a:solidFill>
                  <a:latin typeface="Poppins Bold"/>
                </a:rPr>
                <a:t>Mastarakat</a:t>
              </a:r>
              <a:r>
                <a:rPr lang="en-US" sz="2000" dirty="0">
                  <a:solidFill>
                    <a:srgbClr val="000000"/>
                  </a:solidFill>
                  <a:latin typeface="Poppins Bold"/>
                </a:rPr>
                <a:t> </a:t>
              </a:r>
              <a:r>
                <a:rPr lang="en-US" sz="2000" dirty="0" err="1">
                  <a:solidFill>
                    <a:srgbClr val="000000"/>
                  </a:solidFill>
                  <a:latin typeface="Poppins Bold"/>
                </a:rPr>
                <a:t>lingkar</a:t>
              </a:r>
              <a:r>
                <a:rPr lang="en-US" sz="2000" dirty="0">
                  <a:solidFill>
                    <a:srgbClr val="000000"/>
                  </a:solidFill>
                  <a:latin typeface="Poppins Bold"/>
                </a:rPr>
                <a:t> </a:t>
              </a:r>
              <a:r>
                <a:rPr lang="en-US" sz="2000" dirty="0" err="1">
                  <a:solidFill>
                    <a:srgbClr val="000000"/>
                  </a:solidFill>
                  <a:latin typeface="Poppins Bold"/>
                </a:rPr>
                <a:t>tambang</a:t>
              </a:r>
              <a:r>
                <a:rPr lang="en-US" sz="2000" dirty="0">
                  <a:solidFill>
                    <a:srgbClr val="000000"/>
                  </a:solidFill>
                  <a:latin typeface="Poppins Bold"/>
                </a:rPr>
                <a:t>.</a:t>
              </a:r>
            </a:p>
          </p:txBody>
        </p:sp>
      </p:grpSp>
      <p:sp>
        <p:nvSpPr>
          <p:cNvPr id="29" name="TextBox 29"/>
          <p:cNvSpPr txBox="1"/>
          <p:nvPr/>
        </p:nvSpPr>
        <p:spPr>
          <a:xfrm>
            <a:off x="7937049" y="491224"/>
            <a:ext cx="9144000" cy="560700"/>
          </a:xfrm>
          <a:prstGeom prst="rect">
            <a:avLst/>
          </a:prstGeom>
        </p:spPr>
        <p:txBody>
          <a:bodyPr lIns="0" tIns="0" rIns="0" bIns="0" rtlCol="0" anchor="t">
            <a:spAutoFit/>
          </a:bodyPr>
          <a:lstStyle/>
          <a:p>
            <a:pPr algn="r">
              <a:lnSpc>
                <a:spcPts val="3930"/>
              </a:lnSpc>
            </a:pPr>
            <a:r>
              <a:rPr lang="en-US" sz="3930" dirty="0">
                <a:solidFill>
                  <a:srgbClr val="000B5D"/>
                </a:solidFill>
                <a:latin typeface="Poppins Semi-Bold"/>
              </a:rPr>
              <a:t>STRATEGI </a:t>
            </a:r>
            <a:r>
              <a:rPr lang="en-US" sz="3930" dirty="0" err="1">
                <a:solidFill>
                  <a:srgbClr val="000B5D"/>
                </a:solidFill>
                <a:latin typeface="Poppins Semi-Bold"/>
              </a:rPr>
              <a:t>PENYELESAIAN</a:t>
            </a:r>
            <a:r>
              <a:rPr lang="en-US" sz="3930" dirty="0">
                <a:solidFill>
                  <a:srgbClr val="000B5D"/>
                </a:solidFill>
                <a:latin typeface="Poppins Semi-Bold"/>
              </a:rPr>
              <a:t> </a:t>
            </a:r>
            <a:r>
              <a:rPr lang="en-US" sz="3930" dirty="0" err="1">
                <a:solidFill>
                  <a:srgbClr val="000B5D"/>
                </a:solidFill>
                <a:latin typeface="Poppins Semi-Bold"/>
              </a:rPr>
              <a:t>MASALAH</a:t>
            </a:r>
            <a:endParaRPr lang="en-US" sz="3930" dirty="0">
              <a:solidFill>
                <a:srgbClr val="000B5D"/>
              </a:solidFill>
              <a:latin typeface="Poppins Semi-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anim calcmode="lin" valueType="num">
                                      <p:cBhvr>
                                        <p:cTn id="25" dur="2000" fill="hold"/>
                                        <p:tgtEl>
                                          <p:spTgt spid="11"/>
                                        </p:tgtEl>
                                        <p:attrNameLst>
                                          <p:attrName>ppt_x</p:attrName>
                                        </p:attrNameLst>
                                      </p:cBhvr>
                                      <p:tavLst>
                                        <p:tav tm="0">
                                          <p:val>
                                            <p:strVal val="#ppt_x"/>
                                          </p:val>
                                        </p:tav>
                                        <p:tav tm="100000">
                                          <p:val>
                                            <p:strVal val="#ppt_x"/>
                                          </p:val>
                                        </p:tav>
                                      </p:tavLst>
                                    </p:anim>
                                    <p:anim calcmode="lin" valueType="num">
                                      <p:cBhvr>
                                        <p:cTn id="26" dur="2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anim calcmode="lin" valueType="num">
                                      <p:cBhvr>
                                        <p:cTn id="31" dur="2000" fill="hold"/>
                                        <p:tgtEl>
                                          <p:spTgt spid="20"/>
                                        </p:tgtEl>
                                        <p:attrNameLst>
                                          <p:attrName>ppt_x</p:attrName>
                                        </p:attrNameLst>
                                      </p:cBhvr>
                                      <p:tavLst>
                                        <p:tav tm="0">
                                          <p:val>
                                            <p:strVal val="#ppt_x"/>
                                          </p:val>
                                        </p:tav>
                                        <p:tav tm="100000">
                                          <p:val>
                                            <p:strVal val="#ppt_x"/>
                                          </p:val>
                                        </p:tav>
                                      </p:tavLst>
                                    </p:anim>
                                    <p:anim calcmode="lin" valueType="num">
                                      <p:cBhvr>
                                        <p:cTn id="32"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ID"/>
          </a:p>
        </p:txBody>
      </p:sp>
      <p:grpSp>
        <p:nvGrpSpPr>
          <p:cNvPr id="3" name="Group 3"/>
          <p:cNvGrpSpPr/>
          <p:nvPr/>
        </p:nvGrpSpPr>
        <p:grpSpPr>
          <a:xfrm>
            <a:off x="15358737" y="8672814"/>
            <a:ext cx="4185210" cy="2172476"/>
            <a:chOff x="0" y="0"/>
            <a:chExt cx="1345639" cy="698500"/>
          </a:xfrm>
        </p:grpSpPr>
        <p:sp>
          <p:nvSpPr>
            <p:cNvPr id="4" name="Freeform 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5" name="TextBox 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 name="Group 6"/>
          <p:cNvGrpSpPr/>
          <p:nvPr/>
        </p:nvGrpSpPr>
        <p:grpSpPr>
          <a:xfrm>
            <a:off x="11935766" y="9331740"/>
            <a:ext cx="8377487" cy="2964361"/>
            <a:chOff x="0" y="0"/>
            <a:chExt cx="1974009" cy="698500"/>
          </a:xfrm>
        </p:grpSpPr>
        <p:sp>
          <p:nvSpPr>
            <p:cNvPr id="7" name="Freeform 7"/>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pic>
        <p:nvPicPr>
          <p:cNvPr id="9" name="Picture 9"/>
          <p:cNvPicPr>
            <a:picLocks noChangeAspect="1"/>
          </p:cNvPicPr>
          <p:nvPr/>
        </p:nvPicPr>
        <p:blipFill>
          <a:blip r:embed="rId3"/>
          <a:srcRect/>
          <a:stretch>
            <a:fillRect/>
          </a:stretch>
        </p:blipFill>
        <p:spPr>
          <a:xfrm>
            <a:off x="-178470" y="1118885"/>
            <a:ext cx="25384630" cy="5793173"/>
          </a:xfrm>
          <a:prstGeom prst="rect">
            <a:avLst/>
          </a:prstGeom>
        </p:spPr>
      </p:pic>
      <p:grpSp>
        <p:nvGrpSpPr>
          <p:cNvPr id="10" name="Group 10"/>
          <p:cNvGrpSpPr/>
          <p:nvPr/>
        </p:nvGrpSpPr>
        <p:grpSpPr>
          <a:xfrm>
            <a:off x="740360" y="1051923"/>
            <a:ext cx="16807279" cy="2194496"/>
            <a:chOff x="0" y="0"/>
            <a:chExt cx="22409706" cy="2925995"/>
          </a:xfrm>
        </p:grpSpPr>
        <p:grpSp>
          <p:nvGrpSpPr>
            <p:cNvPr id="11" name="Group 11"/>
            <p:cNvGrpSpPr/>
            <p:nvPr/>
          </p:nvGrpSpPr>
          <p:grpSpPr>
            <a:xfrm>
              <a:off x="1011960" y="869653"/>
              <a:ext cx="21397746" cy="2056342"/>
              <a:chOff x="0" y="0"/>
              <a:chExt cx="10458839" cy="1005104"/>
            </a:xfrm>
          </p:grpSpPr>
          <p:sp>
            <p:nvSpPr>
              <p:cNvPr id="12" name="Freeform 12"/>
              <p:cNvSpPr/>
              <p:nvPr/>
            </p:nvSpPr>
            <p:spPr>
              <a:xfrm>
                <a:off x="713" y="0"/>
                <a:ext cx="10457412" cy="1005104"/>
              </a:xfrm>
              <a:custGeom>
                <a:avLst/>
                <a:gdLst/>
                <a:ahLst/>
                <a:cxnLst/>
                <a:rect l="l" t="t" r="r" b="b"/>
                <a:pathLst>
                  <a:path w="10457412" h="1005104">
                    <a:moveTo>
                      <a:pt x="10456136" y="507471"/>
                    </a:moveTo>
                    <a:lnTo>
                      <a:pt x="10256914" y="1000184"/>
                    </a:lnTo>
                    <a:cubicBezTo>
                      <a:pt x="10255712" y="1003157"/>
                      <a:pt x="10252826" y="1005104"/>
                      <a:pt x="10249619" y="1005104"/>
                    </a:cubicBezTo>
                    <a:lnTo>
                      <a:pt x="207794" y="1005104"/>
                    </a:lnTo>
                    <a:cubicBezTo>
                      <a:pt x="204586" y="1005104"/>
                      <a:pt x="201700" y="1003157"/>
                      <a:pt x="200498" y="1000184"/>
                    </a:cubicBezTo>
                    <a:lnTo>
                      <a:pt x="1276" y="507471"/>
                    </a:lnTo>
                    <a:cubicBezTo>
                      <a:pt x="0" y="504316"/>
                      <a:pt x="0" y="500788"/>
                      <a:pt x="1276" y="497632"/>
                    </a:cubicBezTo>
                    <a:lnTo>
                      <a:pt x="200498" y="4920"/>
                    </a:lnTo>
                    <a:cubicBezTo>
                      <a:pt x="201700" y="1946"/>
                      <a:pt x="204586" y="0"/>
                      <a:pt x="207794" y="0"/>
                    </a:cubicBezTo>
                    <a:lnTo>
                      <a:pt x="10249619" y="0"/>
                    </a:lnTo>
                    <a:cubicBezTo>
                      <a:pt x="10252826" y="0"/>
                      <a:pt x="10255712" y="1946"/>
                      <a:pt x="10256914" y="4920"/>
                    </a:cubicBezTo>
                    <a:lnTo>
                      <a:pt x="10456136" y="497632"/>
                    </a:lnTo>
                    <a:cubicBezTo>
                      <a:pt x="10457412" y="500788"/>
                      <a:pt x="10457412" y="504316"/>
                      <a:pt x="10456136" y="507471"/>
                    </a:cubicBezTo>
                    <a:close/>
                  </a:path>
                </a:pathLst>
              </a:custGeom>
              <a:solidFill>
                <a:srgbClr val="000000">
                  <a:alpha val="0"/>
                </a:srgbClr>
              </a:solidFill>
              <a:ln w="57150" cap="sq">
                <a:solidFill>
                  <a:srgbClr val="000B5D"/>
                </a:solidFill>
                <a:prstDash val="solid"/>
                <a:miter/>
              </a:ln>
            </p:spPr>
            <p:txBody>
              <a:bodyPr/>
              <a:lstStyle/>
              <a:p>
                <a:endParaRPr lang="en-ID"/>
              </a:p>
            </p:txBody>
          </p:sp>
          <p:sp>
            <p:nvSpPr>
              <p:cNvPr id="13" name="TextBox 13"/>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14" name="Group 14"/>
            <p:cNvGrpSpPr/>
            <p:nvPr/>
          </p:nvGrpSpPr>
          <p:grpSpPr>
            <a:xfrm>
              <a:off x="0" y="0"/>
              <a:ext cx="2023920" cy="1739306"/>
              <a:chOff x="0" y="0"/>
              <a:chExt cx="812800" cy="698500"/>
            </a:xfrm>
          </p:grpSpPr>
          <p:sp>
            <p:nvSpPr>
              <p:cNvPr id="15" name="Freeform 15"/>
              <p:cNvSpPr/>
              <p:nvPr/>
            </p:nvSpPr>
            <p:spPr>
              <a:xfrm>
                <a:off x="10773" y="0"/>
                <a:ext cx="791254" cy="698500"/>
              </a:xfrm>
              <a:custGeom>
                <a:avLst/>
                <a:gdLst/>
                <a:ahLst/>
                <a:cxnLst/>
                <a:rect l="l" t="t" r="r" b="b"/>
                <a:pathLst>
                  <a:path w="791254" h="698500">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txBody>
              <a:bodyPr/>
              <a:lstStyle/>
              <a:p>
                <a:endParaRPr lang="en-ID"/>
              </a:p>
            </p:txBody>
          </p:sp>
          <p:sp>
            <p:nvSpPr>
              <p:cNvPr id="16" name="TextBox 16"/>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17" name="Freeform 17"/>
            <p:cNvSpPr/>
            <p:nvPr/>
          </p:nvSpPr>
          <p:spPr>
            <a:xfrm>
              <a:off x="546983" y="323424"/>
              <a:ext cx="929954" cy="1092457"/>
            </a:xfrm>
            <a:custGeom>
              <a:avLst/>
              <a:gdLst/>
              <a:ahLst/>
              <a:cxnLst/>
              <a:rect l="l" t="t" r="r" b="b"/>
              <a:pathLst>
                <a:path w="929954" h="1092457">
                  <a:moveTo>
                    <a:pt x="0" y="0"/>
                  </a:moveTo>
                  <a:lnTo>
                    <a:pt x="929954" y="0"/>
                  </a:lnTo>
                  <a:lnTo>
                    <a:pt x="929954" y="1092458"/>
                  </a:lnTo>
                  <a:lnTo>
                    <a:pt x="0" y="109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18" name="TextBox 18"/>
            <p:cNvSpPr txBox="1"/>
            <p:nvPr/>
          </p:nvSpPr>
          <p:spPr>
            <a:xfrm>
              <a:off x="2092135" y="1259649"/>
              <a:ext cx="19237395" cy="1247775"/>
            </a:xfrm>
            <a:prstGeom prst="rect">
              <a:avLst/>
            </a:prstGeom>
          </p:spPr>
          <p:txBody>
            <a:bodyPr lIns="0" tIns="0" rIns="0" bIns="0" rtlCol="0" anchor="t">
              <a:spAutoFit/>
            </a:bodyPr>
            <a:lstStyle/>
            <a:p>
              <a:pPr algn="just">
                <a:lnSpc>
                  <a:spcPts val="2400"/>
                </a:lnSpc>
              </a:pPr>
              <a:r>
                <a:rPr lang="en-US" sz="2000" dirty="0" err="1">
                  <a:solidFill>
                    <a:srgbClr val="000000"/>
                  </a:solidFill>
                  <a:latin typeface="Poppins Bold"/>
                </a:rPr>
                <a:t>Sasaran</a:t>
              </a:r>
              <a:r>
                <a:rPr lang="en-US" sz="2000" dirty="0">
                  <a:solidFill>
                    <a:srgbClr val="000000"/>
                  </a:solidFill>
                  <a:latin typeface="Poppins Bold"/>
                </a:rPr>
                <a:t> </a:t>
              </a:r>
              <a:r>
                <a:rPr lang="en-US" sz="2000" dirty="0" err="1">
                  <a:solidFill>
                    <a:srgbClr val="000000"/>
                  </a:solidFill>
                  <a:latin typeface="Poppins Bold"/>
                </a:rPr>
                <a:t>dari</a:t>
              </a:r>
              <a:r>
                <a:rPr lang="en-US" sz="2000" dirty="0">
                  <a:solidFill>
                    <a:srgbClr val="000000"/>
                  </a:solidFill>
                  <a:latin typeface="Poppins Bold"/>
                </a:rPr>
                <a:t> </a:t>
              </a:r>
              <a:r>
                <a:rPr lang="en-US" sz="2000" dirty="0" err="1">
                  <a:solidFill>
                    <a:srgbClr val="000000"/>
                  </a:solidFill>
                  <a:latin typeface="Poppins Bold"/>
                </a:rPr>
                <a:t>Aplikasi</a:t>
              </a:r>
              <a:r>
                <a:rPr lang="en-US" sz="2000" dirty="0">
                  <a:solidFill>
                    <a:srgbClr val="000000"/>
                  </a:solidFill>
                  <a:latin typeface="Poppins Bold"/>
                </a:rPr>
                <a:t> </a:t>
              </a:r>
              <a:r>
                <a:rPr lang="en-US" sz="2000" dirty="0" err="1">
                  <a:solidFill>
                    <a:srgbClr val="000000"/>
                  </a:solidFill>
                  <a:latin typeface="Poppins Bold"/>
                </a:rPr>
                <a:t>diharapkan</a:t>
              </a:r>
              <a:r>
                <a:rPr lang="en-US" sz="2000" dirty="0">
                  <a:solidFill>
                    <a:srgbClr val="000000"/>
                  </a:solidFill>
                  <a:latin typeface="Poppins Bold"/>
                </a:rPr>
                <a:t> </a:t>
              </a:r>
              <a:r>
                <a:rPr lang="en-US" sz="2000" dirty="0" err="1">
                  <a:solidFill>
                    <a:srgbClr val="000000"/>
                  </a:solidFill>
                  <a:latin typeface="Poppins Bold"/>
                </a:rPr>
                <a:t>bagi</a:t>
              </a:r>
              <a:r>
                <a:rPr lang="en-US" sz="2000" dirty="0">
                  <a:solidFill>
                    <a:srgbClr val="000000"/>
                  </a:solidFill>
                  <a:latin typeface="Poppins Bold"/>
                </a:rPr>
                <a:t> </a:t>
              </a:r>
              <a:r>
                <a:rPr lang="en-US" sz="2000" dirty="0" err="1">
                  <a:solidFill>
                    <a:srgbClr val="000000"/>
                  </a:solidFill>
                  <a:latin typeface="Poppins Bold"/>
                </a:rPr>
                <a:t>Pemerintah</a:t>
              </a:r>
              <a:r>
                <a:rPr lang="en-US" sz="2000" dirty="0">
                  <a:solidFill>
                    <a:srgbClr val="000000"/>
                  </a:solidFill>
                  <a:latin typeface="Poppins Bold"/>
                </a:rPr>
                <a:t> Daerah </a:t>
              </a:r>
              <a:r>
                <a:rPr lang="en-US" sz="2000" dirty="0" err="1">
                  <a:solidFill>
                    <a:srgbClr val="000000"/>
                  </a:solidFill>
                  <a:latin typeface="Poppins Bold"/>
                </a:rPr>
                <a:t>dapat</a:t>
              </a:r>
              <a:r>
                <a:rPr lang="en-US" sz="2000" dirty="0">
                  <a:solidFill>
                    <a:srgbClr val="000000"/>
                  </a:solidFill>
                  <a:latin typeface="Poppins Bold"/>
                </a:rPr>
                <a:t> </a:t>
              </a:r>
              <a:r>
                <a:rPr lang="en-US" sz="2000" dirty="0" err="1">
                  <a:solidFill>
                    <a:srgbClr val="000000"/>
                  </a:solidFill>
                  <a:latin typeface="Poppins Bold"/>
                </a:rPr>
                <a:t>menerapkan</a:t>
              </a:r>
              <a:r>
                <a:rPr lang="en-US" sz="2000" dirty="0">
                  <a:solidFill>
                    <a:srgbClr val="000000"/>
                  </a:solidFill>
                  <a:latin typeface="Poppins Bold"/>
                </a:rPr>
                <a:t> </a:t>
              </a:r>
              <a:r>
                <a:rPr lang="en-US" sz="2000" dirty="0" err="1">
                  <a:solidFill>
                    <a:srgbClr val="000000"/>
                  </a:solidFill>
                  <a:latin typeface="Poppins Bold"/>
                </a:rPr>
                <a:t>prinsip</a:t>
              </a:r>
              <a:r>
                <a:rPr lang="en-US" sz="2000" dirty="0">
                  <a:solidFill>
                    <a:srgbClr val="000000"/>
                  </a:solidFill>
                  <a:latin typeface="Poppins Bold"/>
                </a:rPr>
                <a:t> </a:t>
              </a:r>
              <a:r>
                <a:rPr lang="en-US" sz="2000" dirty="0" err="1">
                  <a:solidFill>
                    <a:srgbClr val="000000"/>
                  </a:solidFill>
                  <a:latin typeface="Poppins Bold"/>
                </a:rPr>
                <a:t>akuntabilitas</a:t>
              </a:r>
              <a:r>
                <a:rPr lang="en-US" sz="2000" dirty="0">
                  <a:solidFill>
                    <a:srgbClr val="000000"/>
                  </a:solidFill>
                  <a:latin typeface="Poppins Bold"/>
                </a:rPr>
                <a:t> dan </a:t>
              </a:r>
              <a:r>
                <a:rPr lang="en-US" sz="2000" dirty="0" err="1">
                  <a:solidFill>
                    <a:srgbClr val="000000"/>
                  </a:solidFill>
                  <a:latin typeface="Poppins Bold"/>
                </a:rPr>
                <a:t>pengawasan</a:t>
              </a:r>
              <a:r>
                <a:rPr lang="en-US" sz="2000" dirty="0">
                  <a:solidFill>
                    <a:srgbClr val="000000"/>
                  </a:solidFill>
                  <a:latin typeface="Poppins Bold"/>
                </a:rPr>
                <a:t>, </a:t>
              </a:r>
              <a:r>
                <a:rPr lang="en-US" sz="2000" dirty="0" err="1">
                  <a:solidFill>
                    <a:srgbClr val="000000"/>
                  </a:solidFill>
                  <a:latin typeface="Poppins Bold"/>
                </a:rPr>
                <a:t>dimana</a:t>
              </a:r>
              <a:r>
                <a:rPr lang="en-US" sz="2000" dirty="0">
                  <a:solidFill>
                    <a:srgbClr val="000000"/>
                  </a:solidFill>
                  <a:latin typeface="Poppins Bold"/>
                </a:rPr>
                <a:t> </a:t>
              </a:r>
              <a:r>
                <a:rPr lang="en-US" sz="2000" dirty="0" err="1">
                  <a:solidFill>
                    <a:srgbClr val="000000"/>
                  </a:solidFill>
                  <a:latin typeface="Poppins Bold"/>
                </a:rPr>
                <a:t>semua</a:t>
              </a:r>
              <a:r>
                <a:rPr lang="en-US" sz="2000" dirty="0">
                  <a:solidFill>
                    <a:srgbClr val="000000"/>
                  </a:solidFill>
                  <a:latin typeface="Poppins Bold"/>
                </a:rPr>
                <a:t> </a:t>
              </a:r>
              <a:r>
                <a:rPr lang="en-US" sz="2000" dirty="0" err="1">
                  <a:solidFill>
                    <a:srgbClr val="000000"/>
                  </a:solidFill>
                  <a:latin typeface="Poppins Bold"/>
                </a:rPr>
                <a:t>akhir</a:t>
              </a:r>
              <a:r>
                <a:rPr lang="en-US" sz="2000" dirty="0">
                  <a:solidFill>
                    <a:srgbClr val="000000"/>
                  </a:solidFill>
                  <a:latin typeface="Poppins Bold"/>
                </a:rPr>
                <a:t> </a:t>
              </a:r>
              <a:r>
                <a:rPr lang="en-US" sz="2000" dirty="0" err="1">
                  <a:solidFill>
                    <a:srgbClr val="000000"/>
                  </a:solidFill>
                  <a:latin typeface="Poppins Bold"/>
                </a:rPr>
                <a:t>kegiatan</a:t>
              </a:r>
              <a:r>
                <a:rPr lang="en-US" sz="2000" dirty="0">
                  <a:solidFill>
                    <a:srgbClr val="000000"/>
                  </a:solidFill>
                  <a:latin typeface="Poppins Bold"/>
                </a:rPr>
                <a:t> </a:t>
              </a:r>
              <a:r>
                <a:rPr lang="en-US" sz="2000" dirty="0" err="1">
                  <a:solidFill>
                    <a:srgbClr val="000000"/>
                  </a:solidFill>
                  <a:latin typeface="Poppins Bold"/>
                </a:rPr>
                <a:t>penyelenggaraan</a:t>
              </a:r>
              <a:r>
                <a:rPr lang="en-US" sz="2000" dirty="0">
                  <a:solidFill>
                    <a:srgbClr val="000000"/>
                  </a:solidFill>
                  <a:latin typeface="Poppins Bold"/>
                </a:rPr>
                <a:t> </a:t>
              </a:r>
              <a:r>
                <a:rPr lang="en-US" sz="2000" dirty="0" err="1">
                  <a:solidFill>
                    <a:srgbClr val="000000"/>
                  </a:solidFill>
                  <a:latin typeface="Poppins Bold"/>
                </a:rPr>
                <a:t>pemerintahan</a:t>
              </a:r>
              <a:r>
                <a:rPr lang="en-US" sz="2000" dirty="0">
                  <a:solidFill>
                    <a:srgbClr val="000000"/>
                  </a:solidFill>
                  <a:latin typeface="Poppins Bold"/>
                </a:rPr>
                <a:t> </a:t>
              </a:r>
              <a:r>
                <a:rPr lang="en-US" sz="2000" dirty="0" err="1">
                  <a:solidFill>
                    <a:srgbClr val="000000"/>
                  </a:solidFill>
                  <a:latin typeface="Poppins Bold"/>
                </a:rPr>
                <a:t>daerah</a:t>
              </a:r>
              <a:r>
                <a:rPr lang="en-US" sz="2000" dirty="0">
                  <a:solidFill>
                    <a:srgbClr val="000000"/>
                  </a:solidFill>
                  <a:latin typeface="Poppins Bold"/>
                </a:rPr>
                <a:t> </a:t>
              </a:r>
              <a:r>
                <a:rPr lang="en-US" sz="2000" dirty="0" err="1">
                  <a:solidFill>
                    <a:srgbClr val="000000"/>
                  </a:solidFill>
                  <a:latin typeface="Poppins Bold"/>
                </a:rPr>
                <a:t>harus</a:t>
              </a:r>
              <a:r>
                <a:rPr lang="en-US" sz="2000" dirty="0">
                  <a:solidFill>
                    <a:srgbClr val="000000"/>
                  </a:solidFill>
                  <a:latin typeface="Poppins Bold"/>
                </a:rPr>
                <a:t> </a:t>
              </a:r>
              <a:r>
                <a:rPr lang="en-US" sz="2000" dirty="0" err="1">
                  <a:solidFill>
                    <a:srgbClr val="000000"/>
                  </a:solidFill>
                  <a:latin typeface="Poppins Bold"/>
                </a:rPr>
                <a:t>dapat</a:t>
              </a:r>
              <a:r>
                <a:rPr lang="en-US" sz="2000" dirty="0">
                  <a:solidFill>
                    <a:srgbClr val="000000"/>
                  </a:solidFill>
                  <a:latin typeface="Poppins Bold"/>
                </a:rPr>
                <a:t> </a:t>
              </a:r>
              <a:r>
                <a:rPr lang="en-US" sz="2000" dirty="0" err="1">
                  <a:solidFill>
                    <a:srgbClr val="000000"/>
                  </a:solidFill>
                  <a:latin typeface="Poppins Bold"/>
                </a:rPr>
                <a:t>dipertanggungjawabkan</a:t>
              </a:r>
              <a:r>
                <a:rPr lang="en-US" sz="2000" dirty="0">
                  <a:solidFill>
                    <a:srgbClr val="000000"/>
                  </a:solidFill>
                  <a:latin typeface="Poppins Bold"/>
                </a:rPr>
                <a:t> </a:t>
              </a:r>
              <a:r>
                <a:rPr lang="en-US" sz="2000" dirty="0" err="1">
                  <a:solidFill>
                    <a:srgbClr val="000000"/>
                  </a:solidFill>
                  <a:latin typeface="Poppins Bold"/>
                </a:rPr>
                <a:t>sesuai</a:t>
              </a:r>
              <a:r>
                <a:rPr lang="en-US" sz="2000" dirty="0">
                  <a:solidFill>
                    <a:srgbClr val="000000"/>
                  </a:solidFill>
                  <a:latin typeface="Poppins Bold"/>
                </a:rPr>
                <a:t> </a:t>
              </a:r>
              <a:r>
                <a:rPr lang="en-US" sz="2000" dirty="0" err="1">
                  <a:solidFill>
                    <a:srgbClr val="000000"/>
                  </a:solidFill>
                  <a:latin typeface="Poppins Bold"/>
                </a:rPr>
                <a:t>dengan</a:t>
              </a:r>
              <a:r>
                <a:rPr lang="en-US" sz="2000" dirty="0">
                  <a:solidFill>
                    <a:srgbClr val="000000"/>
                  </a:solidFill>
                  <a:latin typeface="Poppins Bold"/>
                </a:rPr>
                <a:t> </a:t>
              </a:r>
              <a:r>
                <a:rPr lang="en-US" sz="2000" dirty="0" err="1">
                  <a:solidFill>
                    <a:srgbClr val="000000"/>
                  </a:solidFill>
                  <a:latin typeface="Poppins Bold"/>
                </a:rPr>
                <a:t>ketentuan</a:t>
              </a:r>
              <a:r>
                <a:rPr lang="en-US" sz="2000" dirty="0">
                  <a:solidFill>
                    <a:srgbClr val="000000"/>
                  </a:solidFill>
                  <a:latin typeface="Poppins Bold"/>
                </a:rPr>
                <a:t> </a:t>
              </a:r>
              <a:r>
                <a:rPr lang="en-US" sz="2000" dirty="0" err="1">
                  <a:solidFill>
                    <a:srgbClr val="000000"/>
                  </a:solidFill>
                  <a:latin typeface="Poppins Bold"/>
                </a:rPr>
                <a:t>sehingga</a:t>
              </a:r>
              <a:r>
                <a:rPr lang="en-US" sz="2000" dirty="0">
                  <a:solidFill>
                    <a:srgbClr val="000000"/>
                  </a:solidFill>
                  <a:latin typeface="Poppins Bold"/>
                </a:rPr>
                <a:t> </a:t>
              </a:r>
              <a:r>
                <a:rPr lang="en-US" sz="2000" dirty="0" err="1">
                  <a:solidFill>
                    <a:srgbClr val="000000"/>
                  </a:solidFill>
                  <a:latin typeface="Poppins Bold"/>
                </a:rPr>
                <a:t>terwujud</a:t>
              </a:r>
              <a:r>
                <a:rPr lang="en-US" sz="2000" dirty="0">
                  <a:solidFill>
                    <a:srgbClr val="000000"/>
                  </a:solidFill>
                  <a:latin typeface="Poppins Bold"/>
                </a:rPr>
                <a:t> tata </a:t>
              </a:r>
              <a:r>
                <a:rPr lang="en-US" sz="2000" dirty="0" err="1">
                  <a:solidFill>
                    <a:srgbClr val="000000"/>
                  </a:solidFill>
                  <a:latin typeface="Poppins Bold"/>
                </a:rPr>
                <a:t>kelola</a:t>
              </a:r>
              <a:r>
                <a:rPr lang="en-US" sz="2000" dirty="0">
                  <a:solidFill>
                    <a:srgbClr val="000000"/>
                  </a:solidFill>
                  <a:latin typeface="Poppins Bold"/>
                </a:rPr>
                <a:t> </a:t>
              </a:r>
              <a:r>
                <a:rPr lang="en-US" sz="2000" dirty="0" err="1">
                  <a:solidFill>
                    <a:srgbClr val="000000"/>
                  </a:solidFill>
                  <a:latin typeface="Poppins Bold"/>
                </a:rPr>
                <a:t>pemerintahan</a:t>
              </a:r>
              <a:r>
                <a:rPr lang="en-US" sz="2000" dirty="0">
                  <a:solidFill>
                    <a:srgbClr val="000000"/>
                  </a:solidFill>
                  <a:latin typeface="Poppins Bold"/>
                </a:rPr>
                <a:t> yang </a:t>
              </a:r>
              <a:r>
                <a:rPr lang="en-US" sz="2000" dirty="0" err="1">
                  <a:solidFill>
                    <a:srgbClr val="000000"/>
                  </a:solidFill>
                  <a:latin typeface="Poppins Bold"/>
                </a:rPr>
                <a:t>baik</a:t>
              </a:r>
              <a:r>
                <a:rPr lang="en-US" sz="2000" dirty="0">
                  <a:solidFill>
                    <a:srgbClr val="000000"/>
                  </a:solidFill>
                  <a:latin typeface="Poppins Bold"/>
                </a:rPr>
                <a:t>.</a:t>
              </a:r>
            </a:p>
          </p:txBody>
        </p:sp>
      </p:grpSp>
      <p:grpSp>
        <p:nvGrpSpPr>
          <p:cNvPr id="19" name="Group 19"/>
          <p:cNvGrpSpPr/>
          <p:nvPr/>
        </p:nvGrpSpPr>
        <p:grpSpPr>
          <a:xfrm>
            <a:off x="740360" y="3722961"/>
            <a:ext cx="16807279" cy="2841077"/>
            <a:chOff x="0" y="0"/>
            <a:chExt cx="22409706" cy="3788103"/>
          </a:xfrm>
        </p:grpSpPr>
        <p:grpSp>
          <p:nvGrpSpPr>
            <p:cNvPr id="20" name="Group 20"/>
            <p:cNvGrpSpPr/>
            <p:nvPr/>
          </p:nvGrpSpPr>
          <p:grpSpPr>
            <a:xfrm>
              <a:off x="1011960" y="869653"/>
              <a:ext cx="21397746" cy="2918450"/>
              <a:chOff x="0" y="0"/>
              <a:chExt cx="10458839" cy="1426487"/>
            </a:xfrm>
          </p:grpSpPr>
          <p:sp>
            <p:nvSpPr>
              <p:cNvPr id="21" name="Freeform 21"/>
              <p:cNvSpPr/>
              <p:nvPr/>
            </p:nvSpPr>
            <p:spPr>
              <a:xfrm>
                <a:off x="504" y="0"/>
                <a:ext cx="10457831" cy="1426487"/>
              </a:xfrm>
              <a:custGeom>
                <a:avLst/>
                <a:gdLst/>
                <a:ahLst/>
                <a:cxnLst/>
                <a:rect l="l" t="t" r="r" b="b"/>
                <a:pathLst>
                  <a:path w="10457831" h="1426487">
                    <a:moveTo>
                      <a:pt x="10456880" y="718347"/>
                    </a:moveTo>
                    <a:lnTo>
                      <a:pt x="10256589" y="1421383"/>
                    </a:lnTo>
                    <a:cubicBezTo>
                      <a:pt x="10255728" y="1424403"/>
                      <a:pt x="10252969" y="1426487"/>
                      <a:pt x="10249828" y="1426487"/>
                    </a:cubicBezTo>
                    <a:lnTo>
                      <a:pt x="208003" y="1426487"/>
                    </a:lnTo>
                    <a:cubicBezTo>
                      <a:pt x="204862" y="1426487"/>
                      <a:pt x="202103" y="1424403"/>
                      <a:pt x="201242" y="1421383"/>
                    </a:cubicBezTo>
                    <a:lnTo>
                      <a:pt x="950" y="718347"/>
                    </a:lnTo>
                    <a:cubicBezTo>
                      <a:pt x="0" y="715011"/>
                      <a:pt x="0" y="711476"/>
                      <a:pt x="950" y="708140"/>
                    </a:cubicBezTo>
                    <a:lnTo>
                      <a:pt x="201242" y="5103"/>
                    </a:lnTo>
                    <a:cubicBezTo>
                      <a:pt x="202103" y="2083"/>
                      <a:pt x="204862" y="0"/>
                      <a:pt x="208003" y="0"/>
                    </a:cubicBezTo>
                    <a:lnTo>
                      <a:pt x="10249828" y="0"/>
                    </a:lnTo>
                    <a:cubicBezTo>
                      <a:pt x="10252969" y="0"/>
                      <a:pt x="10255728" y="2083"/>
                      <a:pt x="10256589" y="5103"/>
                    </a:cubicBezTo>
                    <a:lnTo>
                      <a:pt x="10456880" y="708140"/>
                    </a:lnTo>
                    <a:cubicBezTo>
                      <a:pt x="10457831" y="711476"/>
                      <a:pt x="10457831" y="715011"/>
                      <a:pt x="10456880" y="718347"/>
                    </a:cubicBezTo>
                    <a:close/>
                  </a:path>
                </a:pathLst>
              </a:custGeom>
              <a:solidFill>
                <a:srgbClr val="000000">
                  <a:alpha val="0"/>
                </a:srgbClr>
              </a:solidFill>
              <a:ln w="57150" cap="sq">
                <a:solidFill>
                  <a:srgbClr val="000B5D"/>
                </a:solidFill>
                <a:prstDash val="solid"/>
                <a:miter/>
              </a:ln>
            </p:spPr>
            <p:txBody>
              <a:bodyPr/>
              <a:lstStyle/>
              <a:p>
                <a:endParaRPr lang="en-ID"/>
              </a:p>
            </p:txBody>
          </p:sp>
          <p:sp>
            <p:nvSpPr>
              <p:cNvPr id="22" name="TextBox 22"/>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23" name="Group 23"/>
            <p:cNvGrpSpPr/>
            <p:nvPr/>
          </p:nvGrpSpPr>
          <p:grpSpPr>
            <a:xfrm>
              <a:off x="0" y="0"/>
              <a:ext cx="2023920" cy="1739306"/>
              <a:chOff x="0" y="0"/>
              <a:chExt cx="812800" cy="698500"/>
            </a:xfrm>
          </p:grpSpPr>
          <p:sp>
            <p:nvSpPr>
              <p:cNvPr id="24" name="Freeform 24"/>
              <p:cNvSpPr/>
              <p:nvPr/>
            </p:nvSpPr>
            <p:spPr>
              <a:xfrm>
                <a:off x="10773" y="0"/>
                <a:ext cx="791254" cy="698500"/>
              </a:xfrm>
              <a:custGeom>
                <a:avLst/>
                <a:gdLst/>
                <a:ahLst/>
                <a:cxnLst/>
                <a:rect l="l" t="t" r="r" b="b"/>
                <a:pathLst>
                  <a:path w="791254" h="698500">
                    <a:moveTo>
                      <a:pt x="773813" y="397743"/>
                    </a:moveTo>
                    <a:lnTo>
                      <a:pt x="627041" y="650007"/>
                    </a:lnTo>
                    <a:cubicBezTo>
                      <a:pt x="609573" y="680030"/>
                      <a:pt x="577459" y="698500"/>
                      <a:pt x="542724" y="698500"/>
                    </a:cubicBezTo>
                    <a:lnTo>
                      <a:pt x="248530" y="698500"/>
                    </a:lnTo>
                    <a:cubicBezTo>
                      <a:pt x="213795" y="698500"/>
                      <a:pt x="181681" y="680030"/>
                      <a:pt x="164213" y="650007"/>
                    </a:cubicBezTo>
                    <a:lnTo>
                      <a:pt x="17441" y="397743"/>
                    </a:lnTo>
                    <a:cubicBezTo>
                      <a:pt x="0" y="367766"/>
                      <a:pt x="0" y="330734"/>
                      <a:pt x="17441" y="300757"/>
                    </a:cubicBezTo>
                    <a:lnTo>
                      <a:pt x="164213" y="48493"/>
                    </a:lnTo>
                    <a:cubicBezTo>
                      <a:pt x="181681" y="18470"/>
                      <a:pt x="213795" y="0"/>
                      <a:pt x="248530" y="0"/>
                    </a:cubicBezTo>
                    <a:lnTo>
                      <a:pt x="542724" y="0"/>
                    </a:lnTo>
                    <a:cubicBezTo>
                      <a:pt x="577459" y="0"/>
                      <a:pt x="609573" y="18470"/>
                      <a:pt x="627041" y="48493"/>
                    </a:cubicBezTo>
                    <a:lnTo>
                      <a:pt x="773813" y="300757"/>
                    </a:lnTo>
                    <a:cubicBezTo>
                      <a:pt x="791254" y="330734"/>
                      <a:pt x="791254" y="367766"/>
                      <a:pt x="773813" y="397743"/>
                    </a:cubicBezTo>
                    <a:close/>
                  </a:path>
                </a:pathLst>
              </a:custGeom>
              <a:solidFill>
                <a:srgbClr val="000B5D"/>
              </a:solidFill>
            </p:spPr>
            <p:txBody>
              <a:bodyPr/>
              <a:lstStyle/>
              <a:p>
                <a:endParaRPr lang="en-ID"/>
              </a:p>
            </p:txBody>
          </p:sp>
          <p:sp>
            <p:nvSpPr>
              <p:cNvPr id="25" name="TextBox 2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26" name="Freeform 26"/>
            <p:cNvSpPr/>
            <p:nvPr/>
          </p:nvSpPr>
          <p:spPr>
            <a:xfrm>
              <a:off x="546983" y="323424"/>
              <a:ext cx="929954" cy="1092457"/>
            </a:xfrm>
            <a:custGeom>
              <a:avLst/>
              <a:gdLst/>
              <a:ahLst/>
              <a:cxnLst/>
              <a:rect l="l" t="t" r="r" b="b"/>
              <a:pathLst>
                <a:path w="929954" h="1092457">
                  <a:moveTo>
                    <a:pt x="0" y="0"/>
                  </a:moveTo>
                  <a:lnTo>
                    <a:pt x="929954" y="0"/>
                  </a:lnTo>
                  <a:lnTo>
                    <a:pt x="929954" y="1092458"/>
                  </a:lnTo>
                  <a:lnTo>
                    <a:pt x="0" y="10924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27" name="TextBox 27"/>
            <p:cNvSpPr txBox="1"/>
            <p:nvPr/>
          </p:nvSpPr>
          <p:spPr>
            <a:xfrm>
              <a:off x="2092135" y="1284303"/>
              <a:ext cx="19237395" cy="2060575"/>
            </a:xfrm>
            <a:prstGeom prst="rect">
              <a:avLst/>
            </a:prstGeom>
          </p:spPr>
          <p:txBody>
            <a:bodyPr lIns="0" tIns="0" rIns="0" bIns="0" rtlCol="0" anchor="t">
              <a:spAutoFit/>
            </a:bodyPr>
            <a:lstStyle/>
            <a:p>
              <a:pPr algn="just">
                <a:lnSpc>
                  <a:spcPts val="2400"/>
                </a:lnSpc>
              </a:pPr>
              <a:r>
                <a:rPr lang="en-US" sz="2000" dirty="0">
                  <a:solidFill>
                    <a:srgbClr val="000B5D"/>
                  </a:solidFill>
                  <a:latin typeface="Poppins Bold"/>
                </a:rPr>
                <a:t>Adapun </a:t>
              </a:r>
              <a:r>
                <a:rPr lang="en-US" sz="2000" dirty="0" err="1">
                  <a:solidFill>
                    <a:srgbClr val="000B5D"/>
                  </a:solidFill>
                  <a:latin typeface="Poppins Bold"/>
                </a:rPr>
                <a:t>fitur-fitur</a:t>
              </a:r>
              <a:r>
                <a:rPr lang="en-US" sz="2000" dirty="0">
                  <a:solidFill>
                    <a:srgbClr val="000B5D"/>
                  </a:solidFill>
                  <a:latin typeface="Poppins Bold"/>
                </a:rPr>
                <a:t> </a:t>
              </a:r>
              <a:r>
                <a:rPr lang="en-US" sz="2000" dirty="0" err="1">
                  <a:solidFill>
                    <a:srgbClr val="000B5D"/>
                  </a:solidFill>
                  <a:latin typeface="Poppins Bold"/>
                </a:rPr>
                <a:t>dalam</a:t>
              </a:r>
              <a:r>
                <a:rPr lang="en-US" sz="2000" dirty="0">
                  <a:solidFill>
                    <a:srgbClr val="000B5D"/>
                  </a:solidFill>
                  <a:latin typeface="Poppins Bold"/>
                </a:rPr>
                <a:t> (</a:t>
              </a:r>
              <a:r>
                <a:rPr lang="en-US" sz="2000" dirty="0" err="1">
                  <a:solidFill>
                    <a:srgbClr val="000B5D"/>
                  </a:solidFill>
                  <a:latin typeface="Poppins Bold"/>
                </a:rPr>
                <a:t>SIMORE</a:t>
              </a:r>
              <a:r>
                <a:rPr lang="en-US" sz="2000" dirty="0">
                  <a:solidFill>
                    <a:srgbClr val="000B5D"/>
                  </a:solidFill>
                  <a:latin typeface="Poppins Bold"/>
                </a:rPr>
                <a:t> GAM) yang </a:t>
              </a:r>
              <a:r>
                <a:rPr lang="en-US" sz="2000" dirty="0" err="1">
                  <a:solidFill>
                    <a:srgbClr val="000B5D"/>
                  </a:solidFill>
                  <a:latin typeface="Poppins Bold"/>
                </a:rPr>
                <a:t>tersebut</a:t>
              </a:r>
              <a:r>
                <a:rPr lang="en-US" sz="2000" dirty="0">
                  <a:solidFill>
                    <a:srgbClr val="000B5D"/>
                  </a:solidFill>
                  <a:latin typeface="Poppins Bold"/>
                </a:rPr>
                <a:t> </a:t>
              </a:r>
              <a:r>
                <a:rPr lang="en-US" sz="2000" dirty="0" err="1">
                  <a:solidFill>
                    <a:srgbClr val="000B5D"/>
                  </a:solidFill>
                  <a:latin typeface="Poppins Bold"/>
                </a:rPr>
                <a:t>dibuat</a:t>
              </a:r>
              <a:r>
                <a:rPr lang="en-US" sz="2000" dirty="0">
                  <a:solidFill>
                    <a:srgbClr val="000B5D"/>
                  </a:solidFill>
                  <a:latin typeface="Poppins Bold"/>
                </a:rPr>
                <a:t> </a:t>
              </a:r>
              <a:r>
                <a:rPr lang="en-US" sz="2000" dirty="0" err="1">
                  <a:solidFill>
                    <a:srgbClr val="000B5D"/>
                  </a:solidFill>
                  <a:latin typeface="Poppins Bold"/>
                </a:rPr>
                <a:t>sesimpel</a:t>
              </a:r>
              <a:r>
                <a:rPr lang="en-US" sz="2000" dirty="0">
                  <a:solidFill>
                    <a:srgbClr val="000B5D"/>
                  </a:solidFill>
                  <a:latin typeface="Poppins Bold"/>
                </a:rPr>
                <a:t> dan user friendly </a:t>
              </a:r>
              <a:r>
                <a:rPr lang="en-US" sz="2000" dirty="0" err="1">
                  <a:solidFill>
                    <a:srgbClr val="000B5D"/>
                  </a:solidFill>
                  <a:latin typeface="Poppins Bold"/>
                </a:rPr>
                <a:t>dengan</a:t>
              </a:r>
              <a:r>
                <a:rPr lang="en-US" sz="2000" dirty="0">
                  <a:solidFill>
                    <a:srgbClr val="000B5D"/>
                  </a:solidFill>
                  <a:latin typeface="Poppins Bold"/>
                </a:rPr>
                <a:t> </a:t>
              </a:r>
              <a:r>
                <a:rPr lang="en-US" sz="2000" dirty="0" err="1">
                  <a:solidFill>
                    <a:srgbClr val="000B5D"/>
                  </a:solidFill>
                  <a:latin typeface="Poppins Bold"/>
                </a:rPr>
                <a:t>beragam</a:t>
              </a:r>
              <a:r>
                <a:rPr lang="en-US" sz="2000" dirty="0">
                  <a:solidFill>
                    <a:srgbClr val="000B5D"/>
                  </a:solidFill>
                  <a:latin typeface="Poppins Bold"/>
                </a:rPr>
                <a:t> </a:t>
              </a:r>
              <a:r>
                <a:rPr lang="en-US" sz="2000" dirty="0" err="1">
                  <a:solidFill>
                    <a:srgbClr val="000B5D"/>
                  </a:solidFill>
                  <a:latin typeface="Poppins Bold"/>
                </a:rPr>
                <a:t>perangkat</a:t>
              </a:r>
              <a:r>
                <a:rPr lang="en-US" sz="2000" dirty="0">
                  <a:solidFill>
                    <a:srgbClr val="000B5D"/>
                  </a:solidFill>
                  <a:latin typeface="Poppins Bold"/>
                </a:rPr>
                <a:t> </a:t>
              </a:r>
              <a:r>
                <a:rPr lang="en-US" sz="2000" dirty="0" err="1">
                  <a:solidFill>
                    <a:srgbClr val="000B5D"/>
                  </a:solidFill>
                  <a:latin typeface="Poppins Bold"/>
                </a:rPr>
                <a:t>diharapkan</a:t>
              </a:r>
              <a:r>
                <a:rPr lang="en-US" sz="2000" dirty="0">
                  <a:solidFill>
                    <a:srgbClr val="000B5D"/>
                  </a:solidFill>
                  <a:latin typeface="Poppins Bold"/>
                </a:rPr>
                <a:t> </a:t>
              </a:r>
              <a:r>
                <a:rPr lang="en-US" sz="2000" dirty="0" err="1">
                  <a:solidFill>
                    <a:srgbClr val="000B5D"/>
                  </a:solidFill>
                  <a:latin typeface="Poppins Bold"/>
                </a:rPr>
                <a:t>mampu</a:t>
              </a:r>
              <a:r>
                <a:rPr lang="en-US" sz="2000" dirty="0">
                  <a:solidFill>
                    <a:srgbClr val="000B5D"/>
                  </a:solidFill>
                  <a:latin typeface="Poppins Bold"/>
                </a:rPr>
                <a:t> </a:t>
              </a:r>
              <a:r>
                <a:rPr lang="en-US" sz="2000" dirty="0" err="1">
                  <a:solidFill>
                    <a:srgbClr val="000B5D"/>
                  </a:solidFill>
                  <a:latin typeface="Poppins Bold"/>
                </a:rPr>
                <a:t>dipahami</a:t>
              </a:r>
              <a:r>
                <a:rPr lang="en-US" sz="2000" dirty="0">
                  <a:solidFill>
                    <a:srgbClr val="000B5D"/>
                  </a:solidFill>
                  <a:latin typeface="Poppins Bold"/>
                </a:rPr>
                <a:t> </a:t>
              </a:r>
              <a:r>
                <a:rPr lang="en-US" sz="2000" dirty="0" err="1">
                  <a:solidFill>
                    <a:srgbClr val="000B5D"/>
                  </a:solidFill>
                  <a:latin typeface="Poppins Bold"/>
                </a:rPr>
                <a:t>dengan</a:t>
              </a:r>
              <a:r>
                <a:rPr lang="en-US" sz="2000" dirty="0">
                  <a:solidFill>
                    <a:srgbClr val="000B5D"/>
                  </a:solidFill>
                  <a:latin typeface="Poppins Bold"/>
                </a:rPr>
                <a:t> </a:t>
              </a:r>
              <a:r>
                <a:rPr lang="en-US" sz="2000" dirty="0" err="1">
                  <a:solidFill>
                    <a:srgbClr val="000B5D"/>
                  </a:solidFill>
                  <a:latin typeface="Poppins Bold"/>
                </a:rPr>
                <a:t>cepat</a:t>
              </a:r>
              <a:r>
                <a:rPr lang="en-US" sz="2000" dirty="0">
                  <a:solidFill>
                    <a:srgbClr val="000B5D"/>
                  </a:solidFill>
                  <a:latin typeface="Poppins Bold"/>
                </a:rPr>
                <a:t> oleh operator </a:t>
              </a:r>
              <a:r>
                <a:rPr lang="en-US" sz="2000" dirty="0" err="1">
                  <a:solidFill>
                    <a:srgbClr val="000B5D"/>
                  </a:solidFill>
                  <a:latin typeface="Poppins Bold"/>
                </a:rPr>
                <a:t>pengguna</a:t>
              </a:r>
              <a:r>
                <a:rPr lang="en-US" sz="2000" dirty="0">
                  <a:solidFill>
                    <a:srgbClr val="000B5D"/>
                  </a:solidFill>
                  <a:latin typeface="Poppins Bold"/>
                </a:rPr>
                <a:t> (admin) </a:t>
              </a:r>
              <a:r>
                <a:rPr lang="en-US" sz="2000" dirty="0" err="1">
                  <a:solidFill>
                    <a:srgbClr val="000B5D"/>
                  </a:solidFill>
                  <a:latin typeface="Poppins Bold"/>
                </a:rPr>
                <a:t>mudah</a:t>
              </a:r>
              <a:r>
                <a:rPr lang="en-US" sz="2000" dirty="0">
                  <a:solidFill>
                    <a:srgbClr val="000B5D"/>
                  </a:solidFill>
                  <a:latin typeface="Poppins Bold"/>
                </a:rPr>
                <a:t> </a:t>
              </a:r>
              <a:r>
                <a:rPr lang="en-US" sz="2000" dirty="0" err="1">
                  <a:solidFill>
                    <a:srgbClr val="000B5D"/>
                  </a:solidFill>
                  <a:latin typeface="Poppins Bold"/>
                </a:rPr>
                <a:t>dalam</a:t>
              </a:r>
              <a:r>
                <a:rPr lang="en-US" sz="2000" dirty="0">
                  <a:solidFill>
                    <a:srgbClr val="000B5D"/>
                  </a:solidFill>
                  <a:latin typeface="Poppins Bold"/>
                </a:rPr>
                <a:t> </a:t>
              </a:r>
              <a:r>
                <a:rPr lang="en-US" sz="2000" dirty="0" err="1">
                  <a:solidFill>
                    <a:srgbClr val="000B5D"/>
                  </a:solidFill>
                  <a:latin typeface="Poppins Bold"/>
                </a:rPr>
                <a:t>mengimplementasikannya</a:t>
              </a:r>
              <a:r>
                <a:rPr lang="en-US" sz="2000" dirty="0">
                  <a:solidFill>
                    <a:srgbClr val="000B5D"/>
                  </a:solidFill>
                  <a:latin typeface="Poppins Bold"/>
                </a:rPr>
                <a:t>. </a:t>
              </a:r>
              <a:r>
                <a:rPr lang="en-US" sz="2000" dirty="0" err="1">
                  <a:solidFill>
                    <a:srgbClr val="000B5D"/>
                  </a:solidFill>
                  <a:latin typeface="Poppins Bold"/>
                </a:rPr>
                <a:t>Selain</a:t>
              </a:r>
              <a:r>
                <a:rPr lang="en-US" sz="2000" dirty="0">
                  <a:solidFill>
                    <a:srgbClr val="000B5D"/>
                  </a:solidFill>
                  <a:latin typeface="Poppins Bold"/>
                </a:rPr>
                <a:t> </a:t>
              </a:r>
              <a:r>
                <a:rPr lang="en-US" sz="2000" dirty="0" err="1">
                  <a:solidFill>
                    <a:srgbClr val="000B5D"/>
                  </a:solidFill>
                  <a:latin typeface="Poppins Bold"/>
                </a:rPr>
                <a:t>dari</a:t>
              </a:r>
              <a:r>
                <a:rPr lang="en-US" sz="2000" dirty="0">
                  <a:solidFill>
                    <a:srgbClr val="000B5D"/>
                  </a:solidFill>
                  <a:latin typeface="Poppins Bold"/>
                </a:rPr>
                <a:t> </a:t>
              </a:r>
              <a:r>
                <a:rPr lang="en-US" sz="2000" dirty="0" err="1">
                  <a:solidFill>
                    <a:srgbClr val="000B5D"/>
                  </a:solidFill>
                  <a:latin typeface="Poppins Bold"/>
                </a:rPr>
                <a:t>sisi</a:t>
              </a:r>
              <a:r>
                <a:rPr lang="en-US" sz="2000" dirty="0">
                  <a:solidFill>
                    <a:srgbClr val="000B5D"/>
                  </a:solidFill>
                  <a:latin typeface="Poppins Bold"/>
                </a:rPr>
                <a:t> </a:t>
              </a:r>
              <a:r>
                <a:rPr lang="en-US" sz="2000" dirty="0" err="1">
                  <a:solidFill>
                    <a:srgbClr val="000B5D"/>
                  </a:solidFill>
                  <a:latin typeface="Poppins Bold"/>
                </a:rPr>
                <a:t>kemudahan</a:t>
              </a:r>
              <a:r>
                <a:rPr lang="en-US" sz="2000" dirty="0">
                  <a:solidFill>
                    <a:srgbClr val="000B5D"/>
                  </a:solidFill>
                  <a:latin typeface="Poppins Bold"/>
                </a:rPr>
                <a:t>, (</a:t>
              </a:r>
              <a:r>
                <a:rPr lang="en-US" sz="2000" dirty="0" err="1">
                  <a:solidFill>
                    <a:srgbClr val="000B5D"/>
                  </a:solidFill>
                  <a:latin typeface="Poppins Bold"/>
                </a:rPr>
                <a:t>SIMORE</a:t>
              </a:r>
              <a:r>
                <a:rPr lang="en-US" sz="2000" dirty="0">
                  <a:solidFill>
                    <a:srgbClr val="000B5D"/>
                  </a:solidFill>
                  <a:latin typeface="Poppins Bold"/>
                </a:rPr>
                <a:t> GAM) juga </a:t>
              </a:r>
              <a:r>
                <a:rPr lang="en-US" sz="2000" dirty="0" err="1">
                  <a:solidFill>
                    <a:srgbClr val="000B5D"/>
                  </a:solidFill>
                  <a:latin typeface="Poppins Bold"/>
                </a:rPr>
                <a:t>dilengkapi</a:t>
              </a:r>
              <a:r>
                <a:rPr lang="en-US" sz="2000" dirty="0">
                  <a:solidFill>
                    <a:srgbClr val="000B5D"/>
                  </a:solidFill>
                  <a:latin typeface="Poppins Bold"/>
                </a:rPr>
                <a:t> </a:t>
              </a:r>
              <a:r>
                <a:rPr lang="en-US" sz="2000" dirty="0" err="1">
                  <a:solidFill>
                    <a:srgbClr val="000B5D"/>
                  </a:solidFill>
                  <a:latin typeface="Poppins Bold"/>
                </a:rPr>
                <a:t>dengan</a:t>
              </a:r>
              <a:r>
                <a:rPr lang="en-US" sz="2000" dirty="0">
                  <a:solidFill>
                    <a:srgbClr val="000B5D"/>
                  </a:solidFill>
                  <a:latin typeface="Poppins Bold"/>
                </a:rPr>
                <a:t> </a:t>
              </a:r>
              <a:r>
                <a:rPr lang="en-US" sz="2000" dirty="0" err="1">
                  <a:solidFill>
                    <a:srgbClr val="000B5D"/>
                  </a:solidFill>
                  <a:latin typeface="Poppins Bold"/>
                </a:rPr>
                <a:t>sistem</a:t>
              </a:r>
              <a:r>
                <a:rPr lang="en-US" sz="2000" dirty="0">
                  <a:solidFill>
                    <a:srgbClr val="000B5D"/>
                  </a:solidFill>
                  <a:latin typeface="Poppins Bold"/>
                </a:rPr>
                <a:t> </a:t>
              </a:r>
              <a:r>
                <a:rPr lang="en-US" sz="2000" dirty="0" err="1">
                  <a:solidFill>
                    <a:srgbClr val="000B5D"/>
                  </a:solidFill>
                  <a:latin typeface="Poppins Bold"/>
                </a:rPr>
                <a:t>Pengendalian</a:t>
              </a:r>
              <a:r>
                <a:rPr lang="en-US" sz="2000" dirty="0">
                  <a:solidFill>
                    <a:srgbClr val="000B5D"/>
                  </a:solidFill>
                  <a:latin typeface="Poppins Bold"/>
                </a:rPr>
                <a:t> oleh Admin/</a:t>
              </a:r>
              <a:r>
                <a:rPr lang="en-US" sz="2000" dirty="0" err="1">
                  <a:solidFill>
                    <a:srgbClr val="000B5D"/>
                  </a:solidFill>
                  <a:latin typeface="Poppins Bold"/>
                </a:rPr>
                <a:t>Verifikator</a:t>
              </a:r>
              <a:r>
                <a:rPr lang="en-US" sz="2000" dirty="0">
                  <a:solidFill>
                    <a:srgbClr val="000B5D"/>
                  </a:solidFill>
                  <a:latin typeface="Poppins Bold"/>
                </a:rPr>
                <a:t> yang </a:t>
              </a:r>
              <a:r>
                <a:rPr lang="en-US" sz="2000" dirty="0" err="1">
                  <a:solidFill>
                    <a:srgbClr val="000B5D"/>
                  </a:solidFill>
                  <a:latin typeface="Poppins Bold"/>
                </a:rPr>
                <a:t>bertugas</a:t>
              </a:r>
              <a:r>
                <a:rPr lang="en-US" sz="2000" dirty="0">
                  <a:solidFill>
                    <a:srgbClr val="000B5D"/>
                  </a:solidFill>
                  <a:latin typeface="Poppins Bold"/>
                </a:rPr>
                <a:t> </a:t>
              </a:r>
              <a:r>
                <a:rPr lang="en-US" sz="2000" dirty="0" err="1">
                  <a:solidFill>
                    <a:srgbClr val="000B5D"/>
                  </a:solidFill>
                  <a:latin typeface="Poppins Bold"/>
                </a:rPr>
                <a:t>memeriksa</a:t>
              </a:r>
              <a:r>
                <a:rPr lang="en-US" sz="2000" dirty="0">
                  <a:solidFill>
                    <a:srgbClr val="000B5D"/>
                  </a:solidFill>
                  <a:latin typeface="Poppins Bold"/>
                </a:rPr>
                <a:t> </a:t>
              </a:r>
              <a:r>
                <a:rPr lang="en-US" sz="2000" dirty="0" err="1">
                  <a:solidFill>
                    <a:srgbClr val="000B5D"/>
                  </a:solidFill>
                  <a:latin typeface="Poppins Bold"/>
                </a:rPr>
                <a:t>kelengkapan</a:t>
              </a:r>
              <a:r>
                <a:rPr lang="en-US" sz="2000" dirty="0">
                  <a:solidFill>
                    <a:srgbClr val="000B5D"/>
                  </a:solidFill>
                  <a:latin typeface="Poppins Bold"/>
                </a:rPr>
                <a:t> dan </a:t>
              </a:r>
              <a:r>
                <a:rPr lang="en-US" sz="2000" dirty="0" err="1">
                  <a:solidFill>
                    <a:srgbClr val="000B5D"/>
                  </a:solidFill>
                  <a:latin typeface="Poppins Bold"/>
                </a:rPr>
                <a:t>validitas</a:t>
              </a:r>
              <a:r>
                <a:rPr lang="en-US" sz="2000" dirty="0">
                  <a:solidFill>
                    <a:srgbClr val="000B5D"/>
                  </a:solidFill>
                  <a:latin typeface="Poppins Bold"/>
                </a:rPr>
                <a:t> data </a:t>
              </a:r>
              <a:r>
                <a:rPr lang="en-US" sz="2000" dirty="0" err="1">
                  <a:solidFill>
                    <a:srgbClr val="000B5D"/>
                  </a:solidFill>
                  <a:latin typeface="Poppins Bold"/>
                </a:rPr>
                <a:t>atau</a:t>
              </a:r>
              <a:r>
                <a:rPr lang="en-US" sz="2000" dirty="0">
                  <a:solidFill>
                    <a:srgbClr val="000B5D"/>
                  </a:solidFill>
                  <a:latin typeface="Poppins Bold"/>
                </a:rPr>
                <a:t> </a:t>
              </a:r>
              <a:r>
                <a:rPr lang="en-US" sz="2000" dirty="0" err="1">
                  <a:solidFill>
                    <a:srgbClr val="000B5D"/>
                  </a:solidFill>
                  <a:latin typeface="Poppins Bold"/>
                </a:rPr>
                <a:t>dokumen</a:t>
              </a:r>
              <a:r>
                <a:rPr lang="en-US" sz="2000" dirty="0">
                  <a:solidFill>
                    <a:srgbClr val="000B5D"/>
                  </a:solidFill>
                  <a:latin typeface="Poppins Bold"/>
                </a:rPr>
                <a:t> yang </a:t>
              </a:r>
              <a:r>
                <a:rPr lang="en-US" sz="2000" dirty="0" err="1">
                  <a:solidFill>
                    <a:srgbClr val="000B5D"/>
                  </a:solidFill>
                  <a:latin typeface="Poppins Bold"/>
                </a:rPr>
                <a:t>telah</a:t>
              </a:r>
              <a:r>
                <a:rPr lang="en-US" sz="2000" dirty="0">
                  <a:solidFill>
                    <a:srgbClr val="000B5D"/>
                  </a:solidFill>
                  <a:latin typeface="Poppins Bold"/>
                </a:rPr>
                <a:t> </a:t>
              </a:r>
              <a:r>
                <a:rPr lang="en-US" sz="2000" dirty="0" err="1">
                  <a:solidFill>
                    <a:srgbClr val="000B5D"/>
                  </a:solidFill>
                  <a:latin typeface="Poppins Bold"/>
                </a:rPr>
                <a:t>diinput</a:t>
              </a:r>
              <a:r>
                <a:rPr lang="en-US" sz="2000" dirty="0">
                  <a:solidFill>
                    <a:srgbClr val="000B5D"/>
                  </a:solidFill>
                  <a:latin typeface="Poppins Bold"/>
                </a:rPr>
                <a:t>, </a:t>
              </a:r>
              <a:r>
                <a:rPr lang="en-US" sz="2000" dirty="0" err="1">
                  <a:solidFill>
                    <a:srgbClr val="000B5D"/>
                  </a:solidFill>
                  <a:latin typeface="Poppins Bold"/>
                </a:rPr>
                <a:t>serta</a:t>
              </a:r>
              <a:r>
                <a:rPr lang="en-US" sz="2000" dirty="0">
                  <a:solidFill>
                    <a:srgbClr val="000B5D"/>
                  </a:solidFill>
                  <a:latin typeface="Poppins Bold"/>
                </a:rPr>
                <a:t> Super.</a:t>
              </a:r>
            </a:p>
          </p:txBody>
        </p:sp>
      </p:grpSp>
      <p:sp>
        <p:nvSpPr>
          <p:cNvPr id="28" name="TextBox 28"/>
          <p:cNvSpPr txBox="1"/>
          <p:nvPr/>
        </p:nvSpPr>
        <p:spPr>
          <a:xfrm>
            <a:off x="7937049" y="491224"/>
            <a:ext cx="9144000" cy="516232"/>
          </a:xfrm>
          <a:prstGeom prst="rect">
            <a:avLst/>
          </a:prstGeom>
        </p:spPr>
        <p:txBody>
          <a:bodyPr lIns="0" tIns="0" rIns="0" bIns="0" rtlCol="0" anchor="t">
            <a:spAutoFit/>
          </a:bodyPr>
          <a:lstStyle/>
          <a:p>
            <a:pPr algn="r">
              <a:lnSpc>
                <a:spcPts val="3930"/>
              </a:lnSpc>
            </a:pPr>
            <a:r>
              <a:rPr lang="en-US" sz="3930" dirty="0">
                <a:solidFill>
                  <a:schemeClr val="bg1">
                    <a:lumMod val="95000"/>
                  </a:schemeClr>
                </a:solidFill>
                <a:latin typeface="Poppins Semi-Bold"/>
              </a:rPr>
              <a:t>STRATEGI </a:t>
            </a:r>
            <a:r>
              <a:rPr lang="en-US" sz="3930" dirty="0" err="1">
                <a:solidFill>
                  <a:schemeClr val="bg1">
                    <a:lumMod val="95000"/>
                  </a:schemeClr>
                </a:solidFill>
                <a:latin typeface="Poppins Semi-Bold"/>
              </a:rPr>
              <a:t>PENYELESAIAN</a:t>
            </a:r>
            <a:r>
              <a:rPr lang="en-US" sz="3930" dirty="0">
                <a:solidFill>
                  <a:schemeClr val="bg1">
                    <a:lumMod val="95000"/>
                  </a:schemeClr>
                </a:solidFill>
                <a:latin typeface="Poppins Semi-Bold"/>
              </a:rPr>
              <a:t> </a:t>
            </a:r>
            <a:r>
              <a:rPr lang="en-US" sz="3930" dirty="0" err="1">
                <a:solidFill>
                  <a:schemeClr val="bg1">
                    <a:lumMod val="95000"/>
                  </a:schemeClr>
                </a:solidFill>
                <a:latin typeface="Poppins Semi-Bold"/>
              </a:rPr>
              <a:t>MASALAH</a:t>
            </a:r>
            <a:endParaRPr lang="en-US" sz="3930" dirty="0">
              <a:solidFill>
                <a:schemeClr val="bg1">
                  <a:lumMod val="95000"/>
                </a:schemeClr>
              </a:solidFill>
              <a:latin typeface="Poppins Semi-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2000"/>
                                        <p:tgtEl>
                                          <p:spTgt spid="28"/>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anim calcmode="lin" valueType="num">
                                      <p:cBhvr>
                                        <p:cTn id="12" dur="2000" fill="hold"/>
                                        <p:tgtEl>
                                          <p:spTgt spid="10"/>
                                        </p:tgtEl>
                                        <p:attrNameLst>
                                          <p:attrName>ppt_x</p:attrName>
                                        </p:attrNameLst>
                                      </p:cBhvr>
                                      <p:tavLst>
                                        <p:tav tm="0">
                                          <p:val>
                                            <p:strVal val="#ppt_x"/>
                                          </p:val>
                                        </p:tav>
                                        <p:tav tm="100000">
                                          <p:val>
                                            <p:strVal val="#ppt_x"/>
                                          </p:val>
                                        </p:tav>
                                      </p:tavLst>
                                    </p:anim>
                                    <p:anim calcmode="lin" valueType="num">
                                      <p:cBhvr>
                                        <p:cTn id="13" dur="2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0"/>
                                        <p:tgtEl>
                                          <p:spTgt spid="19"/>
                                        </p:tgtEl>
                                      </p:cBhvr>
                                    </p:animEffect>
                                    <p:anim calcmode="lin" valueType="num">
                                      <p:cBhvr>
                                        <p:cTn id="18" dur="2000" fill="hold"/>
                                        <p:tgtEl>
                                          <p:spTgt spid="19"/>
                                        </p:tgtEl>
                                        <p:attrNameLst>
                                          <p:attrName>ppt_x</p:attrName>
                                        </p:attrNameLst>
                                      </p:cBhvr>
                                      <p:tavLst>
                                        <p:tav tm="0">
                                          <p:val>
                                            <p:strVal val="#ppt_x"/>
                                          </p:val>
                                        </p:tav>
                                        <p:tav tm="100000">
                                          <p:val>
                                            <p:strVal val="#ppt_x"/>
                                          </p:val>
                                        </p:tav>
                                      </p:tavLst>
                                    </p:anim>
                                    <p:anim calcmode="lin" valueType="num">
                                      <p:cBhvr>
                                        <p:cTn id="19"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98" b="-7198"/>
            </a:stretch>
          </a:blipFill>
        </p:spPr>
        <p:txBody>
          <a:bodyPr/>
          <a:lstStyle/>
          <a:p>
            <a:endParaRPr lang="en-ID"/>
          </a:p>
        </p:txBody>
      </p:sp>
      <p:grpSp>
        <p:nvGrpSpPr>
          <p:cNvPr id="3" name="Group 3"/>
          <p:cNvGrpSpPr/>
          <p:nvPr/>
        </p:nvGrpSpPr>
        <p:grpSpPr>
          <a:xfrm>
            <a:off x="0" y="2289810"/>
            <a:ext cx="18288000" cy="3543300"/>
            <a:chOff x="0" y="0"/>
            <a:chExt cx="4816593" cy="933215"/>
          </a:xfrm>
        </p:grpSpPr>
        <p:sp>
          <p:nvSpPr>
            <p:cNvPr id="4" name="Freeform 4"/>
            <p:cNvSpPr/>
            <p:nvPr/>
          </p:nvSpPr>
          <p:spPr>
            <a:xfrm>
              <a:off x="0" y="0"/>
              <a:ext cx="4816592" cy="933215"/>
            </a:xfrm>
            <a:custGeom>
              <a:avLst/>
              <a:gdLst/>
              <a:ahLst/>
              <a:cxnLst/>
              <a:rect l="l" t="t" r="r" b="b"/>
              <a:pathLst>
                <a:path w="4816592" h="933215">
                  <a:moveTo>
                    <a:pt x="21590" y="0"/>
                  </a:moveTo>
                  <a:lnTo>
                    <a:pt x="4795002" y="0"/>
                  </a:lnTo>
                  <a:cubicBezTo>
                    <a:pt x="4800728" y="0"/>
                    <a:pt x="4806220" y="2275"/>
                    <a:pt x="4810269" y="6324"/>
                  </a:cubicBezTo>
                  <a:cubicBezTo>
                    <a:pt x="4814318" y="10372"/>
                    <a:pt x="4816592" y="15864"/>
                    <a:pt x="4816592" y="21590"/>
                  </a:cubicBezTo>
                  <a:lnTo>
                    <a:pt x="4816592" y="911625"/>
                  </a:lnTo>
                  <a:cubicBezTo>
                    <a:pt x="4816592" y="923549"/>
                    <a:pt x="4806926" y="933215"/>
                    <a:pt x="4795002" y="933215"/>
                  </a:cubicBezTo>
                  <a:lnTo>
                    <a:pt x="21590" y="933215"/>
                  </a:lnTo>
                  <a:cubicBezTo>
                    <a:pt x="9666" y="933215"/>
                    <a:pt x="0" y="923549"/>
                    <a:pt x="0" y="911625"/>
                  </a:cubicBezTo>
                  <a:lnTo>
                    <a:pt x="0" y="21590"/>
                  </a:lnTo>
                  <a:cubicBezTo>
                    <a:pt x="0" y="9666"/>
                    <a:pt x="9666" y="0"/>
                    <a:pt x="21590" y="0"/>
                  </a:cubicBezTo>
                  <a:close/>
                </a:path>
              </a:pathLst>
            </a:custGeom>
            <a:gradFill rotWithShape="1">
              <a:gsLst>
                <a:gs pos="0">
                  <a:srgbClr val="FFF7AD">
                    <a:alpha val="100000"/>
                  </a:srgbClr>
                </a:gs>
                <a:gs pos="100000">
                  <a:srgbClr val="FFA9F9">
                    <a:alpha val="100000"/>
                  </a:srgbClr>
                </a:gs>
              </a:gsLst>
              <a:lin ang="0"/>
            </a:gra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491148" y="3305580"/>
            <a:ext cx="1327866" cy="1281205"/>
            <a:chOff x="0" y="0"/>
            <a:chExt cx="1770488" cy="1708274"/>
          </a:xfrm>
        </p:grpSpPr>
        <p:grpSp>
          <p:nvGrpSpPr>
            <p:cNvPr id="7" name="Group 7"/>
            <p:cNvGrpSpPr/>
            <p:nvPr/>
          </p:nvGrpSpPr>
          <p:grpSpPr>
            <a:xfrm>
              <a:off x="0" y="0"/>
              <a:ext cx="1770488" cy="983775"/>
              <a:chOff x="0" y="0"/>
              <a:chExt cx="4159440" cy="2311200"/>
            </a:xfrm>
          </p:grpSpPr>
          <p:sp>
            <p:nvSpPr>
              <p:cNvPr id="8" name="Freeform 8"/>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grpSp>
        <p:grpSp>
          <p:nvGrpSpPr>
            <p:cNvPr id="9" name="Group 9"/>
            <p:cNvGrpSpPr/>
            <p:nvPr/>
          </p:nvGrpSpPr>
          <p:grpSpPr>
            <a:xfrm>
              <a:off x="69263" y="273986"/>
              <a:ext cx="1433369" cy="1434288"/>
              <a:chOff x="0" y="0"/>
              <a:chExt cx="3367440" cy="3369600"/>
            </a:xfrm>
          </p:grpSpPr>
          <p:sp>
            <p:nvSpPr>
              <p:cNvPr id="10" name="Freeform 10"/>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grpSp>
      </p:grpSp>
      <p:grpSp>
        <p:nvGrpSpPr>
          <p:cNvPr id="11" name="Group 11"/>
          <p:cNvGrpSpPr/>
          <p:nvPr/>
        </p:nvGrpSpPr>
        <p:grpSpPr>
          <a:xfrm>
            <a:off x="2547686" y="3332013"/>
            <a:ext cx="1329934" cy="1254772"/>
            <a:chOff x="0" y="0"/>
            <a:chExt cx="1773246" cy="1673030"/>
          </a:xfrm>
        </p:grpSpPr>
        <p:grpSp>
          <p:nvGrpSpPr>
            <p:cNvPr id="12" name="Group 12"/>
            <p:cNvGrpSpPr/>
            <p:nvPr/>
          </p:nvGrpSpPr>
          <p:grpSpPr>
            <a:xfrm>
              <a:off x="78457" y="0"/>
              <a:ext cx="1433675" cy="1432756"/>
              <a:chOff x="0" y="0"/>
              <a:chExt cx="3368160" cy="3366000"/>
            </a:xfrm>
          </p:grpSpPr>
          <p:sp>
            <p:nvSpPr>
              <p:cNvPr id="13" name="Freeform 13"/>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grpSp>
        <p:grpSp>
          <p:nvGrpSpPr>
            <p:cNvPr id="14" name="Group 14"/>
            <p:cNvGrpSpPr/>
            <p:nvPr/>
          </p:nvGrpSpPr>
          <p:grpSpPr>
            <a:xfrm>
              <a:off x="0" y="690481"/>
              <a:ext cx="1773246" cy="982549"/>
              <a:chOff x="0" y="0"/>
              <a:chExt cx="4165920" cy="2308320"/>
            </a:xfrm>
          </p:grpSpPr>
          <p:sp>
            <p:nvSpPr>
              <p:cNvPr id="15" name="Freeform 15"/>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grpSp>
      </p:grpSp>
      <p:grpSp>
        <p:nvGrpSpPr>
          <p:cNvPr id="16" name="Group 16"/>
          <p:cNvGrpSpPr/>
          <p:nvPr/>
        </p:nvGrpSpPr>
        <p:grpSpPr>
          <a:xfrm>
            <a:off x="4483684" y="3332013"/>
            <a:ext cx="1327866" cy="1281205"/>
            <a:chOff x="0" y="0"/>
            <a:chExt cx="1770488" cy="1708274"/>
          </a:xfrm>
        </p:grpSpPr>
        <p:grpSp>
          <p:nvGrpSpPr>
            <p:cNvPr id="17" name="Group 17"/>
            <p:cNvGrpSpPr/>
            <p:nvPr/>
          </p:nvGrpSpPr>
          <p:grpSpPr>
            <a:xfrm>
              <a:off x="0" y="0"/>
              <a:ext cx="1770488" cy="983775"/>
              <a:chOff x="0" y="0"/>
              <a:chExt cx="4159440" cy="2311200"/>
            </a:xfrm>
          </p:grpSpPr>
          <p:sp>
            <p:nvSpPr>
              <p:cNvPr id="18" name="Freeform 18"/>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000000">
                      <a:alpha val="100000"/>
                    </a:srgbClr>
                  </a:gs>
                  <a:gs pos="100000">
                    <a:srgbClr val="C89116">
                      <a:alpha val="100000"/>
                    </a:srgbClr>
                  </a:gs>
                </a:gsLst>
                <a:lin ang="0"/>
              </a:gradFill>
            </p:spPr>
            <p:txBody>
              <a:bodyPr/>
              <a:lstStyle/>
              <a:p>
                <a:endParaRPr lang="en-ID"/>
              </a:p>
            </p:txBody>
          </p:sp>
        </p:grpSp>
        <p:grpSp>
          <p:nvGrpSpPr>
            <p:cNvPr id="19" name="Group 19"/>
            <p:cNvGrpSpPr/>
            <p:nvPr/>
          </p:nvGrpSpPr>
          <p:grpSpPr>
            <a:xfrm>
              <a:off x="69263" y="273986"/>
              <a:ext cx="1433369" cy="1434288"/>
              <a:chOff x="0" y="0"/>
              <a:chExt cx="3367440" cy="3369600"/>
            </a:xfrm>
          </p:grpSpPr>
          <p:sp>
            <p:nvSpPr>
              <p:cNvPr id="20" name="Freeform 20"/>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000000">
                      <a:alpha val="100000"/>
                    </a:srgbClr>
                  </a:gs>
                  <a:gs pos="100000">
                    <a:srgbClr val="C89116">
                      <a:alpha val="100000"/>
                    </a:srgbClr>
                  </a:gs>
                </a:gsLst>
                <a:lin ang="0"/>
              </a:gradFill>
            </p:spPr>
            <p:txBody>
              <a:bodyPr/>
              <a:lstStyle/>
              <a:p>
                <a:endParaRPr lang="en-ID"/>
              </a:p>
            </p:txBody>
          </p:sp>
        </p:grpSp>
      </p:grpSp>
      <p:grpSp>
        <p:nvGrpSpPr>
          <p:cNvPr id="21" name="Group 21"/>
          <p:cNvGrpSpPr/>
          <p:nvPr/>
        </p:nvGrpSpPr>
        <p:grpSpPr>
          <a:xfrm>
            <a:off x="6482225" y="3305580"/>
            <a:ext cx="1329934" cy="1254772"/>
            <a:chOff x="0" y="0"/>
            <a:chExt cx="1773246" cy="1673030"/>
          </a:xfrm>
        </p:grpSpPr>
        <p:grpSp>
          <p:nvGrpSpPr>
            <p:cNvPr id="22" name="Group 22"/>
            <p:cNvGrpSpPr/>
            <p:nvPr/>
          </p:nvGrpSpPr>
          <p:grpSpPr>
            <a:xfrm>
              <a:off x="78457" y="0"/>
              <a:ext cx="1433675" cy="1432756"/>
              <a:chOff x="0" y="0"/>
              <a:chExt cx="3368160" cy="3366000"/>
            </a:xfrm>
          </p:grpSpPr>
          <p:sp>
            <p:nvSpPr>
              <p:cNvPr id="23" name="Freeform 23"/>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adFill rotWithShape="1">
                <a:gsLst>
                  <a:gs pos="0">
                    <a:srgbClr val="004AAD">
                      <a:alpha val="100000"/>
                    </a:srgbClr>
                  </a:gs>
                  <a:gs pos="100000">
                    <a:srgbClr val="CB6CE6">
                      <a:alpha val="100000"/>
                    </a:srgbClr>
                  </a:gs>
                </a:gsLst>
                <a:lin ang="0"/>
              </a:gradFill>
            </p:spPr>
            <p:txBody>
              <a:bodyPr/>
              <a:lstStyle/>
              <a:p>
                <a:endParaRPr lang="en-ID"/>
              </a:p>
            </p:txBody>
          </p:sp>
        </p:grpSp>
        <p:grpSp>
          <p:nvGrpSpPr>
            <p:cNvPr id="24" name="Group 24"/>
            <p:cNvGrpSpPr/>
            <p:nvPr/>
          </p:nvGrpSpPr>
          <p:grpSpPr>
            <a:xfrm>
              <a:off x="0" y="690481"/>
              <a:ext cx="1773246" cy="982549"/>
              <a:chOff x="0" y="0"/>
              <a:chExt cx="4165920" cy="2308320"/>
            </a:xfrm>
          </p:grpSpPr>
          <p:sp>
            <p:nvSpPr>
              <p:cNvPr id="25" name="Freeform 25"/>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gradFill rotWithShape="1">
                <a:gsLst>
                  <a:gs pos="0">
                    <a:srgbClr val="004AAD">
                      <a:alpha val="100000"/>
                    </a:srgbClr>
                  </a:gs>
                  <a:gs pos="100000">
                    <a:srgbClr val="CB6CE6">
                      <a:alpha val="100000"/>
                    </a:srgbClr>
                  </a:gs>
                </a:gsLst>
                <a:lin ang="0"/>
              </a:gradFill>
            </p:spPr>
            <p:txBody>
              <a:bodyPr/>
              <a:lstStyle/>
              <a:p>
                <a:endParaRPr lang="en-ID"/>
              </a:p>
            </p:txBody>
          </p:sp>
        </p:grpSp>
      </p:grpSp>
      <p:grpSp>
        <p:nvGrpSpPr>
          <p:cNvPr id="26" name="Group 26"/>
          <p:cNvGrpSpPr/>
          <p:nvPr/>
        </p:nvGrpSpPr>
        <p:grpSpPr>
          <a:xfrm>
            <a:off x="8509986" y="3305580"/>
            <a:ext cx="1327866" cy="1281205"/>
            <a:chOff x="0" y="0"/>
            <a:chExt cx="1770488" cy="1708274"/>
          </a:xfrm>
        </p:grpSpPr>
        <p:grpSp>
          <p:nvGrpSpPr>
            <p:cNvPr id="27" name="Group 27"/>
            <p:cNvGrpSpPr/>
            <p:nvPr/>
          </p:nvGrpSpPr>
          <p:grpSpPr>
            <a:xfrm>
              <a:off x="0" y="0"/>
              <a:ext cx="1770488" cy="983775"/>
              <a:chOff x="0" y="0"/>
              <a:chExt cx="4159440" cy="2311200"/>
            </a:xfrm>
          </p:grpSpPr>
          <p:sp>
            <p:nvSpPr>
              <p:cNvPr id="28" name="Freeform 28"/>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grpSp>
        <p:grpSp>
          <p:nvGrpSpPr>
            <p:cNvPr id="29" name="Group 29"/>
            <p:cNvGrpSpPr/>
            <p:nvPr/>
          </p:nvGrpSpPr>
          <p:grpSpPr>
            <a:xfrm>
              <a:off x="69263" y="273986"/>
              <a:ext cx="1433369" cy="1434288"/>
              <a:chOff x="0" y="0"/>
              <a:chExt cx="3367440" cy="3369600"/>
            </a:xfrm>
          </p:grpSpPr>
          <p:sp>
            <p:nvSpPr>
              <p:cNvPr id="30" name="Freeform 30"/>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grpSp>
      </p:grpSp>
      <p:grpSp>
        <p:nvGrpSpPr>
          <p:cNvPr id="31" name="Group 31"/>
          <p:cNvGrpSpPr/>
          <p:nvPr/>
        </p:nvGrpSpPr>
        <p:grpSpPr>
          <a:xfrm>
            <a:off x="10496696" y="3332013"/>
            <a:ext cx="1329934" cy="1254772"/>
            <a:chOff x="0" y="0"/>
            <a:chExt cx="1773246" cy="1673030"/>
          </a:xfrm>
        </p:grpSpPr>
        <p:grpSp>
          <p:nvGrpSpPr>
            <p:cNvPr id="32" name="Group 32"/>
            <p:cNvGrpSpPr/>
            <p:nvPr/>
          </p:nvGrpSpPr>
          <p:grpSpPr>
            <a:xfrm>
              <a:off x="78457" y="0"/>
              <a:ext cx="1433675" cy="1432756"/>
              <a:chOff x="0" y="0"/>
              <a:chExt cx="3368160" cy="3366000"/>
            </a:xfrm>
          </p:grpSpPr>
          <p:sp>
            <p:nvSpPr>
              <p:cNvPr id="33" name="Freeform 33"/>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gradFill rotWithShape="1">
                <a:gsLst>
                  <a:gs pos="0">
                    <a:srgbClr val="FF3131">
                      <a:alpha val="100000"/>
                    </a:srgbClr>
                  </a:gs>
                  <a:gs pos="100000">
                    <a:srgbClr val="FF914D">
                      <a:alpha val="100000"/>
                    </a:srgbClr>
                  </a:gs>
                </a:gsLst>
                <a:lin ang="0"/>
              </a:gradFill>
            </p:spPr>
            <p:txBody>
              <a:bodyPr/>
              <a:lstStyle/>
              <a:p>
                <a:endParaRPr lang="en-ID"/>
              </a:p>
            </p:txBody>
          </p:sp>
        </p:grpSp>
        <p:grpSp>
          <p:nvGrpSpPr>
            <p:cNvPr id="34" name="Group 34"/>
            <p:cNvGrpSpPr/>
            <p:nvPr/>
          </p:nvGrpSpPr>
          <p:grpSpPr>
            <a:xfrm>
              <a:off x="0" y="690481"/>
              <a:ext cx="1773246" cy="982549"/>
              <a:chOff x="0" y="0"/>
              <a:chExt cx="4165920" cy="2308320"/>
            </a:xfrm>
          </p:grpSpPr>
          <p:sp>
            <p:nvSpPr>
              <p:cNvPr id="35" name="Freeform 35"/>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gradFill rotWithShape="1">
                <a:gsLst>
                  <a:gs pos="0">
                    <a:srgbClr val="FF3131">
                      <a:alpha val="100000"/>
                    </a:srgbClr>
                  </a:gs>
                  <a:gs pos="100000">
                    <a:srgbClr val="FF914D">
                      <a:alpha val="100000"/>
                    </a:srgbClr>
                  </a:gs>
                </a:gsLst>
                <a:lin ang="0"/>
              </a:gradFill>
            </p:spPr>
            <p:txBody>
              <a:bodyPr/>
              <a:lstStyle/>
              <a:p>
                <a:endParaRPr lang="en-ID"/>
              </a:p>
            </p:txBody>
          </p:sp>
        </p:grpSp>
      </p:grpSp>
      <p:grpSp>
        <p:nvGrpSpPr>
          <p:cNvPr id="36" name="Group 36"/>
          <p:cNvGrpSpPr/>
          <p:nvPr/>
        </p:nvGrpSpPr>
        <p:grpSpPr>
          <a:xfrm>
            <a:off x="12431011" y="3305580"/>
            <a:ext cx="1327866" cy="1281205"/>
            <a:chOff x="0" y="0"/>
            <a:chExt cx="1770488" cy="1708274"/>
          </a:xfrm>
        </p:grpSpPr>
        <p:grpSp>
          <p:nvGrpSpPr>
            <p:cNvPr id="37" name="Group 37"/>
            <p:cNvGrpSpPr/>
            <p:nvPr/>
          </p:nvGrpSpPr>
          <p:grpSpPr>
            <a:xfrm>
              <a:off x="0" y="0"/>
              <a:ext cx="1770488" cy="983775"/>
              <a:chOff x="0" y="0"/>
              <a:chExt cx="4159440" cy="2311200"/>
            </a:xfrm>
          </p:grpSpPr>
          <p:sp>
            <p:nvSpPr>
              <p:cNvPr id="38" name="Freeform 38"/>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grpSp>
        <p:grpSp>
          <p:nvGrpSpPr>
            <p:cNvPr id="39" name="Group 39"/>
            <p:cNvGrpSpPr/>
            <p:nvPr/>
          </p:nvGrpSpPr>
          <p:grpSpPr>
            <a:xfrm>
              <a:off x="69263" y="273986"/>
              <a:ext cx="1433369" cy="1434288"/>
              <a:chOff x="0" y="0"/>
              <a:chExt cx="3367440" cy="3369600"/>
            </a:xfrm>
          </p:grpSpPr>
          <p:sp>
            <p:nvSpPr>
              <p:cNvPr id="40" name="Freeform 40"/>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grpSp>
      </p:grpSp>
      <p:pic>
        <p:nvPicPr>
          <p:cNvPr id="41" name="Picture 41"/>
          <p:cNvPicPr>
            <a:picLocks noChangeAspect="1"/>
          </p:cNvPicPr>
          <p:nvPr/>
        </p:nvPicPr>
        <p:blipFill>
          <a:blip r:embed="rId3"/>
          <a:srcRect t="44726"/>
          <a:stretch>
            <a:fillRect/>
          </a:stretch>
        </p:blipFill>
        <p:spPr>
          <a:xfrm>
            <a:off x="7302" y="-16165"/>
            <a:ext cx="18280698" cy="2305975"/>
          </a:xfrm>
          <a:prstGeom prst="rect">
            <a:avLst/>
          </a:prstGeom>
        </p:spPr>
      </p:pic>
      <p:grpSp>
        <p:nvGrpSpPr>
          <p:cNvPr id="42" name="Group 42"/>
          <p:cNvGrpSpPr/>
          <p:nvPr/>
        </p:nvGrpSpPr>
        <p:grpSpPr>
          <a:xfrm>
            <a:off x="14487051" y="3305580"/>
            <a:ext cx="1327866" cy="1281205"/>
            <a:chOff x="0" y="0"/>
            <a:chExt cx="1770488" cy="1708274"/>
          </a:xfrm>
        </p:grpSpPr>
        <p:grpSp>
          <p:nvGrpSpPr>
            <p:cNvPr id="43" name="Group 43"/>
            <p:cNvGrpSpPr/>
            <p:nvPr/>
          </p:nvGrpSpPr>
          <p:grpSpPr>
            <a:xfrm>
              <a:off x="0" y="0"/>
              <a:ext cx="1770488" cy="983775"/>
              <a:chOff x="0" y="0"/>
              <a:chExt cx="4159440" cy="2311200"/>
            </a:xfrm>
          </p:grpSpPr>
          <p:sp>
            <p:nvSpPr>
              <p:cNvPr id="44" name="Freeform 44"/>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grpSp>
        <p:grpSp>
          <p:nvGrpSpPr>
            <p:cNvPr id="45" name="Group 45"/>
            <p:cNvGrpSpPr/>
            <p:nvPr/>
          </p:nvGrpSpPr>
          <p:grpSpPr>
            <a:xfrm>
              <a:off x="69263" y="273986"/>
              <a:ext cx="1433369" cy="1434288"/>
              <a:chOff x="0" y="0"/>
              <a:chExt cx="3367440" cy="3369600"/>
            </a:xfrm>
          </p:grpSpPr>
          <p:sp>
            <p:nvSpPr>
              <p:cNvPr id="46" name="Freeform 46"/>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grpSp>
      </p:grpSp>
      <p:grpSp>
        <p:nvGrpSpPr>
          <p:cNvPr id="47" name="Group 47"/>
          <p:cNvGrpSpPr/>
          <p:nvPr/>
        </p:nvGrpSpPr>
        <p:grpSpPr>
          <a:xfrm>
            <a:off x="16428919" y="3305580"/>
            <a:ext cx="1327866" cy="1281205"/>
            <a:chOff x="0" y="0"/>
            <a:chExt cx="1770488" cy="1708274"/>
          </a:xfrm>
        </p:grpSpPr>
        <p:grpSp>
          <p:nvGrpSpPr>
            <p:cNvPr id="48" name="Group 48"/>
            <p:cNvGrpSpPr/>
            <p:nvPr/>
          </p:nvGrpSpPr>
          <p:grpSpPr>
            <a:xfrm>
              <a:off x="0" y="0"/>
              <a:ext cx="1770488" cy="983775"/>
              <a:chOff x="0" y="0"/>
              <a:chExt cx="4159440" cy="2311200"/>
            </a:xfrm>
          </p:grpSpPr>
          <p:sp>
            <p:nvSpPr>
              <p:cNvPr id="49" name="Freeform 49"/>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gradFill rotWithShape="1">
                <a:gsLst>
                  <a:gs pos="0">
                    <a:srgbClr val="000000">
                      <a:alpha val="100000"/>
                    </a:srgbClr>
                  </a:gs>
                  <a:gs pos="100000">
                    <a:srgbClr val="3533CD">
                      <a:alpha val="100000"/>
                    </a:srgbClr>
                  </a:gs>
                </a:gsLst>
                <a:lin ang="0"/>
              </a:gradFill>
            </p:spPr>
            <p:txBody>
              <a:bodyPr/>
              <a:lstStyle/>
              <a:p>
                <a:endParaRPr lang="en-ID"/>
              </a:p>
            </p:txBody>
          </p:sp>
        </p:grpSp>
        <p:grpSp>
          <p:nvGrpSpPr>
            <p:cNvPr id="50" name="Group 50"/>
            <p:cNvGrpSpPr/>
            <p:nvPr/>
          </p:nvGrpSpPr>
          <p:grpSpPr>
            <a:xfrm>
              <a:off x="69263" y="273986"/>
              <a:ext cx="1433369" cy="1434288"/>
              <a:chOff x="0" y="0"/>
              <a:chExt cx="3367440" cy="3369600"/>
            </a:xfrm>
          </p:grpSpPr>
          <p:sp>
            <p:nvSpPr>
              <p:cNvPr id="51" name="Freeform 51"/>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gradFill rotWithShape="1">
                <a:gsLst>
                  <a:gs pos="0">
                    <a:srgbClr val="000000">
                      <a:alpha val="100000"/>
                    </a:srgbClr>
                  </a:gs>
                  <a:gs pos="100000">
                    <a:srgbClr val="3533CD">
                      <a:alpha val="100000"/>
                    </a:srgbClr>
                  </a:gs>
                </a:gsLst>
                <a:lin ang="0"/>
              </a:gradFill>
            </p:spPr>
            <p:txBody>
              <a:bodyPr/>
              <a:lstStyle/>
              <a:p>
                <a:endParaRPr lang="en-ID"/>
              </a:p>
            </p:txBody>
          </p:sp>
        </p:grpSp>
      </p:grpSp>
      <p:pic>
        <p:nvPicPr>
          <p:cNvPr id="52" name="Picture 52"/>
          <p:cNvPicPr>
            <a:picLocks noChangeAspect="1"/>
          </p:cNvPicPr>
          <p:nvPr/>
        </p:nvPicPr>
        <p:blipFill>
          <a:blip r:embed="rId4"/>
          <a:srcRect/>
          <a:stretch>
            <a:fillRect/>
          </a:stretch>
        </p:blipFill>
        <p:spPr>
          <a:xfrm>
            <a:off x="1819014" y="3749949"/>
            <a:ext cx="515969" cy="445334"/>
          </a:xfrm>
          <a:prstGeom prst="rect">
            <a:avLst/>
          </a:prstGeom>
        </p:spPr>
      </p:pic>
      <p:pic>
        <p:nvPicPr>
          <p:cNvPr id="53" name="Picture 53"/>
          <p:cNvPicPr>
            <a:picLocks noChangeAspect="1"/>
          </p:cNvPicPr>
          <p:nvPr/>
        </p:nvPicPr>
        <p:blipFill>
          <a:blip r:embed="rId4"/>
          <a:srcRect/>
          <a:stretch>
            <a:fillRect/>
          </a:stretch>
        </p:blipFill>
        <p:spPr>
          <a:xfrm>
            <a:off x="3905936" y="3749949"/>
            <a:ext cx="515969" cy="445334"/>
          </a:xfrm>
          <a:prstGeom prst="rect">
            <a:avLst/>
          </a:prstGeom>
        </p:spPr>
      </p:pic>
      <p:pic>
        <p:nvPicPr>
          <p:cNvPr id="54" name="Picture 54"/>
          <p:cNvPicPr>
            <a:picLocks noChangeAspect="1"/>
          </p:cNvPicPr>
          <p:nvPr/>
        </p:nvPicPr>
        <p:blipFill>
          <a:blip r:embed="rId4"/>
          <a:srcRect/>
          <a:stretch>
            <a:fillRect/>
          </a:stretch>
        </p:blipFill>
        <p:spPr>
          <a:xfrm>
            <a:off x="5859462" y="3723516"/>
            <a:ext cx="515969" cy="445334"/>
          </a:xfrm>
          <a:prstGeom prst="rect">
            <a:avLst/>
          </a:prstGeom>
        </p:spPr>
      </p:pic>
      <p:pic>
        <p:nvPicPr>
          <p:cNvPr id="55" name="Picture 55"/>
          <p:cNvPicPr>
            <a:picLocks noChangeAspect="1"/>
          </p:cNvPicPr>
          <p:nvPr/>
        </p:nvPicPr>
        <p:blipFill>
          <a:blip r:embed="rId4"/>
          <a:srcRect/>
          <a:stretch>
            <a:fillRect/>
          </a:stretch>
        </p:blipFill>
        <p:spPr>
          <a:xfrm>
            <a:off x="7812159" y="3749949"/>
            <a:ext cx="515969" cy="445334"/>
          </a:xfrm>
          <a:prstGeom prst="rect">
            <a:avLst/>
          </a:prstGeom>
        </p:spPr>
      </p:pic>
      <p:pic>
        <p:nvPicPr>
          <p:cNvPr id="56" name="Picture 56"/>
          <p:cNvPicPr>
            <a:picLocks noChangeAspect="1"/>
          </p:cNvPicPr>
          <p:nvPr/>
        </p:nvPicPr>
        <p:blipFill>
          <a:blip r:embed="rId4"/>
          <a:srcRect/>
          <a:stretch>
            <a:fillRect/>
          </a:stretch>
        </p:blipFill>
        <p:spPr>
          <a:xfrm>
            <a:off x="9837852" y="3749949"/>
            <a:ext cx="515969" cy="445334"/>
          </a:xfrm>
          <a:prstGeom prst="rect">
            <a:avLst/>
          </a:prstGeom>
        </p:spPr>
      </p:pic>
      <p:pic>
        <p:nvPicPr>
          <p:cNvPr id="57" name="Picture 57"/>
          <p:cNvPicPr>
            <a:picLocks noChangeAspect="1"/>
          </p:cNvPicPr>
          <p:nvPr/>
        </p:nvPicPr>
        <p:blipFill>
          <a:blip r:embed="rId4"/>
          <a:srcRect/>
          <a:stretch>
            <a:fillRect/>
          </a:stretch>
        </p:blipFill>
        <p:spPr>
          <a:xfrm>
            <a:off x="11826630" y="3701346"/>
            <a:ext cx="515969" cy="445334"/>
          </a:xfrm>
          <a:prstGeom prst="rect">
            <a:avLst/>
          </a:prstGeom>
        </p:spPr>
      </p:pic>
      <p:pic>
        <p:nvPicPr>
          <p:cNvPr id="58" name="Picture 58"/>
          <p:cNvPicPr>
            <a:picLocks noChangeAspect="1"/>
          </p:cNvPicPr>
          <p:nvPr/>
        </p:nvPicPr>
        <p:blipFill>
          <a:blip r:embed="rId4"/>
          <a:srcRect/>
          <a:stretch>
            <a:fillRect/>
          </a:stretch>
        </p:blipFill>
        <p:spPr>
          <a:xfrm>
            <a:off x="13731722" y="3749949"/>
            <a:ext cx="515969" cy="445334"/>
          </a:xfrm>
          <a:prstGeom prst="rect">
            <a:avLst/>
          </a:prstGeom>
        </p:spPr>
      </p:pic>
      <p:pic>
        <p:nvPicPr>
          <p:cNvPr id="59" name="Picture 59"/>
          <p:cNvPicPr>
            <a:picLocks noChangeAspect="1"/>
          </p:cNvPicPr>
          <p:nvPr/>
        </p:nvPicPr>
        <p:blipFill>
          <a:blip r:embed="rId4"/>
          <a:srcRect/>
          <a:stretch>
            <a:fillRect/>
          </a:stretch>
        </p:blipFill>
        <p:spPr>
          <a:xfrm>
            <a:off x="15814916" y="3723516"/>
            <a:ext cx="515969" cy="445334"/>
          </a:xfrm>
          <a:prstGeom prst="rect">
            <a:avLst/>
          </a:prstGeom>
        </p:spPr>
      </p:pic>
      <p:grpSp>
        <p:nvGrpSpPr>
          <p:cNvPr id="60" name="Group 60"/>
          <p:cNvGrpSpPr/>
          <p:nvPr/>
        </p:nvGrpSpPr>
        <p:grpSpPr>
          <a:xfrm rot="-5400000">
            <a:off x="2676122" y="6915643"/>
            <a:ext cx="4859155" cy="1883559"/>
            <a:chOff x="0" y="0"/>
            <a:chExt cx="1353581" cy="524690"/>
          </a:xfrm>
        </p:grpSpPr>
        <p:sp>
          <p:nvSpPr>
            <p:cNvPr id="61" name="Freeform 61"/>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000000">
                    <a:alpha val="100000"/>
                  </a:srgbClr>
                </a:gs>
                <a:gs pos="100000">
                  <a:srgbClr val="C89116">
                    <a:alpha val="100000"/>
                  </a:srgbClr>
                </a:gs>
              </a:gsLst>
              <a:lin ang="0"/>
            </a:gradFill>
          </p:spPr>
          <p:txBody>
            <a:bodyPr/>
            <a:lstStyle/>
            <a:p>
              <a:endParaRPr lang="en-ID"/>
            </a:p>
          </p:txBody>
        </p:sp>
        <p:sp>
          <p:nvSpPr>
            <p:cNvPr id="62" name="TextBox 62"/>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63" name="Group 63"/>
          <p:cNvGrpSpPr/>
          <p:nvPr/>
        </p:nvGrpSpPr>
        <p:grpSpPr>
          <a:xfrm rot="-5400000">
            <a:off x="4671191" y="6912853"/>
            <a:ext cx="4864735" cy="1883559"/>
            <a:chOff x="0" y="0"/>
            <a:chExt cx="1355136" cy="524690"/>
          </a:xfrm>
        </p:grpSpPr>
        <p:sp>
          <p:nvSpPr>
            <p:cNvPr id="64" name="Freeform 64"/>
            <p:cNvSpPr/>
            <p:nvPr/>
          </p:nvSpPr>
          <p:spPr>
            <a:xfrm>
              <a:off x="0" y="0"/>
              <a:ext cx="1355136" cy="524690"/>
            </a:xfrm>
            <a:custGeom>
              <a:avLst/>
              <a:gdLst/>
              <a:ahLst/>
              <a:cxnLst/>
              <a:rect l="l" t="t" r="r" b="b"/>
              <a:pathLst>
                <a:path w="1355136" h="524690">
                  <a:moveTo>
                    <a:pt x="1151936" y="0"/>
                  </a:moveTo>
                  <a:lnTo>
                    <a:pt x="0" y="0"/>
                  </a:lnTo>
                  <a:lnTo>
                    <a:pt x="0" y="524690"/>
                  </a:lnTo>
                  <a:lnTo>
                    <a:pt x="1151936" y="524690"/>
                  </a:lnTo>
                  <a:lnTo>
                    <a:pt x="1355136" y="262345"/>
                  </a:lnTo>
                  <a:lnTo>
                    <a:pt x="1151936" y="0"/>
                  </a:lnTo>
                  <a:close/>
                </a:path>
              </a:pathLst>
            </a:custGeom>
            <a:gradFill rotWithShape="1">
              <a:gsLst>
                <a:gs pos="0">
                  <a:srgbClr val="004AAD">
                    <a:alpha val="100000"/>
                  </a:srgbClr>
                </a:gs>
                <a:gs pos="100000">
                  <a:srgbClr val="CB6CE6">
                    <a:alpha val="100000"/>
                  </a:srgbClr>
                </a:gs>
              </a:gsLst>
              <a:lin ang="0"/>
            </a:gradFill>
          </p:spPr>
          <p:txBody>
            <a:bodyPr/>
            <a:lstStyle/>
            <a:p>
              <a:endParaRPr lang="en-ID"/>
            </a:p>
          </p:txBody>
        </p:sp>
        <p:sp>
          <p:nvSpPr>
            <p:cNvPr id="65" name="TextBox 65"/>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66" name="Group 66"/>
          <p:cNvGrpSpPr/>
          <p:nvPr/>
        </p:nvGrpSpPr>
        <p:grpSpPr>
          <a:xfrm rot="-5400000">
            <a:off x="6671839" y="6915643"/>
            <a:ext cx="4859155" cy="1883559"/>
            <a:chOff x="0" y="0"/>
            <a:chExt cx="1353581" cy="524690"/>
          </a:xfrm>
        </p:grpSpPr>
        <p:sp>
          <p:nvSpPr>
            <p:cNvPr id="67" name="Freeform 67"/>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sp>
          <p:nvSpPr>
            <p:cNvPr id="68" name="TextBox 68"/>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69" name="Group 69"/>
          <p:cNvGrpSpPr/>
          <p:nvPr/>
        </p:nvGrpSpPr>
        <p:grpSpPr>
          <a:xfrm rot="-5400000">
            <a:off x="8669698" y="6915643"/>
            <a:ext cx="4859155" cy="1883559"/>
            <a:chOff x="0" y="0"/>
            <a:chExt cx="1353581" cy="524690"/>
          </a:xfrm>
        </p:grpSpPr>
        <p:sp>
          <p:nvSpPr>
            <p:cNvPr id="70" name="Freeform 70"/>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FF3131">
                    <a:alpha val="100000"/>
                  </a:srgbClr>
                </a:gs>
                <a:gs pos="100000">
                  <a:srgbClr val="FF914D">
                    <a:alpha val="100000"/>
                  </a:srgbClr>
                </a:gs>
              </a:gsLst>
              <a:lin ang="0"/>
            </a:gradFill>
          </p:spPr>
          <p:txBody>
            <a:bodyPr/>
            <a:lstStyle/>
            <a:p>
              <a:endParaRPr lang="en-ID"/>
            </a:p>
          </p:txBody>
        </p:sp>
        <p:sp>
          <p:nvSpPr>
            <p:cNvPr id="71" name="TextBox 71"/>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72" name="Group 72"/>
          <p:cNvGrpSpPr/>
          <p:nvPr/>
        </p:nvGrpSpPr>
        <p:grpSpPr>
          <a:xfrm rot="-5400000">
            <a:off x="10667557" y="6915643"/>
            <a:ext cx="4859155" cy="1883559"/>
            <a:chOff x="0" y="0"/>
            <a:chExt cx="1353581" cy="524690"/>
          </a:xfrm>
        </p:grpSpPr>
        <p:sp>
          <p:nvSpPr>
            <p:cNvPr id="73" name="Freeform 73"/>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5DE0E6">
                    <a:alpha val="100000"/>
                  </a:srgbClr>
                </a:gs>
                <a:gs pos="100000">
                  <a:srgbClr val="004AAD">
                    <a:alpha val="100000"/>
                  </a:srgbClr>
                </a:gs>
              </a:gsLst>
              <a:lin ang="0"/>
            </a:gradFill>
          </p:spPr>
          <p:txBody>
            <a:bodyPr/>
            <a:lstStyle/>
            <a:p>
              <a:endParaRPr lang="en-ID"/>
            </a:p>
          </p:txBody>
        </p:sp>
        <p:sp>
          <p:nvSpPr>
            <p:cNvPr id="74" name="TextBox 74"/>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75" name="Group 75"/>
          <p:cNvGrpSpPr/>
          <p:nvPr/>
        </p:nvGrpSpPr>
        <p:grpSpPr>
          <a:xfrm rot="-5400000">
            <a:off x="12665416" y="6915643"/>
            <a:ext cx="4859155" cy="1883559"/>
            <a:chOff x="0" y="0"/>
            <a:chExt cx="1353581" cy="524690"/>
          </a:xfrm>
        </p:grpSpPr>
        <p:sp>
          <p:nvSpPr>
            <p:cNvPr id="76" name="Freeform 76"/>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sp>
          <p:nvSpPr>
            <p:cNvPr id="77" name="TextBox 77"/>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78" name="Group 78"/>
          <p:cNvGrpSpPr/>
          <p:nvPr/>
        </p:nvGrpSpPr>
        <p:grpSpPr>
          <a:xfrm rot="-5400000">
            <a:off x="14663275" y="6915643"/>
            <a:ext cx="4859155" cy="1883559"/>
            <a:chOff x="0" y="0"/>
            <a:chExt cx="1353581" cy="524690"/>
          </a:xfrm>
        </p:grpSpPr>
        <p:sp>
          <p:nvSpPr>
            <p:cNvPr id="79" name="Freeform 79"/>
            <p:cNvSpPr/>
            <p:nvPr/>
          </p:nvSpPr>
          <p:spPr>
            <a:xfrm>
              <a:off x="0" y="0"/>
              <a:ext cx="1353581" cy="524690"/>
            </a:xfrm>
            <a:custGeom>
              <a:avLst/>
              <a:gdLst/>
              <a:ahLst/>
              <a:cxnLst/>
              <a:rect l="l" t="t" r="r" b="b"/>
              <a:pathLst>
                <a:path w="1353581" h="524690">
                  <a:moveTo>
                    <a:pt x="1150381" y="0"/>
                  </a:moveTo>
                  <a:lnTo>
                    <a:pt x="0" y="0"/>
                  </a:lnTo>
                  <a:lnTo>
                    <a:pt x="0" y="524690"/>
                  </a:lnTo>
                  <a:lnTo>
                    <a:pt x="1150381" y="524690"/>
                  </a:lnTo>
                  <a:lnTo>
                    <a:pt x="1353581" y="262345"/>
                  </a:lnTo>
                  <a:lnTo>
                    <a:pt x="1150381" y="0"/>
                  </a:lnTo>
                  <a:close/>
                </a:path>
              </a:pathLst>
            </a:custGeom>
            <a:gradFill rotWithShape="1">
              <a:gsLst>
                <a:gs pos="0">
                  <a:srgbClr val="000000">
                    <a:alpha val="100000"/>
                  </a:srgbClr>
                </a:gs>
                <a:gs pos="100000">
                  <a:srgbClr val="3533CD">
                    <a:alpha val="100000"/>
                  </a:srgbClr>
                </a:gs>
              </a:gsLst>
              <a:lin ang="0"/>
            </a:gradFill>
          </p:spPr>
          <p:txBody>
            <a:bodyPr/>
            <a:lstStyle/>
            <a:p>
              <a:endParaRPr lang="en-ID"/>
            </a:p>
          </p:txBody>
        </p:sp>
        <p:sp>
          <p:nvSpPr>
            <p:cNvPr id="80" name="TextBox 80"/>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81" name="Group 81"/>
          <p:cNvGrpSpPr/>
          <p:nvPr/>
        </p:nvGrpSpPr>
        <p:grpSpPr>
          <a:xfrm rot="-5400000">
            <a:off x="683109" y="6912853"/>
            <a:ext cx="4864735" cy="1883559"/>
            <a:chOff x="0" y="0"/>
            <a:chExt cx="1355136" cy="524690"/>
          </a:xfrm>
        </p:grpSpPr>
        <p:sp>
          <p:nvSpPr>
            <p:cNvPr id="82" name="Freeform 82"/>
            <p:cNvSpPr/>
            <p:nvPr/>
          </p:nvSpPr>
          <p:spPr>
            <a:xfrm>
              <a:off x="0" y="0"/>
              <a:ext cx="1355136" cy="524690"/>
            </a:xfrm>
            <a:custGeom>
              <a:avLst/>
              <a:gdLst/>
              <a:ahLst/>
              <a:cxnLst/>
              <a:rect l="l" t="t" r="r" b="b"/>
              <a:pathLst>
                <a:path w="1355136" h="524690">
                  <a:moveTo>
                    <a:pt x="1151936" y="0"/>
                  </a:moveTo>
                  <a:lnTo>
                    <a:pt x="0" y="0"/>
                  </a:lnTo>
                  <a:lnTo>
                    <a:pt x="0" y="524690"/>
                  </a:lnTo>
                  <a:lnTo>
                    <a:pt x="1151936" y="524690"/>
                  </a:lnTo>
                  <a:lnTo>
                    <a:pt x="1355136" y="262345"/>
                  </a:lnTo>
                  <a:lnTo>
                    <a:pt x="1151936" y="0"/>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sp>
          <p:nvSpPr>
            <p:cNvPr id="83" name="TextBox 83"/>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84" name="Group 84"/>
          <p:cNvGrpSpPr/>
          <p:nvPr/>
        </p:nvGrpSpPr>
        <p:grpSpPr>
          <a:xfrm rot="-5400000">
            <a:off x="-1310128" y="6912853"/>
            <a:ext cx="4864735" cy="1883559"/>
            <a:chOff x="0" y="0"/>
            <a:chExt cx="1355136" cy="524690"/>
          </a:xfrm>
        </p:grpSpPr>
        <p:sp>
          <p:nvSpPr>
            <p:cNvPr id="85" name="Freeform 85"/>
            <p:cNvSpPr/>
            <p:nvPr/>
          </p:nvSpPr>
          <p:spPr>
            <a:xfrm>
              <a:off x="0" y="0"/>
              <a:ext cx="1355136" cy="524690"/>
            </a:xfrm>
            <a:custGeom>
              <a:avLst/>
              <a:gdLst/>
              <a:ahLst/>
              <a:cxnLst/>
              <a:rect l="l" t="t" r="r" b="b"/>
              <a:pathLst>
                <a:path w="1355136" h="524690">
                  <a:moveTo>
                    <a:pt x="1151936" y="0"/>
                  </a:moveTo>
                  <a:lnTo>
                    <a:pt x="0" y="0"/>
                  </a:lnTo>
                  <a:lnTo>
                    <a:pt x="0" y="524690"/>
                  </a:lnTo>
                  <a:lnTo>
                    <a:pt x="1151936" y="524690"/>
                  </a:lnTo>
                  <a:lnTo>
                    <a:pt x="1355136" y="262345"/>
                  </a:lnTo>
                  <a:lnTo>
                    <a:pt x="1151936" y="0"/>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sp>
          <p:nvSpPr>
            <p:cNvPr id="86" name="TextBox 86"/>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sp>
        <p:nvSpPr>
          <p:cNvPr id="87" name="TextBox 87"/>
          <p:cNvSpPr txBox="1"/>
          <p:nvPr/>
        </p:nvSpPr>
        <p:spPr>
          <a:xfrm>
            <a:off x="330430" y="2591366"/>
            <a:ext cx="1583621"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Pembantukan</a:t>
            </a:r>
            <a:r>
              <a:rPr lang="en-US" sz="2000" spc="-126" dirty="0">
                <a:solidFill>
                  <a:srgbClr val="000000"/>
                </a:solidFill>
                <a:latin typeface="Arial Bold"/>
              </a:rPr>
              <a:t> Tim</a:t>
            </a:r>
          </a:p>
        </p:txBody>
      </p:sp>
      <p:sp>
        <p:nvSpPr>
          <p:cNvPr id="88" name="TextBox 88"/>
          <p:cNvSpPr txBox="1"/>
          <p:nvPr/>
        </p:nvSpPr>
        <p:spPr>
          <a:xfrm>
            <a:off x="4697580" y="482143"/>
            <a:ext cx="10196869" cy="546557"/>
          </a:xfrm>
          <a:prstGeom prst="rect">
            <a:avLst/>
          </a:prstGeom>
        </p:spPr>
        <p:txBody>
          <a:bodyPr lIns="0" tIns="0" rIns="0" bIns="0" rtlCol="0" anchor="t">
            <a:spAutoFit/>
          </a:bodyPr>
          <a:lstStyle/>
          <a:p>
            <a:pPr>
              <a:lnSpc>
                <a:spcPts val="4093"/>
              </a:lnSpc>
            </a:pPr>
            <a:r>
              <a:rPr lang="en-US" sz="3622" spc="-108" dirty="0" err="1">
                <a:solidFill>
                  <a:srgbClr val="000000"/>
                </a:solidFill>
                <a:latin typeface="Poppins Bold"/>
              </a:rPr>
              <a:t>TAHAPAN</a:t>
            </a:r>
            <a:r>
              <a:rPr lang="en-US" sz="3622" spc="-108" dirty="0">
                <a:solidFill>
                  <a:srgbClr val="000000"/>
                </a:solidFill>
                <a:latin typeface="Poppins Bold"/>
              </a:rPr>
              <a:t> </a:t>
            </a:r>
            <a:r>
              <a:rPr lang="en-US" sz="3622" spc="-108" dirty="0" err="1">
                <a:solidFill>
                  <a:srgbClr val="000000"/>
                </a:solidFill>
                <a:latin typeface="Poppins Bold"/>
              </a:rPr>
              <a:t>PELAKSANAAN</a:t>
            </a:r>
            <a:r>
              <a:rPr lang="en-US" sz="3622" spc="-108" dirty="0">
                <a:solidFill>
                  <a:srgbClr val="000000"/>
                </a:solidFill>
                <a:latin typeface="Poppins Bold"/>
              </a:rPr>
              <a:t> </a:t>
            </a:r>
            <a:r>
              <a:rPr lang="en-US" sz="3622" spc="-108" dirty="0" err="1">
                <a:solidFill>
                  <a:srgbClr val="000000"/>
                </a:solidFill>
                <a:latin typeface="Poppins Bold"/>
              </a:rPr>
              <a:t>PROYEK</a:t>
            </a:r>
            <a:r>
              <a:rPr lang="en-US" sz="3622" spc="-108" dirty="0">
                <a:solidFill>
                  <a:srgbClr val="000000"/>
                </a:solidFill>
                <a:latin typeface="Poppins Bold"/>
              </a:rPr>
              <a:t> </a:t>
            </a:r>
            <a:r>
              <a:rPr lang="en-US" sz="3622" spc="-108" dirty="0" err="1">
                <a:solidFill>
                  <a:srgbClr val="000000"/>
                </a:solidFill>
                <a:latin typeface="Poppins Bold"/>
              </a:rPr>
              <a:t>PERUBAHAN</a:t>
            </a:r>
            <a:r>
              <a:rPr lang="en-US" sz="3622" spc="-108" dirty="0">
                <a:solidFill>
                  <a:srgbClr val="000000"/>
                </a:solidFill>
                <a:latin typeface="Poppins Bold"/>
              </a:rPr>
              <a:t> </a:t>
            </a:r>
          </a:p>
        </p:txBody>
      </p:sp>
      <p:sp>
        <p:nvSpPr>
          <p:cNvPr id="89" name="TextBox 89"/>
          <p:cNvSpPr txBox="1"/>
          <p:nvPr/>
        </p:nvSpPr>
        <p:spPr>
          <a:xfrm>
            <a:off x="7620832" y="1557780"/>
            <a:ext cx="8972074" cy="736600"/>
          </a:xfrm>
          <a:prstGeom prst="rect">
            <a:avLst/>
          </a:prstGeom>
        </p:spPr>
        <p:txBody>
          <a:bodyPr lIns="0" tIns="0" rIns="0" bIns="0" rtlCol="0" anchor="t">
            <a:spAutoFit/>
          </a:bodyPr>
          <a:lstStyle/>
          <a:p>
            <a:pPr algn="just">
              <a:lnSpc>
                <a:spcPts val="2824"/>
              </a:lnSpc>
            </a:pPr>
            <a:r>
              <a:rPr lang="en-US" sz="2499" spc="-74" dirty="0" err="1">
                <a:solidFill>
                  <a:srgbClr val="000000"/>
                </a:solidFill>
                <a:latin typeface="Poppins Bold Italics"/>
              </a:rPr>
              <a:t>PEMBENTUKAN</a:t>
            </a:r>
            <a:r>
              <a:rPr lang="en-US" sz="2499" spc="-74" dirty="0">
                <a:solidFill>
                  <a:srgbClr val="000000"/>
                </a:solidFill>
                <a:latin typeface="Poppins Bold Italics"/>
              </a:rPr>
              <a:t> FORUM </a:t>
            </a:r>
            <a:r>
              <a:rPr lang="en-US" sz="2499" spc="-74" dirty="0" err="1">
                <a:solidFill>
                  <a:srgbClr val="000000"/>
                </a:solidFill>
                <a:latin typeface="Poppins Bold Italics"/>
              </a:rPr>
              <a:t>PEMANGKU</a:t>
            </a:r>
            <a:r>
              <a:rPr lang="en-US" sz="2499" spc="-74" dirty="0">
                <a:solidFill>
                  <a:srgbClr val="000000"/>
                </a:solidFill>
                <a:latin typeface="Poppins Bold Italics"/>
              </a:rPr>
              <a:t> </a:t>
            </a:r>
            <a:r>
              <a:rPr lang="en-US" sz="2499" spc="-74" dirty="0" err="1">
                <a:solidFill>
                  <a:srgbClr val="000000"/>
                </a:solidFill>
                <a:latin typeface="Poppins Bold Italics"/>
              </a:rPr>
              <a:t>KEPENTINGAN</a:t>
            </a:r>
            <a:r>
              <a:rPr lang="en-US" sz="2499" spc="-74" dirty="0">
                <a:solidFill>
                  <a:srgbClr val="000000"/>
                </a:solidFill>
                <a:latin typeface="Poppins Bold Italics"/>
              </a:rPr>
              <a:t> PPM DAN </a:t>
            </a:r>
          </a:p>
          <a:p>
            <a:pPr algn="just">
              <a:lnSpc>
                <a:spcPts val="2824"/>
              </a:lnSpc>
              <a:spcBef>
                <a:spcPct val="0"/>
              </a:spcBef>
            </a:pPr>
            <a:r>
              <a:rPr lang="en-US" sz="2499" spc="-74" dirty="0" err="1">
                <a:solidFill>
                  <a:srgbClr val="000000"/>
                </a:solidFill>
                <a:latin typeface="Poppins Bold Italics"/>
              </a:rPr>
              <a:t>PEMBUATAN</a:t>
            </a:r>
            <a:r>
              <a:rPr lang="en-US" sz="2499" spc="-74" dirty="0">
                <a:solidFill>
                  <a:srgbClr val="000000"/>
                </a:solidFill>
                <a:latin typeface="Poppins Bold Italics"/>
              </a:rPr>
              <a:t> </a:t>
            </a:r>
            <a:r>
              <a:rPr lang="en-US" sz="2499" spc="-74" dirty="0" err="1">
                <a:solidFill>
                  <a:srgbClr val="000000"/>
                </a:solidFill>
                <a:latin typeface="Poppins Bold Italics"/>
              </a:rPr>
              <a:t>SISTEM</a:t>
            </a:r>
            <a:r>
              <a:rPr lang="en-US" sz="2499" spc="-74" dirty="0">
                <a:solidFill>
                  <a:srgbClr val="000000"/>
                </a:solidFill>
                <a:latin typeface="Poppins Bold Italics"/>
              </a:rPr>
              <a:t> </a:t>
            </a:r>
            <a:r>
              <a:rPr lang="en-US" sz="2499" spc="-74" dirty="0" err="1">
                <a:solidFill>
                  <a:srgbClr val="000000"/>
                </a:solidFill>
                <a:latin typeface="Poppins Bold Italics"/>
              </a:rPr>
              <a:t>APLIKASI</a:t>
            </a:r>
            <a:r>
              <a:rPr lang="en-US" sz="2499" spc="-74" dirty="0">
                <a:solidFill>
                  <a:srgbClr val="000000"/>
                </a:solidFill>
                <a:latin typeface="Poppins Bold Italics"/>
              </a:rPr>
              <a:t> </a:t>
            </a:r>
            <a:r>
              <a:rPr lang="en-US" sz="2499" spc="-74" dirty="0" err="1">
                <a:solidFill>
                  <a:srgbClr val="000000"/>
                </a:solidFill>
                <a:latin typeface="Poppins Bold Italics"/>
              </a:rPr>
              <a:t>SIMORE</a:t>
            </a:r>
            <a:r>
              <a:rPr lang="en-US" sz="2499" spc="-74" dirty="0">
                <a:solidFill>
                  <a:srgbClr val="000000"/>
                </a:solidFill>
                <a:latin typeface="Poppins Bold Italics"/>
              </a:rPr>
              <a:t> GAM</a:t>
            </a:r>
          </a:p>
        </p:txBody>
      </p:sp>
      <p:sp>
        <p:nvSpPr>
          <p:cNvPr id="90" name="TextBox 90"/>
          <p:cNvSpPr txBox="1"/>
          <p:nvPr/>
        </p:nvSpPr>
        <p:spPr>
          <a:xfrm>
            <a:off x="2281408" y="4725035"/>
            <a:ext cx="1668137" cy="567055"/>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Dukungan Stakeholder</a:t>
            </a:r>
          </a:p>
        </p:txBody>
      </p:sp>
      <p:sp>
        <p:nvSpPr>
          <p:cNvPr id="91" name="TextBox 91"/>
          <p:cNvSpPr txBox="1"/>
          <p:nvPr/>
        </p:nvSpPr>
        <p:spPr>
          <a:xfrm>
            <a:off x="4177788" y="2564933"/>
            <a:ext cx="1939658"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Pengambilan</a:t>
            </a:r>
            <a:r>
              <a:rPr lang="en-US" sz="2000" spc="-126" dirty="0">
                <a:solidFill>
                  <a:srgbClr val="000000"/>
                </a:solidFill>
                <a:latin typeface="Arial Bold"/>
              </a:rPr>
              <a:t> data Program PPM</a:t>
            </a:r>
          </a:p>
        </p:txBody>
      </p:sp>
      <p:sp>
        <p:nvSpPr>
          <p:cNvPr id="92" name="TextBox 92"/>
          <p:cNvSpPr txBox="1"/>
          <p:nvPr/>
        </p:nvSpPr>
        <p:spPr>
          <a:xfrm>
            <a:off x="5736878" y="4725035"/>
            <a:ext cx="2733359" cy="567055"/>
          </a:xfrm>
          <a:prstGeom prst="rect">
            <a:avLst/>
          </a:prstGeom>
        </p:spPr>
        <p:txBody>
          <a:bodyPr lIns="0" tIns="0" rIns="0" bIns="0" rtlCol="0" anchor="t">
            <a:spAutoFit/>
          </a:bodyPr>
          <a:lstStyle/>
          <a:p>
            <a:pPr algn="ctr">
              <a:lnSpc>
                <a:spcPts val="2060"/>
              </a:lnSpc>
            </a:pPr>
            <a:r>
              <a:rPr lang="en-US" sz="2000" spc="-126">
                <a:solidFill>
                  <a:srgbClr val="000000"/>
                </a:solidFill>
                <a:latin typeface="Arial Bold"/>
              </a:rPr>
              <a:t>Pembuatan interface System Aplikasi</a:t>
            </a:r>
          </a:p>
        </p:txBody>
      </p:sp>
      <p:sp>
        <p:nvSpPr>
          <p:cNvPr id="93" name="TextBox 93"/>
          <p:cNvSpPr txBox="1"/>
          <p:nvPr/>
        </p:nvSpPr>
        <p:spPr>
          <a:xfrm>
            <a:off x="14394579" y="4788535"/>
            <a:ext cx="1420338" cy="373380"/>
          </a:xfrm>
          <a:prstGeom prst="rect">
            <a:avLst/>
          </a:prstGeom>
        </p:spPr>
        <p:txBody>
          <a:bodyPr lIns="0" tIns="0" rIns="0" bIns="0" rtlCol="0" anchor="t">
            <a:spAutoFit/>
          </a:bodyPr>
          <a:lstStyle/>
          <a:p>
            <a:pPr algn="ctr">
              <a:lnSpc>
                <a:spcPts val="2760"/>
              </a:lnSpc>
            </a:pPr>
            <a:r>
              <a:rPr lang="en-US" sz="2000" spc="-126">
                <a:solidFill>
                  <a:srgbClr val="000000"/>
                </a:solidFill>
                <a:latin typeface="Arial Bold"/>
              </a:rPr>
              <a:t>Launching</a:t>
            </a:r>
          </a:p>
        </p:txBody>
      </p:sp>
      <p:sp>
        <p:nvSpPr>
          <p:cNvPr id="94" name="TextBox 94"/>
          <p:cNvSpPr txBox="1"/>
          <p:nvPr/>
        </p:nvSpPr>
        <p:spPr>
          <a:xfrm>
            <a:off x="16036773" y="2564933"/>
            <a:ext cx="1827183"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Evaluasi</a:t>
            </a:r>
            <a:r>
              <a:rPr lang="en-US" sz="2000" spc="-126" dirty="0">
                <a:solidFill>
                  <a:srgbClr val="000000"/>
                </a:solidFill>
                <a:latin typeface="Arial Bold"/>
              </a:rPr>
              <a:t> dan </a:t>
            </a:r>
            <a:r>
              <a:rPr lang="en-US" sz="2000" spc="-126" dirty="0" err="1">
                <a:solidFill>
                  <a:srgbClr val="000000"/>
                </a:solidFill>
                <a:latin typeface="Arial Bold"/>
              </a:rPr>
              <a:t>Laporan</a:t>
            </a:r>
            <a:r>
              <a:rPr lang="en-US" sz="2000" spc="-126" dirty="0">
                <a:solidFill>
                  <a:srgbClr val="000000"/>
                </a:solidFill>
                <a:latin typeface="Arial Bold"/>
              </a:rPr>
              <a:t> Akhir</a:t>
            </a:r>
          </a:p>
        </p:txBody>
      </p:sp>
      <p:sp>
        <p:nvSpPr>
          <p:cNvPr id="95" name="TextBox 95"/>
          <p:cNvSpPr txBox="1"/>
          <p:nvPr/>
        </p:nvSpPr>
        <p:spPr>
          <a:xfrm>
            <a:off x="7771909" y="2591366"/>
            <a:ext cx="2751483"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FGD</a:t>
            </a:r>
            <a:r>
              <a:rPr lang="en-US" sz="2000" spc="-126" dirty="0">
                <a:solidFill>
                  <a:srgbClr val="000000"/>
                </a:solidFill>
                <a:latin typeface="Arial Bold"/>
              </a:rPr>
              <a:t> dan </a:t>
            </a:r>
            <a:r>
              <a:rPr lang="en-US" sz="2000" spc="-126" dirty="0" err="1">
                <a:solidFill>
                  <a:srgbClr val="000000"/>
                </a:solidFill>
                <a:latin typeface="Arial Bold"/>
              </a:rPr>
              <a:t>Diseminasi</a:t>
            </a:r>
            <a:r>
              <a:rPr lang="en-US" sz="2000" spc="-126" dirty="0">
                <a:solidFill>
                  <a:srgbClr val="000000"/>
                </a:solidFill>
                <a:latin typeface="Arial Bold"/>
              </a:rPr>
              <a:t> /</a:t>
            </a:r>
            <a:r>
              <a:rPr lang="en-US" sz="2000" spc="-126" dirty="0" err="1">
                <a:solidFill>
                  <a:srgbClr val="000000"/>
                </a:solidFill>
                <a:latin typeface="Arial Bold"/>
              </a:rPr>
              <a:t>Sosialisasi</a:t>
            </a:r>
            <a:endParaRPr lang="en-US" sz="2000" spc="-126" dirty="0">
              <a:solidFill>
                <a:srgbClr val="000000"/>
              </a:solidFill>
              <a:latin typeface="Arial Bold"/>
            </a:endParaRPr>
          </a:p>
        </p:txBody>
      </p:sp>
      <p:sp>
        <p:nvSpPr>
          <p:cNvPr id="96" name="TextBox 96"/>
          <p:cNvSpPr txBox="1"/>
          <p:nvPr/>
        </p:nvSpPr>
        <p:spPr>
          <a:xfrm>
            <a:off x="892473" y="1583180"/>
            <a:ext cx="6254719" cy="523875"/>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MILESTONE </a:t>
            </a:r>
            <a:r>
              <a:rPr lang="en-US" sz="2999" dirty="0" err="1">
                <a:solidFill>
                  <a:srgbClr val="000000"/>
                </a:solidFill>
                <a:latin typeface="Poppins Bold"/>
              </a:rPr>
              <a:t>JANGKA</a:t>
            </a:r>
            <a:r>
              <a:rPr lang="en-US" sz="2999" dirty="0">
                <a:solidFill>
                  <a:srgbClr val="000000"/>
                </a:solidFill>
                <a:latin typeface="Poppins Bold"/>
              </a:rPr>
              <a:t> </a:t>
            </a:r>
            <a:r>
              <a:rPr lang="en-US" sz="2999" dirty="0" err="1">
                <a:solidFill>
                  <a:srgbClr val="000000"/>
                </a:solidFill>
                <a:latin typeface="Poppins Bold"/>
              </a:rPr>
              <a:t>PENDEK</a:t>
            </a:r>
            <a:endParaRPr lang="en-US" sz="2999" dirty="0">
              <a:solidFill>
                <a:srgbClr val="000000"/>
              </a:solidFill>
              <a:latin typeface="Poppins Bold"/>
            </a:endParaRPr>
          </a:p>
        </p:txBody>
      </p:sp>
      <p:sp>
        <p:nvSpPr>
          <p:cNvPr id="97" name="TextBox 97"/>
          <p:cNvSpPr txBox="1"/>
          <p:nvPr/>
        </p:nvSpPr>
        <p:spPr>
          <a:xfrm>
            <a:off x="9679528" y="4855210"/>
            <a:ext cx="2751483"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Sosialisasi</a:t>
            </a:r>
            <a:r>
              <a:rPr lang="en-US" sz="2000" spc="-126" dirty="0">
                <a:solidFill>
                  <a:srgbClr val="000000"/>
                </a:solidFill>
                <a:latin typeface="Arial Bold"/>
              </a:rPr>
              <a:t> dan </a:t>
            </a:r>
            <a:r>
              <a:rPr lang="en-US" sz="2000" spc="-126" dirty="0" err="1">
                <a:solidFill>
                  <a:srgbClr val="000000"/>
                </a:solidFill>
                <a:latin typeface="Arial Bold"/>
              </a:rPr>
              <a:t>Pengukuhan</a:t>
            </a:r>
            <a:endParaRPr lang="en-US" sz="2000" spc="-126" dirty="0">
              <a:solidFill>
                <a:srgbClr val="000000"/>
              </a:solidFill>
              <a:latin typeface="Arial Bold"/>
            </a:endParaRPr>
          </a:p>
        </p:txBody>
      </p:sp>
      <p:sp>
        <p:nvSpPr>
          <p:cNvPr id="98" name="TextBox 98"/>
          <p:cNvSpPr txBox="1"/>
          <p:nvPr/>
        </p:nvSpPr>
        <p:spPr>
          <a:xfrm>
            <a:off x="11564650" y="2591366"/>
            <a:ext cx="2751483" cy="567055"/>
          </a:xfrm>
          <a:prstGeom prst="rect">
            <a:avLst/>
          </a:prstGeom>
        </p:spPr>
        <p:txBody>
          <a:bodyPr lIns="0" tIns="0" rIns="0" bIns="0" rtlCol="0" anchor="t">
            <a:spAutoFit/>
          </a:bodyPr>
          <a:lstStyle/>
          <a:p>
            <a:pPr algn="ctr">
              <a:lnSpc>
                <a:spcPts val="2060"/>
              </a:lnSpc>
            </a:pPr>
            <a:r>
              <a:rPr lang="en-US" sz="2000" spc="-126" dirty="0" err="1">
                <a:solidFill>
                  <a:srgbClr val="000000"/>
                </a:solidFill>
                <a:latin typeface="Arial Bold"/>
              </a:rPr>
              <a:t>Sosialisasi</a:t>
            </a:r>
            <a:r>
              <a:rPr lang="en-US" sz="2000" spc="-126" dirty="0">
                <a:solidFill>
                  <a:srgbClr val="000000"/>
                </a:solidFill>
                <a:latin typeface="Arial Bold"/>
              </a:rPr>
              <a:t> SK. </a:t>
            </a:r>
            <a:r>
              <a:rPr lang="en-US" sz="2000" spc="-126" dirty="0" err="1">
                <a:solidFill>
                  <a:srgbClr val="000000"/>
                </a:solidFill>
                <a:latin typeface="Arial Bold"/>
              </a:rPr>
              <a:t>Gubernur</a:t>
            </a:r>
            <a:r>
              <a:rPr lang="en-US" sz="2000" spc="-126" dirty="0">
                <a:solidFill>
                  <a:srgbClr val="000000"/>
                </a:solidFill>
                <a:latin typeface="Arial Bold"/>
              </a:rPr>
              <a:t> dan </a:t>
            </a:r>
            <a:r>
              <a:rPr lang="en-US" sz="2000" spc="-126" dirty="0" err="1">
                <a:solidFill>
                  <a:srgbClr val="000000"/>
                </a:solidFill>
                <a:latin typeface="Arial Bold"/>
              </a:rPr>
              <a:t>Pelatihan</a:t>
            </a:r>
            <a:r>
              <a:rPr lang="en-US" sz="2000" spc="-126" dirty="0">
                <a:solidFill>
                  <a:srgbClr val="000000"/>
                </a:solidFill>
                <a:latin typeface="Arial Bold"/>
              </a:rPr>
              <a:t> Teknis </a:t>
            </a:r>
          </a:p>
        </p:txBody>
      </p:sp>
      <p:sp>
        <p:nvSpPr>
          <p:cNvPr id="99" name="TextBox 99"/>
          <p:cNvSpPr txBox="1"/>
          <p:nvPr/>
        </p:nvSpPr>
        <p:spPr>
          <a:xfrm>
            <a:off x="4247756" y="6242685"/>
            <a:ext cx="1799723" cy="1247775"/>
          </a:xfrm>
          <a:prstGeom prst="rect">
            <a:avLst/>
          </a:prstGeom>
        </p:spPr>
        <p:txBody>
          <a:bodyPr lIns="0" tIns="0" rIns="0" bIns="0" rtlCol="0" anchor="t">
            <a:spAutoFit/>
          </a:bodyPr>
          <a:lstStyle/>
          <a:p>
            <a:pPr>
              <a:lnSpc>
                <a:spcPts val="2400"/>
              </a:lnSpc>
            </a:pPr>
            <a:r>
              <a:rPr lang="en-US" sz="2000">
                <a:solidFill>
                  <a:srgbClr val="FFFFFF"/>
                </a:solidFill>
                <a:latin typeface="Poppins"/>
              </a:rPr>
              <a:t>Mendampingi Pengambilan data Program PPM</a:t>
            </a:r>
          </a:p>
        </p:txBody>
      </p:sp>
      <p:sp>
        <p:nvSpPr>
          <p:cNvPr id="100" name="TextBox 100"/>
          <p:cNvSpPr txBox="1"/>
          <p:nvPr/>
        </p:nvSpPr>
        <p:spPr>
          <a:xfrm>
            <a:off x="6237979" y="6242685"/>
            <a:ext cx="1808132" cy="1247775"/>
          </a:xfrm>
          <a:prstGeom prst="rect">
            <a:avLst/>
          </a:prstGeom>
        </p:spPr>
        <p:txBody>
          <a:bodyPr lIns="0" tIns="0" rIns="0" bIns="0" rtlCol="0" anchor="t">
            <a:spAutoFit/>
          </a:bodyPr>
          <a:lstStyle/>
          <a:p>
            <a:pPr>
              <a:lnSpc>
                <a:spcPts val="2400"/>
              </a:lnSpc>
            </a:pPr>
            <a:r>
              <a:rPr lang="en-US" sz="2000">
                <a:solidFill>
                  <a:srgbClr val="FFFFFF"/>
                </a:solidFill>
                <a:latin typeface="Poppins"/>
              </a:rPr>
              <a:t>Koordinasi dengan Profider IT</a:t>
            </a:r>
          </a:p>
          <a:p>
            <a:pPr>
              <a:lnSpc>
                <a:spcPts val="2400"/>
              </a:lnSpc>
            </a:pPr>
            <a:endParaRPr lang="en-US" sz="2000">
              <a:solidFill>
                <a:srgbClr val="FFFFFF"/>
              </a:solidFill>
              <a:latin typeface="Poppins"/>
            </a:endParaRPr>
          </a:p>
        </p:txBody>
      </p:sp>
      <p:sp>
        <p:nvSpPr>
          <p:cNvPr id="101" name="TextBox 101"/>
          <p:cNvSpPr txBox="1"/>
          <p:nvPr/>
        </p:nvSpPr>
        <p:spPr>
          <a:xfrm>
            <a:off x="2254519" y="6205359"/>
            <a:ext cx="1795101" cy="3076575"/>
          </a:xfrm>
          <a:prstGeom prst="rect">
            <a:avLst/>
          </a:prstGeom>
        </p:spPr>
        <p:txBody>
          <a:bodyPr lIns="0" tIns="0" rIns="0" bIns="0" rtlCol="0" anchor="t">
            <a:spAutoFit/>
          </a:bodyPr>
          <a:lstStyle/>
          <a:p>
            <a:pPr>
              <a:lnSpc>
                <a:spcPts val="2400"/>
              </a:lnSpc>
            </a:pPr>
            <a:r>
              <a:rPr lang="en-US" sz="2000">
                <a:solidFill>
                  <a:srgbClr val="FFFFFF"/>
                </a:solidFill>
                <a:latin typeface="Poppins"/>
              </a:rPr>
              <a:t>Melakukan Koordinasi dan Kerjasama Penandatangan dukungan Stakeholder atas Proyek Perubahan</a:t>
            </a:r>
          </a:p>
          <a:p>
            <a:pPr>
              <a:lnSpc>
                <a:spcPts val="2400"/>
              </a:lnSpc>
            </a:pPr>
            <a:endParaRPr lang="en-US" sz="2000">
              <a:solidFill>
                <a:srgbClr val="FFFFFF"/>
              </a:solidFill>
              <a:latin typeface="Poppins"/>
            </a:endParaRPr>
          </a:p>
        </p:txBody>
      </p:sp>
      <p:sp>
        <p:nvSpPr>
          <p:cNvPr id="102" name="TextBox 102"/>
          <p:cNvSpPr txBox="1"/>
          <p:nvPr/>
        </p:nvSpPr>
        <p:spPr>
          <a:xfrm>
            <a:off x="250765" y="6205359"/>
            <a:ext cx="1808632" cy="942975"/>
          </a:xfrm>
          <a:prstGeom prst="rect">
            <a:avLst/>
          </a:prstGeom>
        </p:spPr>
        <p:txBody>
          <a:bodyPr lIns="0" tIns="0" rIns="0" bIns="0" rtlCol="0" anchor="t">
            <a:spAutoFit/>
          </a:bodyPr>
          <a:lstStyle/>
          <a:p>
            <a:pPr>
              <a:lnSpc>
                <a:spcPts val="2400"/>
              </a:lnSpc>
            </a:pPr>
            <a:r>
              <a:rPr lang="en-US" sz="2000">
                <a:solidFill>
                  <a:srgbClr val="FFFFFF"/>
                </a:solidFill>
                <a:latin typeface="Poppins"/>
              </a:rPr>
              <a:t>Pembentukan Tim Efektif</a:t>
            </a:r>
          </a:p>
          <a:p>
            <a:pPr>
              <a:lnSpc>
                <a:spcPts val="2400"/>
              </a:lnSpc>
            </a:pPr>
            <a:endParaRPr lang="en-US" sz="2000">
              <a:solidFill>
                <a:srgbClr val="FFFFFF"/>
              </a:solidFill>
              <a:latin typeface="Poppins"/>
            </a:endParaRPr>
          </a:p>
        </p:txBody>
      </p:sp>
      <p:sp>
        <p:nvSpPr>
          <p:cNvPr id="103" name="TextBox 103"/>
          <p:cNvSpPr txBox="1"/>
          <p:nvPr/>
        </p:nvSpPr>
        <p:spPr>
          <a:xfrm>
            <a:off x="8236611" y="6242685"/>
            <a:ext cx="1806586" cy="2771775"/>
          </a:xfrm>
          <a:prstGeom prst="rect">
            <a:avLst/>
          </a:prstGeom>
        </p:spPr>
        <p:txBody>
          <a:bodyPr lIns="0" tIns="0" rIns="0" bIns="0" rtlCol="0" anchor="t">
            <a:spAutoFit/>
          </a:bodyPr>
          <a:lstStyle/>
          <a:p>
            <a:pPr>
              <a:lnSpc>
                <a:spcPts val="2400"/>
              </a:lnSpc>
            </a:pPr>
            <a:r>
              <a:rPr lang="en-US" sz="2000">
                <a:solidFill>
                  <a:srgbClr val="FFFFFF"/>
                </a:solidFill>
                <a:latin typeface="Poppins"/>
              </a:rPr>
              <a:t>FGD Program PPM dan Pembentuka Tim Forum Pemangku Kepentingan PPM di 3 Kabupaten</a:t>
            </a:r>
          </a:p>
          <a:p>
            <a:pPr>
              <a:lnSpc>
                <a:spcPts val="2400"/>
              </a:lnSpc>
            </a:pPr>
            <a:endParaRPr lang="en-US" sz="2000">
              <a:solidFill>
                <a:srgbClr val="FFFFFF"/>
              </a:solidFill>
              <a:latin typeface="Poppins"/>
            </a:endParaRPr>
          </a:p>
        </p:txBody>
      </p:sp>
      <p:sp>
        <p:nvSpPr>
          <p:cNvPr id="104" name="TextBox 104"/>
          <p:cNvSpPr txBox="1"/>
          <p:nvPr/>
        </p:nvSpPr>
        <p:spPr>
          <a:xfrm>
            <a:off x="10233696" y="6242685"/>
            <a:ext cx="1806586" cy="3381375"/>
          </a:xfrm>
          <a:prstGeom prst="rect">
            <a:avLst/>
          </a:prstGeom>
        </p:spPr>
        <p:txBody>
          <a:bodyPr lIns="0" tIns="0" rIns="0" bIns="0" rtlCol="0" anchor="t">
            <a:spAutoFit/>
          </a:bodyPr>
          <a:lstStyle/>
          <a:p>
            <a:pPr>
              <a:lnSpc>
                <a:spcPts val="2400"/>
              </a:lnSpc>
            </a:pPr>
            <a:r>
              <a:rPr lang="en-US" sz="2000">
                <a:solidFill>
                  <a:srgbClr val="FFFFFF"/>
                </a:solidFill>
                <a:latin typeface="Poppins"/>
              </a:rPr>
              <a:t>Sosialisasi pengguna User Aplikasi SIMOREGAM </a:t>
            </a:r>
          </a:p>
          <a:p>
            <a:pPr>
              <a:lnSpc>
                <a:spcPts val="2400"/>
              </a:lnSpc>
            </a:pPr>
            <a:r>
              <a:rPr lang="en-US" sz="2000">
                <a:solidFill>
                  <a:srgbClr val="FFFFFF"/>
                </a:solidFill>
                <a:latin typeface="Poppins"/>
              </a:rPr>
              <a:t>Dan Pengukuhan Tim Forum Pemangku Kepentingan PPM </a:t>
            </a:r>
          </a:p>
          <a:p>
            <a:pPr>
              <a:lnSpc>
                <a:spcPts val="2400"/>
              </a:lnSpc>
            </a:pPr>
            <a:endParaRPr lang="en-US" sz="2000">
              <a:solidFill>
                <a:srgbClr val="FFFFFF"/>
              </a:solidFill>
              <a:latin typeface="Poppins"/>
            </a:endParaRPr>
          </a:p>
        </p:txBody>
      </p:sp>
      <p:sp>
        <p:nvSpPr>
          <p:cNvPr id="105" name="TextBox 105"/>
          <p:cNvSpPr txBox="1"/>
          <p:nvPr/>
        </p:nvSpPr>
        <p:spPr>
          <a:xfrm>
            <a:off x="12241080" y="6242685"/>
            <a:ext cx="1806586" cy="3686175"/>
          </a:xfrm>
          <a:prstGeom prst="rect">
            <a:avLst/>
          </a:prstGeom>
        </p:spPr>
        <p:txBody>
          <a:bodyPr lIns="0" tIns="0" rIns="0" bIns="0" rtlCol="0" anchor="t">
            <a:spAutoFit/>
          </a:bodyPr>
          <a:lstStyle/>
          <a:p>
            <a:pPr>
              <a:lnSpc>
                <a:spcPts val="2400"/>
              </a:lnSpc>
            </a:pPr>
            <a:r>
              <a:rPr lang="en-US" sz="2000">
                <a:solidFill>
                  <a:srgbClr val="FFFFFF"/>
                </a:solidFill>
                <a:latin typeface="Poppins"/>
              </a:rPr>
              <a:t>Sosialisasi SK.Gubernur tentang Forum Pemangku kepentingan PPM dan pelatihan teknis Aplikasi SIMOREGAM di 3 Kabupaten</a:t>
            </a:r>
          </a:p>
          <a:p>
            <a:pPr>
              <a:lnSpc>
                <a:spcPts val="2400"/>
              </a:lnSpc>
            </a:pPr>
            <a:endParaRPr lang="en-US" sz="2000">
              <a:solidFill>
                <a:srgbClr val="FFFFFF"/>
              </a:solidFill>
              <a:latin typeface="Poppins"/>
            </a:endParaRPr>
          </a:p>
        </p:txBody>
      </p:sp>
      <p:sp>
        <p:nvSpPr>
          <p:cNvPr id="106" name="TextBox 106"/>
          <p:cNvSpPr txBox="1"/>
          <p:nvPr/>
        </p:nvSpPr>
        <p:spPr>
          <a:xfrm>
            <a:off x="14247691" y="6205359"/>
            <a:ext cx="1806586" cy="638175"/>
          </a:xfrm>
          <a:prstGeom prst="rect">
            <a:avLst/>
          </a:prstGeom>
        </p:spPr>
        <p:txBody>
          <a:bodyPr lIns="0" tIns="0" rIns="0" bIns="0" rtlCol="0" anchor="t">
            <a:spAutoFit/>
          </a:bodyPr>
          <a:lstStyle/>
          <a:p>
            <a:pPr>
              <a:lnSpc>
                <a:spcPts val="2400"/>
              </a:lnSpc>
            </a:pPr>
            <a:r>
              <a:rPr lang="en-US" sz="2000">
                <a:solidFill>
                  <a:srgbClr val="FFFFFF"/>
                </a:solidFill>
                <a:latin typeface="Poppins"/>
              </a:rPr>
              <a:t>Launching SIMORE GAM</a:t>
            </a:r>
          </a:p>
        </p:txBody>
      </p:sp>
      <p:sp>
        <p:nvSpPr>
          <p:cNvPr id="107" name="TextBox 107"/>
          <p:cNvSpPr txBox="1"/>
          <p:nvPr/>
        </p:nvSpPr>
        <p:spPr>
          <a:xfrm>
            <a:off x="16228046" y="6242685"/>
            <a:ext cx="1806586" cy="638175"/>
          </a:xfrm>
          <a:prstGeom prst="rect">
            <a:avLst/>
          </a:prstGeom>
        </p:spPr>
        <p:txBody>
          <a:bodyPr lIns="0" tIns="0" rIns="0" bIns="0" rtlCol="0" anchor="t">
            <a:spAutoFit/>
          </a:bodyPr>
          <a:lstStyle/>
          <a:p>
            <a:pPr>
              <a:lnSpc>
                <a:spcPts val="2400"/>
              </a:lnSpc>
            </a:pPr>
            <a:r>
              <a:rPr lang="en-US" sz="2000">
                <a:solidFill>
                  <a:srgbClr val="FFFFFF"/>
                </a:solidFill>
                <a:latin typeface="Poppins"/>
              </a:rPr>
              <a:t>Pameran Dan Seminar Hasil</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290">
                                          <p:stCondLst>
                                            <p:cond delay="0"/>
                                          </p:stCondLst>
                                        </p:cTn>
                                        <p:tgtEl>
                                          <p:spTgt spid="88"/>
                                        </p:tgtEl>
                                      </p:cBhvr>
                                    </p:animEffect>
                                    <p:anim calcmode="lin" valueType="num">
                                      <p:cBhvr>
                                        <p:cTn id="8" dur="911"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8"/>
                                        </p:tgtEl>
                                        <p:attrNameLst>
                                          <p:attrName>ppt_y</p:attrName>
                                        </p:attrNameLst>
                                      </p:cBhvr>
                                      <p:tavLst>
                                        <p:tav tm="0" fmla="#ppt_y-sin(pi*$)/81">
                                          <p:val>
                                            <p:fltVal val="0"/>
                                          </p:val>
                                        </p:tav>
                                        <p:tav tm="100000">
                                          <p:val>
                                            <p:fltVal val="1"/>
                                          </p:val>
                                        </p:tav>
                                      </p:tavLst>
                                    </p:anim>
                                    <p:animScale>
                                      <p:cBhvr>
                                        <p:cTn id="13" dur="13">
                                          <p:stCondLst>
                                            <p:cond delay="325"/>
                                          </p:stCondLst>
                                        </p:cTn>
                                        <p:tgtEl>
                                          <p:spTgt spid="88"/>
                                        </p:tgtEl>
                                      </p:cBhvr>
                                      <p:to x="100000" y="60000"/>
                                    </p:animScale>
                                    <p:animScale>
                                      <p:cBhvr>
                                        <p:cTn id="14" dur="83" decel="50000">
                                          <p:stCondLst>
                                            <p:cond delay="338"/>
                                          </p:stCondLst>
                                        </p:cTn>
                                        <p:tgtEl>
                                          <p:spTgt spid="88"/>
                                        </p:tgtEl>
                                      </p:cBhvr>
                                      <p:to x="100000" y="100000"/>
                                    </p:animScale>
                                    <p:animScale>
                                      <p:cBhvr>
                                        <p:cTn id="15" dur="13">
                                          <p:stCondLst>
                                            <p:cond delay="656"/>
                                          </p:stCondLst>
                                        </p:cTn>
                                        <p:tgtEl>
                                          <p:spTgt spid="88"/>
                                        </p:tgtEl>
                                      </p:cBhvr>
                                      <p:to x="100000" y="80000"/>
                                    </p:animScale>
                                    <p:animScale>
                                      <p:cBhvr>
                                        <p:cTn id="16" dur="83" decel="50000">
                                          <p:stCondLst>
                                            <p:cond delay="669"/>
                                          </p:stCondLst>
                                        </p:cTn>
                                        <p:tgtEl>
                                          <p:spTgt spid="88"/>
                                        </p:tgtEl>
                                      </p:cBhvr>
                                      <p:to x="100000" y="100000"/>
                                    </p:animScale>
                                    <p:animScale>
                                      <p:cBhvr>
                                        <p:cTn id="17" dur="13">
                                          <p:stCondLst>
                                            <p:cond delay="821"/>
                                          </p:stCondLst>
                                        </p:cTn>
                                        <p:tgtEl>
                                          <p:spTgt spid="88"/>
                                        </p:tgtEl>
                                      </p:cBhvr>
                                      <p:to x="100000" y="90000"/>
                                    </p:animScale>
                                    <p:animScale>
                                      <p:cBhvr>
                                        <p:cTn id="18" dur="83" decel="50000">
                                          <p:stCondLst>
                                            <p:cond delay="834"/>
                                          </p:stCondLst>
                                        </p:cTn>
                                        <p:tgtEl>
                                          <p:spTgt spid="88"/>
                                        </p:tgtEl>
                                      </p:cBhvr>
                                      <p:to x="100000" y="100000"/>
                                    </p:animScale>
                                    <p:animScale>
                                      <p:cBhvr>
                                        <p:cTn id="19" dur="13">
                                          <p:stCondLst>
                                            <p:cond delay="904"/>
                                          </p:stCondLst>
                                        </p:cTn>
                                        <p:tgtEl>
                                          <p:spTgt spid="88"/>
                                        </p:tgtEl>
                                      </p:cBhvr>
                                      <p:to x="100000" y="95000"/>
                                    </p:animScale>
                                    <p:animScale>
                                      <p:cBhvr>
                                        <p:cTn id="20" dur="83" decel="50000">
                                          <p:stCondLst>
                                            <p:cond delay="917"/>
                                          </p:stCondLst>
                                        </p:cTn>
                                        <p:tgtEl>
                                          <p:spTgt spid="88"/>
                                        </p:tgtEl>
                                      </p:cBhvr>
                                      <p:to x="100000" y="100000"/>
                                    </p:animScale>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6"/>
                                        </p:tgtEl>
                                        <p:attrNameLst>
                                          <p:attrName>style.visibility</p:attrName>
                                        </p:attrNameLst>
                                      </p:cBhvr>
                                      <p:to>
                                        <p:strVal val="visible"/>
                                      </p:to>
                                    </p:set>
                                    <p:anim calcmode="lin" valueType="num">
                                      <p:cBhvr>
                                        <p:cTn id="24" dur="1000" fill="hold"/>
                                        <p:tgtEl>
                                          <p:spTgt spid="96"/>
                                        </p:tgtEl>
                                        <p:attrNameLst>
                                          <p:attrName>ppt_w</p:attrName>
                                        </p:attrNameLst>
                                      </p:cBhvr>
                                      <p:tavLst>
                                        <p:tav tm="0">
                                          <p:val>
                                            <p:fltVal val="0"/>
                                          </p:val>
                                        </p:tav>
                                        <p:tav tm="100000">
                                          <p:val>
                                            <p:strVal val="#ppt_w"/>
                                          </p:val>
                                        </p:tav>
                                      </p:tavLst>
                                    </p:anim>
                                    <p:anim calcmode="lin" valueType="num">
                                      <p:cBhvr>
                                        <p:cTn id="25" dur="1000" fill="hold"/>
                                        <p:tgtEl>
                                          <p:spTgt spid="96"/>
                                        </p:tgtEl>
                                        <p:attrNameLst>
                                          <p:attrName>ppt_h</p:attrName>
                                        </p:attrNameLst>
                                      </p:cBhvr>
                                      <p:tavLst>
                                        <p:tav tm="0">
                                          <p:val>
                                            <p:fltVal val="0"/>
                                          </p:val>
                                        </p:tav>
                                        <p:tav tm="100000">
                                          <p:val>
                                            <p:strVal val="#ppt_h"/>
                                          </p:val>
                                        </p:tav>
                                      </p:tavLst>
                                    </p:anim>
                                    <p:animEffect transition="in" filter="fade">
                                      <p:cBhvr>
                                        <p:cTn id="26" dur="1000"/>
                                        <p:tgtEl>
                                          <p:spTgt spid="96"/>
                                        </p:tgtEl>
                                      </p:cBhvr>
                                    </p:animEffec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89"/>
                                        </p:tgtEl>
                                        <p:attrNameLst>
                                          <p:attrName>style.visibility</p:attrName>
                                        </p:attrNameLst>
                                      </p:cBhvr>
                                      <p:to>
                                        <p:strVal val="visible"/>
                                      </p:to>
                                    </p:set>
                                    <p:animEffect transition="in" filter="fade">
                                      <p:cBhvr>
                                        <p:cTn id="30" dur="1000"/>
                                        <p:tgtEl>
                                          <p:spTgt spid="89"/>
                                        </p:tgtEl>
                                      </p:cBhvr>
                                    </p:animEffect>
                                    <p:anim calcmode="lin" valueType="num">
                                      <p:cBhvr>
                                        <p:cTn id="31" dur="1000" fill="hold"/>
                                        <p:tgtEl>
                                          <p:spTgt spid="89"/>
                                        </p:tgtEl>
                                        <p:attrNameLst>
                                          <p:attrName>ppt_x</p:attrName>
                                        </p:attrNameLst>
                                      </p:cBhvr>
                                      <p:tavLst>
                                        <p:tav tm="0">
                                          <p:val>
                                            <p:strVal val="#ppt_x"/>
                                          </p:val>
                                        </p:tav>
                                        <p:tav tm="100000">
                                          <p:val>
                                            <p:strVal val="#ppt_x"/>
                                          </p:val>
                                        </p:tav>
                                      </p:tavLst>
                                    </p:anim>
                                    <p:anim calcmode="lin" valueType="num">
                                      <p:cBhvr>
                                        <p:cTn id="32" dur="1000" fill="hold"/>
                                        <p:tgtEl>
                                          <p:spTgt spid="89"/>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1000"/>
                                        <p:tgtEl>
                                          <p:spTgt spid="87"/>
                                        </p:tgtEl>
                                      </p:cBhvr>
                                    </p:animEffect>
                                    <p:anim calcmode="lin" valueType="num">
                                      <p:cBhvr>
                                        <p:cTn id="37" dur="1000" fill="hold"/>
                                        <p:tgtEl>
                                          <p:spTgt spid="87"/>
                                        </p:tgtEl>
                                        <p:attrNameLst>
                                          <p:attrName>ppt_x</p:attrName>
                                        </p:attrNameLst>
                                      </p:cBhvr>
                                      <p:tavLst>
                                        <p:tav tm="0">
                                          <p:val>
                                            <p:strVal val="#ppt_x"/>
                                          </p:val>
                                        </p:tav>
                                        <p:tav tm="100000">
                                          <p:val>
                                            <p:strVal val="#ppt_x"/>
                                          </p:val>
                                        </p:tav>
                                      </p:tavLst>
                                    </p:anim>
                                    <p:anim calcmode="lin" valueType="num">
                                      <p:cBhvr>
                                        <p:cTn id="38" dur="1000" fill="hold"/>
                                        <p:tgtEl>
                                          <p:spTgt spid="87"/>
                                        </p:tgtEl>
                                        <p:attrNameLst>
                                          <p:attrName>ppt_y</p:attrName>
                                        </p:attrNameLst>
                                      </p:cBhvr>
                                      <p:tavLst>
                                        <p:tav tm="0">
                                          <p:val>
                                            <p:strVal val="#ppt_y+.1"/>
                                          </p:val>
                                        </p:tav>
                                        <p:tav tm="100000">
                                          <p:val>
                                            <p:strVal val="#ppt_y"/>
                                          </p:val>
                                        </p:tav>
                                      </p:tavLst>
                                    </p:anim>
                                  </p:childTnLst>
                                </p:cTn>
                              </p:par>
                            </p:childTnLst>
                          </p:cTn>
                        </p:par>
                        <p:par>
                          <p:cTn id="39" fill="hold">
                            <p:stCondLst>
                              <p:cond delay="4000"/>
                            </p:stCondLst>
                            <p:childTnLst>
                              <p:par>
                                <p:cTn id="40" presetID="42" presetClass="entr" presetSubtype="0" fill="hold" grpId="0" nodeType="after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1000"/>
                                        <p:tgtEl>
                                          <p:spTgt spid="102"/>
                                        </p:tgtEl>
                                      </p:cBhvr>
                                    </p:animEffect>
                                    <p:anim calcmode="lin" valueType="num">
                                      <p:cBhvr>
                                        <p:cTn id="43" dur="1000" fill="hold"/>
                                        <p:tgtEl>
                                          <p:spTgt spid="102"/>
                                        </p:tgtEl>
                                        <p:attrNameLst>
                                          <p:attrName>ppt_x</p:attrName>
                                        </p:attrNameLst>
                                      </p:cBhvr>
                                      <p:tavLst>
                                        <p:tav tm="0">
                                          <p:val>
                                            <p:strVal val="#ppt_x"/>
                                          </p:val>
                                        </p:tav>
                                        <p:tav tm="100000">
                                          <p:val>
                                            <p:strVal val="#ppt_x"/>
                                          </p:val>
                                        </p:tav>
                                      </p:tavLst>
                                    </p:anim>
                                    <p:anim calcmode="lin" valueType="num">
                                      <p:cBhvr>
                                        <p:cTn id="44" dur="1000" fill="hold"/>
                                        <p:tgtEl>
                                          <p:spTgt spid="102"/>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42" presetClass="entr" presetSubtype="0" fill="hold" nodeType="after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1000"/>
                                        <p:tgtEl>
                                          <p:spTgt spid="84"/>
                                        </p:tgtEl>
                                      </p:cBhvr>
                                    </p:animEffect>
                                    <p:anim calcmode="lin" valueType="num">
                                      <p:cBhvr>
                                        <p:cTn id="49" dur="1000" fill="hold"/>
                                        <p:tgtEl>
                                          <p:spTgt spid="84"/>
                                        </p:tgtEl>
                                        <p:attrNameLst>
                                          <p:attrName>ppt_x</p:attrName>
                                        </p:attrNameLst>
                                      </p:cBhvr>
                                      <p:tavLst>
                                        <p:tav tm="0">
                                          <p:val>
                                            <p:strVal val="#ppt_x"/>
                                          </p:val>
                                        </p:tav>
                                        <p:tav tm="100000">
                                          <p:val>
                                            <p:strVal val="#ppt_x"/>
                                          </p:val>
                                        </p:tav>
                                      </p:tavLst>
                                    </p:anim>
                                    <p:anim calcmode="lin" valueType="num">
                                      <p:cBhvr>
                                        <p:cTn id="50" dur="1000" fill="hold"/>
                                        <p:tgtEl>
                                          <p:spTgt spid="84"/>
                                        </p:tgtEl>
                                        <p:attrNameLst>
                                          <p:attrName>ppt_y</p:attrName>
                                        </p:attrNameLst>
                                      </p:cBhvr>
                                      <p:tavLst>
                                        <p:tav tm="0">
                                          <p:val>
                                            <p:strVal val="#ppt_y+.1"/>
                                          </p:val>
                                        </p:tav>
                                        <p:tav tm="100000">
                                          <p:val>
                                            <p:strVal val="#ppt_y"/>
                                          </p:val>
                                        </p:tav>
                                      </p:tavLst>
                                    </p:anim>
                                  </p:childTnLst>
                                </p:cTn>
                              </p:par>
                            </p:childTnLst>
                          </p:cTn>
                        </p:par>
                        <p:par>
                          <p:cTn id="51" fill="hold">
                            <p:stCondLst>
                              <p:cond delay="6000"/>
                            </p:stCondLst>
                            <p:childTnLst>
                              <p:par>
                                <p:cTn id="52" presetID="42"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anim calcmode="lin" valueType="num">
                                      <p:cBhvr>
                                        <p:cTn id="55" dur="1000" fill="hold"/>
                                        <p:tgtEl>
                                          <p:spTgt spid="6"/>
                                        </p:tgtEl>
                                        <p:attrNameLst>
                                          <p:attrName>ppt_x</p:attrName>
                                        </p:attrNameLst>
                                      </p:cBhvr>
                                      <p:tavLst>
                                        <p:tav tm="0">
                                          <p:val>
                                            <p:strVal val="#ppt_x"/>
                                          </p:val>
                                        </p:tav>
                                        <p:tav tm="100000">
                                          <p:val>
                                            <p:strVal val="#ppt_x"/>
                                          </p:val>
                                        </p:tav>
                                      </p:tavLst>
                                    </p:anim>
                                    <p:anim calcmode="lin" valueType="num">
                                      <p:cBhvr>
                                        <p:cTn id="56" dur="1000" fill="hold"/>
                                        <p:tgtEl>
                                          <p:spTgt spid="6"/>
                                        </p:tgtEl>
                                        <p:attrNameLst>
                                          <p:attrName>ppt_y</p:attrName>
                                        </p:attrNameLst>
                                      </p:cBhvr>
                                      <p:tavLst>
                                        <p:tav tm="0">
                                          <p:val>
                                            <p:strVal val="#ppt_y+.1"/>
                                          </p:val>
                                        </p:tav>
                                        <p:tav tm="100000">
                                          <p:val>
                                            <p:strVal val="#ppt_y"/>
                                          </p:val>
                                        </p:tav>
                                      </p:tavLst>
                                    </p:anim>
                                  </p:childTnLst>
                                </p:cTn>
                              </p:par>
                            </p:childTnLst>
                          </p:cTn>
                        </p:par>
                        <p:par>
                          <p:cTn id="57" fill="hold">
                            <p:stCondLst>
                              <p:cond delay="7000"/>
                            </p:stCondLst>
                            <p:childTnLst>
                              <p:par>
                                <p:cTn id="58" presetID="42"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42" presetClass="entr" presetSubtype="0" fill="hold" grpId="0" nodeType="after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1000"/>
                                        <p:tgtEl>
                                          <p:spTgt spid="90"/>
                                        </p:tgtEl>
                                      </p:cBhvr>
                                    </p:animEffect>
                                    <p:anim calcmode="lin" valueType="num">
                                      <p:cBhvr>
                                        <p:cTn id="67" dur="1000" fill="hold"/>
                                        <p:tgtEl>
                                          <p:spTgt spid="90"/>
                                        </p:tgtEl>
                                        <p:attrNameLst>
                                          <p:attrName>ppt_x</p:attrName>
                                        </p:attrNameLst>
                                      </p:cBhvr>
                                      <p:tavLst>
                                        <p:tav tm="0">
                                          <p:val>
                                            <p:strVal val="#ppt_x"/>
                                          </p:val>
                                        </p:tav>
                                        <p:tav tm="100000">
                                          <p:val>
                                            <p:strVal val="#ppt_x"/>
                                          </p:val>
                                        </p:tav>
                                      </p:tavLst>
                                    </p:anim>
                                    <p:anim calcmode="lin" valueType="num">
                                      <p:cBhvr>
                                        <p:cTn id="68" dur="1000" fill="hold"/>
                                        <p:tgtEl>
                                          <p:spTgt spid="90"/>
                                        </p:tgtEl>
                                        <p:attrNameLst>
                                          <p:attrName>ppt_y</p:attrName>
                                        </p:attrNameLst>
                                      </p:cBhvr>
                                      <p:tavLst>
                                        <p:tav tm="0">
                                          <p:val>
                                            <p:strVal val="#ppt_y+.1"/>
                                          </p:val>
                                        </p:tav>
                                        <p:tav tm="100000">
                                          <p:val>
                                            <p:strVal val="#ppt_y"/>
                                          </p:val>
                                        </p:tav>
                                      </p:tavLst>
                                    </p:anim>
                                  </p:childTnLst>
                                </p:cTn>
                              </p:par>
                            </p:childTnLst>
                          </p:cTn>
                        </p:par>
                        <p:par>
                          <p:cTn id="69" fill="hold">
                            <p:stCondLst>
                              <p:cond delay="9000"/>
                            </p:stCondLst>
                            <p:childTnLst>
                              <p:par>
                                <p:cTn id="70" presetID="42" presetClass="entr" presetSubtype="0" fill="hold" grpId="0" nodeType="afterEffect">
                                  <p:stCondLst>
                                    <p:cond delay="0"/>
                                  </p:stCondLst>
                                  <p:childTnLst>
                                    <p:set>
                                      <p:cBhvr>
                                        <p:cTn id="71" dur="1" fill="hold">
                                          <p:stCondLst>
                                            <p:cond delay="0"/>
                                          </p:stCondLst>
                                        </p:cTn>
                                        <p:tgtEl>
                                          <p:spTgt spid="101"/>
                                        </p:tgtEl>
                                        <p:attrNameLst>
                                          <p:attrName>style.visibility</p:attrName>
                                        </p:attrNameLst>
                                      </p:cBhvr>
                                      <p:to>
                                        <p:strVal val="visible"/>
                                      </p:to>
                                    </p:set>
                                    <p:animEffect transition="in" filter="fade">
                                      <p:cBhvr>
                                        <p:cTn id="72" dur="1000"/>
                                        <p:tgtEl>
                                          <p:spTgt spid="101"/>
                                        </p:tgtEl>
                                      </p:cBhvr>
                                    </p:animEffect>
                                    <p:anim calcmode="lin" valueType="num">
                                      <p:cBhvr>
                                        <p:cTn id="73" dur="1000" fill="hold"/>
                                        <p:tgtEl>
                                          <p:spTgt spid="101"/>
                                        </p:tgtEl>
                                        <p:attrNameLst>
                                          <p:attrName>ppt_x</p:attrName>
                                        </p:attrNameLst>
                                      </p:cBhvr>
                                      <p:tavLst>
                                        <p:tav tm="0">
                                          <p:val>
                                            <p:strVal val="#ppt_x"/>
                                          </p:val>
                                        </p:tav>
                                        <p:tav tm="100000">
                                          <p:val>
                                            <p:strVal val="#ppt_x"/>
                                          </p:val>
                                        </p:tav>
                                      </p:tavLst>
                                    </p:anim>
                                    <p:anim calcmode="lin" valueType="num">
                                      <p:cBhvr>
                                        <p:cTn id="74" dur="1000" fill="hold"/>
                                        <p:tgtEl>
                                          <p:spTgt spid="101"/>
                                        </p:tgtEl>
                                        <p:attrNameLst>
                                          <p:attrName>ppt_y</p:attrName>
                                        </p:attrNameLst>
                                      </p:cBhvr>
                                      <p:tavLst>
                                        <p:tav tm="0">
                                          <p:val>
                                            <p:strVal val="#ppt_y+.1"/>
                                          </p:val>
                                        </p:tav>
                                        <p:tav tm="100000">
                                          <p:val>
                                            <p:strVal val="#ppt_y"/>
                                          </p:val>
                                        </p:tav>
                                      </p:tavLst>
                                    </p:anim>
                                  </p:childTnLst>
                                </p:cTn>
                              </p:par>
                            </p:childTnLst>
                          </p:cTn>
                        </p:par>
                        <p:par>
                          <p:cTn id="75" fill="hold">
                            <p:stCondLst>
                              <p:cond delay="10000"/>
                            </p:stCondLst>
                            <p:childTnLst>
                              <p:par>
                                <p:cTn id="76" presetID="42" presetClass="entr" presetSubtype="0" fill="hold"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1000"/>
                                        <p:tgtEl>
                                          <p:spTgt spid="81"/>
                                        </p:tgtEl>
                                      </p:cBhvr>
                                    </p:animEffect>
                                    <p:anim calcmode="lin" valueType="num">
                                      <p:cBhvr>
                                        <p:cTn id="79" dur="1000" fill="hold"/>
                                        <p:tgtEl>
                                          <p:spTgt spid="81"/>
                                        </p:tgtEl>
                                        <p:attrNameLst>
                                          <p:attrName>ppt_x</p:attrName>
                                        </p:attrNameLst>
                                      </p:cBhvr>
                                      <p:tavLst>
                                        <p:tav tm="0">
                                          <p:val>
                                            <p:strVal val="#ppt_x"/>
                                          </p:val>
                                        </p:tav>
                                        <p:tav tm="100000">
                                          <p:val>
                                            <p:strVal val="#ppt_x"/>
                                          </p:val>
                                        </p:tav>
                                      </p:tavLst>
                                    </p:anim>
                                    <p:anim calcmode="lin" valueType="num">
                                      <p:cBhvr>
                                        <p:cTn id="80" dur="1000" fill="hold"/>
                                        <p:tgtEl>
                                          <p:spTgt spid="81"/>
                                        </p:tgtEl>
                                        <p:attrNameLst>
                                          <p:attrName>ppt_y</p:attrName>
                                        </p:attrNameLst>
                                      </p:cBhvr>
                                      <p:tavLst>
                                        <p:tav tm="0">
                                          <p:val>
                                            <p:strVal val="#ppt_y+.1"/>
                                          </p:val>
                                        </p:tav>
                                        <p:tav tm="100000">
                                          <p:val>
                                            <p:strVal val="#ppt_y"/>
                                          </p:val>
                                        </p:tav>
                                      </p:tavLst>
                                    </p:anim>
                                  </p:childTnLst>
                                </p:cTn>
                              </p:par>
                            </p:childTnLst>
                          </p:cTn>
                        </p:par>
                        <p:par>
                          <p:cTn id="81" fill="hold">
                            <p:stCondLst>
                              <p:cond delay="11000"/>
                            </p:stCondLst>
                            <p:childTnLst>
                              <p:par>
                                <p:cTn id="82" presetID="42" presetClass="entr" presetSubtype="0" fill="hold" grpId="0" nodeType="afterEffect">
                                  <p:stCondLst>
                                    <p:cond delay="0"/>
                                  </p:stCondLst>
                                  <p:childTnLst>
                                    <p:set>
                                      <p:cBhvr>
                                        <p:cTn id="83" dur="1" fill="hold">
                                          <p:stCondLst>
                                            <p:cond delay="0"/>
                                          </p:stCondLst>
                                        </p:cTn>
                                        <p:tgtEl>
                                          <p:spTgt spid="91"/>
                                        </p:tgtEl>
                                        <p:attrNameLst>
                                          <p:attrName>style.visibility</p:attrName>
                                        </p:attrNameLst>
                                      </p:cBhvr>
                                      <p:to>
                                        <p:strVal val="visible"/>
                                      </p:to>
                                    </p:set>
                                    <p:animEffect transition="in" filter="fade">
                                      <p:cBhvr>
                                        <p:cTn id="84" dur="1000"/>
                                        <p:tgtEl>
                                          <p:spTgt spid="91"/>
                                        </p:tgtEl>
                                      </p:cBhvr>
                                    </p:animEffect>
                                    <p:anim calcmode="lin" valueType="num">
                                      <p:cBhvr>
                                        <p:cTn id="85" dur="1000" fill="hold"/>
                                        <p:tgtEl>
                                          <p:spTgt spid="91"/>
                                        </p:tgtEl>
                                        <p:attrNameLst>
                                          <p:attrName>ppt_x</p:attrName>
                                        </p:attrNameLst>
                                      </p:cBhvr>
                                      <p:tavLst>
                                        <p:tav tm="0">
                                          <p:val>
                                            <p:strVal val="#ppt_x"/>
                                          </p:val>
                                        </p:tav>
                                        <p:tav tm="100000">
                                          <p:val>
                                            <p:strVal val="#ppt_x"/>
                                          </p:val>
                                        </p:tav>
                                      </p:tavLst>
                                    </p:anim>
                                    <p:anim calcmode="lin" valueType="num">
                                      <p:cBhvr>
                                        <p:cTn id="86" dur="1000" fill="hold"/>
                                        <p:tgtEl>
                                          <p:spTgt spid="91"/>
                                        </p:tgtEl>
                                        <p:attrNameLst>
                                          <p:attrName>ppt_y</p:attrName>
                                        </p:attrNameLst>
                                      </p:cBhvr>
                                      <p:tavLst>
                                        <p:tav tm="0">
                                          <p:val>
                                            <p:strVal val="#ppt_y+.1"/>
                                          </p:val>
                                        </p:tav>
                                        <p:tav tm="100000">
                                          <p:val>
                                            <p:strVal val="#ppt_y"/>
                                          </p:val>
                                        </p:tav>
                                      </p:tavLst>
                                    </p:anim>
                                  </p:childTnLst>
                                </p:cTn>
                              </p:par>
                            </p:childTnLst>
                          </p:cTn>
                        </p:par>
                        <p:par>
                          <p:cTn id="87" fill="hold">
                            <p:stCondLst>
                              <p:cond delay="12000"/>
                            </p:stCondLst>
                            <p:childTnLst>
                              <p:par>
                                <p:cTn id="88" presetID="42" presetClass="entr" presetSubtype="0"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1000"/>
                                        <p:tgtEl>
                                          <p:spTgt spid="16"/>
                                        </p:tgtEl>
                                      </p:cBhvr>
                                    </p:animEffect>
                                    <p:anim calcmode="lin" valueType="num">
                                      <p:cBhvr>
                                        <p:cTn id="91" dur="1000" fill="hold"/>
                                        <p:tgtEl>
                                          <p:spTgt spid="16"/>
                                        </p:tgtEl>
                                        <p:attrNameLst>
                                          <p:attrName>ppt_x</p:attrName>
                                        </p:attrNameLst>
                                      </p:cBhvr>
                                      <p:tavLst>
                                        <p:tav tm="0">
                                          <p:val>
                                            <p:strVal val="#ppt_x"/>
                                          </p:val>
                                        </p:tav>
                                        <p:tav tm="100000">
                                          <p:val>
                                            <p:strVal val="#ppt_x"/>
                                          </p:val>
                                        </p:tav>
                                      </p:tavLst>
                                    </p:anim>
                                    <p:anim calcmode="lin" valueType="num">
                                      <p:cBhvr>
                                        <p:cTn id="92" dur="1000" fill="hold"/>
                                        <p:tgtEl>
                                          <p:spTgt spid="16"/>
                                        </p:tgtEl>
                                        <p:attrNameLst>
                                          <p:attrName>ppt_y</p:attrName>
                                        </p:attrNameLst>
                                      </p:cBhvr>
                                      <p:tavLst>
                                        <p:tav tm="0">
                                          <p:val>
                                            <p:strVal val="#ppt_y+.1"/>
                                          </p:val>
                                        </p:tav>
                                        <p:tav tm="100000">
                                          <p:val>
                                            <p:strVal val="#ppt_y"/>
                                          </p:val>
                                        </p:tav>
                                      </p:tavLst>
                                    </p:anim>
                                  </p:childTnLst>
                                </p:cTn>
                              </p:par>
                            </p:childTnLst>
                          </p:cTn>
                        </p:par>
                        <p:par>
                          <p:cTn id="93" fill="hold">
                            <p:stCondLst>
                              <p:cond delay="13000"/>
                            </p:stCondLst>
                            <p:childTnLst>
                              <p:par>
                                <p:cTn id="94" presetID="42" presetClass="entr" presetSubtype="0" fill="hold" grpId="0" nodeType="afterEffect">
                                  <p:stCondLst>
                                    <p:cond delay="0"/>
                                  </p:stCondLst>
                                  <p:childTnLst>
                                    <p:set>
                                      <p:cBhvr>
                                        <p:cTn id="95" dur="1" fill="hold">
                                          <p:stCondLst>
                                            <p:cond delay="0"/>
                                          </p:stCondLst>
                                        </p:cTn>
                                        <p:tgtEl>
                                          <p:spTgt spid="99"/>
                                        </p:tgtEl>
                                        <p:attrNameLst>
                                          <p:attrName>style.visibility</p:attrName>
                                        </p:attrNameLst>
                                      </p:cBhvr>
                                      <p:to>
                                        <p:strVal val="visible"/>
                                      </p:to>
                                    </p:set>
                                    <p:animEffect transition="in" filter="fade">
                                      <p:cBhvr>
                                        <p:cTn id="96" dur="1000"/>
                                        <p:tgtEl>
                                          <p:spTgt spid="99"/>
                                        </p:tgtEl>
                                      </p:cBhvr>
                                    </p:animEffect>
                                    <p:anim calcmode="lin" valueType="num">
                                      <p:cBhvr>
                                        <p:cTn id="97" dur="1000" fill="hold"/>
                                        <p:tgtEl>
                                          <p:spTgt spid="99"/>
                                        </p:tgtEl>
                                        <p:attrNameLst>
                                          <p:attrName>ppt_x</p:attrName>
                                        </p:attrNameLst>
                                      </p:cBhvr>
                                      <p:tavLst>
                                        <p:tav tm="0">
                                          <p:val>
                                            <p:strVal val="#ppt_x"/>
                                          </p:val>
                                        </p:tav>
                                        <p:tav tm="100000">
                                          <p:val>
                                            <p:strVal val="#ppt_x"/>
                                          </p:val>
                                        </p:tav>
                                      </p:tavLst>
                                    </p:anim>
                                    <p:anim calcmode="lin" valueType="num">
                                      <p:cBhvr>
                                        <p:cTn id="98" dur="1000" fill="hold"/>
                                        <p:tgtEl>
                                          <p:spTgt spid="99"/>
                                        </p:tgtEl>
                                        <p:attrNameLst>
                                          <p:attrName>ppt_y</p:attrName>
                                        </p:attrNameLst>
                                      </p:cBhvr>
                                      <p:tavLst>
                                        <p:tav tm="0">
                                          <p:val>
                                            <p:strVal val="#ppt_y+.1"/>
                                          </p:val>
                                        </p:tav>
                                        <p:tav tm="100000">
                                          <p:val>
                                            <p:strVal val="#ppt_y"/>
                                          </p:val>
                                        </p:tav>
                                      </p:tavLst>
                                    </p:anim>
                                  </p:childTnLst>
                                </p:cTn>
                              </p:par>
                            </p:childTnLst>
                          </p:cTn>
                        </p:par>
                        <p:par>
                          <p:cTn id="99" fill="hold">
                            <p:stCondLst>
                              <p:cond delay="14000"/>
                            </p:stCondLst>
                            <p:childTnLst>
                              <p:par>
                                <p:cTn id="100" presetID="42" presetClass="entr" presetSubtype="0" fill="hold" nodeType="after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1000"/>
                                        <p:tgtEl>
                                          <p:spTgt spid="60"/>
                                        </p:tgtEl>
                                      </p:cBhvr>
                                    </p:animEffect>
                                    <p:anim calcmode="lin" valueType="num">
                                      <p:cBhvr>
                                        <p:cTn id="103" dur="1000" fill="hold"/>
                                        <p:tgtEl>
                                          <p:spTgt spid="60"/>
                                        </p:tgtEl>
                                        <p:attrNameLst>
                                          <p:attrName>ppt_x</p:attrName>
                                        </p:attrNameLst>
                                      </p:cBhvr>
                                      <p:tavLst>
                                        <p:tav tm="0">
                                          <p:val>
                                            <p:strVal val="#ppt_x"/>
                                          </p:val>
                                        </p:tav>
                                        <p:tav tm="100000">
                                          <p:val>
                                            <p:strVal val="#ppt_x"/>
                                          </p:val>
                                        </p:tav>
                                      </p:tavLst>
                                    </p:anim>
                                    <p:anim calcmode="lin" valueType="num">
                                      <p:cBhvr>
                                        <p:cTn id="104" dur="1000" fill="hold"/>
                                        <p:tgtEl>
                                          <p:spTgt spid="60"/>
                                        </p:tgtEl>
                                        <p:attrNameLst>
                                          <p:attrName>ppt_y</p:attrName>
                                        </p:attrNameLst>
                                      </p:cBhvr>
                                      <p:tavLst>
                                        <p:tav tm="0">
                                          <p:val>
                                            <p:strVal val="#ppt_y+.1"/>
                                          </p:val>
                                        </p:tav>
                                        <p:tav tm="100000">
                                          <p:val>
                                            <p:strVal val="#ppt_y"/>
                                          </p:val>
                                        </p:tav>
                                      </p:tavLst>
                                    </p:anim>
                                  </p:childTnLst>
                                </p:cTn>
                              </p:par>
                            </p:childTnLst>
                          </p:cTn>
                        </p:par>
                        <p:par>
                          <p:cTn id="105" fill="hold">
                            <p:stCondLst>
                              <p:cond delay="15000"/>
                            </p:stCondLst>
                            <p:childTnLst>
                              <p:par>
                                <p:cTn id="106" presetID="42" presetClass="entr" presetSubtype="0" fill="hold" nodeType="after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fade">
                                      <p:cBhvr>
                                        <p:cTn id="108" dur="1000"/>
                                        <p:tgtEl>
                                          <p:spTgt spid="21"/>
                                        </p:tgtEl>
                                      </p:cBhvr>
                                    </p:animEffect>
                                    <p:anim calcmode="lin" valueType="num">
                                      <p:cBhvr>
                                        <p:cTn id="109" dur="1000" fill="hold"/>
                                        <p:tgtEl>
                                          <p:spTgt spid="21"/>
                                        </p:tgtEl>
                                        <p:attrNameLst>
                                          <p:attrName>ppt_x</p:attrName>
                                        </p:attrNameLst>
                                      </p:cBhvr>
                                      <p:tavLst>
                                        <p:tav tm="0">
                                          <p:val>
                                            <p:strVal val="#ppt_x"/>
                                          </p:val>
                                        </p:tav>
                                        <p:tav tm="100000">
                                          <p:val>
                                            <p:strVal val="#ppt_x"/>
                                          </p:val>
                                        </p:tav>
                                      </p:tavLst>
                                    </p:anim>
                                    <p:anim calcmode="lin" valueType="num">
                                      <p:cBhvr>
                                        <p:cTn id="110" dur="1000" fill="hold"/>
                                        <p:tgtEl>
                                          <p:spTgt spid="21"/>
                                        </p:tgtEl>
                                        <p:attrNameLst>
                                          <p:attrName>ppt_y</p:attrName>
                                        </p:attrNameLst>
                                      </p:cBhvr>
                                      <p:tavLst>
                                        <p:tav tm="0">
                                          <p:val>
                                            <p:strVal val="#ppt_y+.1"/>
                                          </p:val>
                                        </p:tav>
                                        <p:tav tm="100000">
                                          <p:val>
                                            <p:strVal val="#ppt_y"/>
                                          </p:val>
                                        </p:tav>
                                      </p:tavLst>
                                    </p:anim>
                                  </p:childTnLst>
                                </p:cTn>
                              </p:par>
                            </p:childTnLst>
                          </p:cTn>
                        </p:par>
                        <p:par>
                          <p:cTn id="111" fill="hold">
                            <p:stCondLst>
                              <p:cond delay="16000"/>
                            </p:stCondLst>
                            <p:childTnLst>
                              <p:par>
                                <p:cTn id="112" presetID="42" presetClass="entr" presetSubtype="0" fill="hold" grpId="0" nodeType="afterEffect">
                                  <p:stCondLst>
                                    <p:cond delay="0"/>
                                  </p:stCondLst>
                                  <p:childTnLst>
                                    <p:set>
                                      <p:cBhvr>
                                        <p:cTn id="113" dur="1" fill="hold">
                                          <p:stCondLst>
                                            <p:cond delay="0"/>
                                          </p:stCondLst>
                                        </p:cTn>
                                        <p:tgtEl>
                                          <p:spTgt spid="92"/>
                                        </p:tgtEl>
                                        <p:attrNameLst>
                                          <p:attrName>style.visibility</p:attrName>
                                        </p:attrNameLst>
                                      </p:cBhvr>
                                      <p:to>
                                        <p:strVal val="visible"/>
                                      </p:to>
                                    </p:set>
                                    <p:animEffect transition="in" filter="fade">
                                      <p:cBhvr>
                                        <p:cTn id="114" dur="1000"/>
                                        <p:tgtEl>
                                          <p:spTgt spid="92"/>
                                        </p:tgtEl>
                                      </p:cBhvr>
                                    </p:animEffect>
                                    <p:anim calcmode="lin" valueType="num">
                                      <p:cBhvr>
                                        <p:cTn id="115" dur="1000" fill="hold"/>
                                        <p:tgtEl>
                                          <p:spTgt spid="92"/>
                                        </p:tgtEl>
                                        <p:attrNameLst>
                                          <p:attrName>ppt_x</p:attrName>
                                        </p:attrNameLst>
                                      </p:cBhvr>
                                      <p:tavLst>
                                        <p:tav tm="0">
                                          <p:val>
                                            <p:strVal val="#ppt_x"/>
                                          </p:val>
                                        </p:tav>
                                        <p:tav tm="100000">
                                          <p:val>
                                            <p:strVal val="#ppt_x"/>
                                          </p:val>
                                        </p:tav>
                                      </p:tavLst>
                                    </p:anim>
                                    <p:anim calcmode="lin" valueType="num">
                                      <p:cBhvr>
                                        <p:cTn id="116" dur="1000" fill="hold"/>
                                        <p:tgtEl>
                                          <p:spTgt spid="92"/>
                                        </p:tgtEl>
                                        <p:attrNameLst>
                                          <p:attrName>ppt_y</p:attrName>
                                        </p:attrNameLst>
                                      </p:cBhvr>
                                      <p:tavLst>
                                        <p:tav tm="0">
                                          <p:val>
                                            <p:strVal val="#ppt_y+.1"/>
                                          </p:val>
                                        </p:tav>
                                        <p:tav tm="100000">
                                          <p:val>
                                            <p:strVal val="#ppt_y"/>
                                          </p:val>
                                        </p:tav>
                                      </p:tavLst>
                                    </p:anim>
                                  </p:childTnLst>
                                </p:cTn>
                              </p:par>
                            </p:childTnLst>
                          </p:cTn>
                        </p:par>
                        <p:par>
                          <p:cTn id="117" fill="hold">
                            <p:stCondLst>
                              <p:cond delay="17000"/>
                            </p:stCondLst>
                            <p:childTnLst>
                              <p:par>
                                <p:cTn id="118" presetID="42" presetClass="entr" presetSubtype="0" fill="hold" nodeType="afterEffect">
                                  <p:stCondLst>
                                    <p:cond delay="0"/>
                                  </p:stCondLst>
                                  <p:childTnLst>
                                    <p:set>
                                      <p:cBhvr>
                                        <p:cTn id="119" dur="1" fill="hold">
                                          <p:stCondLst>
                                            <p:cond delay="0"/>
                                          </p:stCondLst>
                                        </p:cTn>
                                        <p:tgtEl>
                                          <p:spTgt spid="63"/>
                                        </p:tgtEl>
                                        <p:attrNameLst>
                                          <p:attrName>style.visibility</p:attrName>
                                        </p:attrNameLst>
                                      </p:cBhvr>
                                      <p:to>
                                        <p:strVal val="visible"/>
                                      </p:to>
                                    </p:set>
                                    <p:animEffect transition="in" filter="fade">
                                      <p:cBhvr>
                                        <p:cTn id="120" dur="1000"/>
                                        <p:tgtEl>
                                          <p:spTgt spid="63"/>
                                        </p:tgtEl>
                                      </p:cBhvr>
                                    </p:animEffect>
                                    <p:anim calcmode="lin" valueType="num">
                                      <p:cBhvr>
                                        <p:cTn id="121" dur="1000" fill="hold"/>
                                        <p:tgtEl>
                                          <p:spTgt spid="63"/>
                                        </p:tgtEl>
                                        <p:attrNameLst>
                                          <p:attrName>ppt_x</p:attrName>
                                        </p:attrNameLst>
                                      </p:cBhvr>
                                      <p:tavLst>
                                        <p:tav tm="0">
                                          <p:val>
                                            <p:strVal val="#ppt_x"/>
                                          </p:val>
                                        </p:tav>
                                        <p:tav tm="100000">
                                          <p:val>
                                            <p:strVal val="#ppt_x"/>
                                          </p:val>
                                        </p:tav>
                                      </p:tavLst>
                                    </p:anim>
                                    <p:anim calcmode="lin" valueType="num">
                                      <p:cBhvr>
                                        <p:cTn id="122" dur="1000" fill="hold"/>
                                        <p:tgtEl>
                                          <p:spTgt spid="63"/>
                                        </p:tgtEl>
                                        <p:attrNameLst>
                                          <p:attrName>ppt_y</p:attrName>
                                        </p:attrNameLst>
                                      </p:cBhvr>
                                      <p:tavLst>
                                        <p:tav tm="0">
                                          <p:val>
                                            <p:strVal val="#ppt_y+.1"/>
                                          </p:val>
                                        </p:tav>
                                        <p:tav tm="100000">
                                          <p:val>
                                            <p:strVal val="#ppt_y"/>
                                          </p:val>
                                        </p:tav>
                                      </p:tavLst>
                                    </p:anim>
                                  </p:childTnLst>
                                </p:cTn>
                              </p:par>
                            </p:childTnLst>
                          </p:cTn>
                        </p:par>
                        <p:par>
                          <p:cTn id="123" fill="hold">
                            <p:stCondLst>
                              <p:cond delay="18000"/>
                            </p:stCondLst>
                            <p:childTnLst>
                              <p:par>
                                <p:cTn id="124" presetID="42" presetClass="entr" presetSubtype="0" fill="hold" grpId="0" nodeType="afterEffect">
                                  <p:stCondLst>
                                    <p:cond delay="0"/>
                                  </p:stCondLst>
                                  <p:childTnLst>
                                    <p:set>
                                      <p:cBhvr>
                                        <p:cTn id="125" dur="1" fill="hold">
                                          <p:stCondLst>
                                            <p:cond delay="0"/>
                                          </p:stCondLst>
                                        </p:cTn>
                                        <p:tgtEl>
                                          <p:spTgt spid="100"/>
                                        </p:tgtEl>
                                        <p:attrNameLst>
                                          <p:attrName>style.visibility</p:attrName>
                                        </p:attrNameLst>
                                      </p:cBhvr>
                                      <p:to>
                                        <p:strVal val="visible"/>
                                      </p:to>
                                    </p:set>
                                    <p:animEffect transition="in" filter="fade">
                                      <p:cBhvr>
                                        <p:cTn id="126" dur="1000"/>
                                        <p:tgtEl>
                                          <p:spTgt spid="100"/>
                                        </p:tgtEl>
                                      </p:cBhvr>
                                    </p:animEffect>
                                    <p:anim calcmode="lin" valueType="num">
                                      <p:cBhvr>
                                        <p:cTn id="127" dur="1000" fill="hold"/>
                                        <p:tgtEl>
                                          <p:spTgt spid="100"/>
                                        </p:tgtEl>
                                        <p:attrNameLst>
                                          <p:attrName>ppt_x</p:attrName>
                                        </p:attrNameLst>
                                      </p:cBhvr>
                                      <p:tavLst>
                                        <p:tav tm="0">
                                          <p:val>
                                            <p:strVal val="#ppt_x"/>
                                          </p:val>
                                        </p:tav>
                                        <p:tav tm="100000">
                                          <p:val>
                                            <p:strVal val="#ppt_x"/>
                                          </p:val>
                                        </p:tav>
                                      </p:tavLst>
                                    </p:anim>
                                    <p:anim calcmode="lin" valueType="num">
                                      <p:cBhvr>
                                        <p:cTn id="128" dur="1000" fill="hold"/>
                                        <p:tgtEl>
                                          <p:spTgt spid="100"/>
                                        </p:tgtEl>
                                        <p:attrNameLst>
                                          <p:attrName>ppt_y</p:attrName>
                                        </p:attrNameLst>
                                      </p:cBhvr>
                                      <p:tavLst>
                                        <p:tav tm="0">
                                          <p:val>
                                            <p:strVal val="#ppt_y+.1"/>
                                          </p:val>
                                        </p:tav>
                                        <p:tav tm="100000">
                                          <p:val>
                                            <p:strVal val="#ppt_y"/>
                                          </p:val>
                                        </p:tav>
                                      </p:tavLst>
                                    </p:anim>
                                  </p:childTnLst>
                                </p:cTn>
                              </p:par>
                            </p:childTnLst>
                          </p:cTn>
                        </p:par>
                        <p:par>
                          <p:cTn id="129" fill="hold">
                            <p:stCondLst>
                              <p:cond delay="19000"/>
                            </p:stCondLst>
                            <p:childTnLst>
                              <p:par>
                                <p:cTn id="130" presetID="42" presetClass="entr" presetSubtype="0" fill="hold" grpId="0" nodeType="afterEffect">
                                  <p:stCondLst>
                                    <p:cond delay="0"/>
                                  </p:stCondLst>
                                  <p:childTnLst>
                                    <p:set>
                                      <p:cBhvr>
                                        <p:cTn id="131" dur="1" fill="hold">
                                          <p:stCondLst>
                                            <p:cond delay="0"/>
                                          </p:stCondLst>
                                        </p:cTn>
                                        <p:tgtEl>
                                          <p:spTgt spid="95"/>
                                        </p:tgtEl>
                                        <p:attrNameLst>
                                          <p:attrName>style.visibility</p:attrName>
                                        </p:attrNameLst>
                                      </p:cBhvr>
                                      <p:to>
                                        <p:strVal val="visible"/>
                                      </p:to>
                                    </p:set>
                                    <p:animEffect transition="in" filter="fade">
                                      <p:cBhvr>
                                        <p:cTn id="132" dur="1000"/>
                                        <p:tgtEl>
                                          <p:spTgt spid="95"/>
                                        </p:tgtEl>
                                      </p:cBhvr>
                                    </p:animEffect>
                                    <p:anim calcmode="lin" valueType="num">
                                      <p:cBhvr>
                                        <p:cTn id="133" dur="1000" fill="hold"/>
                                        <p:tgtEl>
                                          <p:spTgt spid="95"/>
                                        </p:tgtEl>
                                        <p:attrNameLst>
                                          <p:attrName>ppt_x</p:attrName>
                                        </p:attrNameLst>
                                      </p:cBhvr>
                                      <p:tavLst>
                                        <p:tav tm="0">
                                          <p:val>
                                            <p:strVal val="#ppt_x"/>
                                          </p:val>
                                        </p:tav>
                                        <p:tav tm="100000">
                                          <p:val>
                                            <p:strVal val="#ppt_x"/>
                                          </p:val>
                                        </p:tav>
                                      </p:tavLst>
                                    </p:anim>
                                    <p:anim calcmode="lin" valueType="num">
                                      <p:cBhvr>
                                        <p:cTn id="134" dur="1000" fill="hold"/>
                                        <p:tgtEl>
                                          <p:spTgt spid="95"/>
                                        </p:tgtEl>
                                        <p:attrNameLst>
                                          <p:attrName>ppt_y</p:attrName>
                                        </p:attrNameLst>
                                      </p:cBhvr>
                                      <p:tavLst>
                                        <p:tav tm="0">
                                          <p:val>
                                            <p:strVal val="#ppt_y+.1"/>
                                          </p:val>
                                        </p:tav>
                                        <p:tav tm="100000">
                                          <p:val>
                                            <p:strVal val="#ppt_y"/>
                                          </p:val>
                                        </p:tav>
                                      </p:tavLst>
                                    </p:anim>
                                  </p:childTnLst>
                                </p:cTn>
                              </p:par>
                            </p:childTnLst>
                          </p:cTn>
                        </p:par>
                        <p:par>
                          <p:cTn id="135" fill="hold">
                            <p:stCondLst>
                              <p:cond delay="20000"/>
                            </p:stCondLst>
                            <p:childTnLst>
                              <p:par>
                                <p:cTn id="136" presetID="42" presetClass="entr" presetSubtype="0" fill="hold" nodeType="after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p:stCondLst>
                              <p:cond delay="21000"/>
                            </p:stCondLst>
                            <p:childTnLst>
                              <p:par>
                                <p:cTn id="142" presetID="42" presetClass="entr" presetSubtype="0" fill="hold" grpId="0" nodeType="afterEffect">
                                  <p:stCondLst>
                                    <p:cond delay="0"/>
                                  </p:stCondLst>
                                  <p:childTnLst>
                                    <p:set>
                                      <p:cBhvr>
                                        <p:cTn id="143" dur="1" fill="hold">
                                          <p:stCondLst>
                                            <p:cond delay="0"/>
                                          </p:stCondLst>
                                        </p:cTn>
                                        <p:tgtEl>
                                          <p:spTgt spid="103"/>
                                        </p:tgtEl>
                                        <p:attrNameLst>
                                          <p:attrName>style.visibility</p:attrName>
                                        </p:attrNameLst>
                                      </p:cBhvr>
                                      <p:to>
                                        <p:strVal val="visible"/>
                                      </p:to>
                                    </p:set>
                                    <p:animEffect transition="in" filter="fade">
                                      <p:cBhvr>
                                        <p:cTn id="144" dur="1000"/>
                                        <p:tgtEl>
                                          <p:spTgt spid="103"/>
                                        </p:tgtEl>
                                      </p:cBhvr>
                                    </p:animEffect>
                                    <p:anim calcmode="lin" valueType="num">
                                      <p:cBhvr>
                                        <p:cTn id="145" dur="1000" fill="hold"/>
                                        <p:tgtEl>
                                          <p:spTgt spid="103"/>
                                        </p:tgtEl>
                                        <p:attrNameLst>
                                          <p:attrName>ppt_x</p:attrName>
                                        </p:attrNameLst>
                                      </p:cBhvr>
                                      <p:tavLst>
                                        <p:tav tm="0">
                                          <p:val>
                                            <p:strVal val="#ppt_x"/>
                                          </p:val>
                                        </p:tav>
                                        <p:tav tm="100000">
                                          <p:val>
                                            <p:strVal val="#ppt_x"/>
                                          </p:val>
                                        </p:tav>
                                      </p:tavLst>
                                    </p:anim>
                                    <p:anim calcmode="lin" valueType="num">
                                      <p:cBhvr>
                                        <p:cTn id="146" dur="1000" fill="hold"/>
                                        <p:tgtEl>
                                          <p:spTgt spid="103"/>
                                        </p:tgtEl>
                                        <p:attrNameLst>
                                          <p:attrName>ppt_y</p:attrName>
                                        </p:attrNameLst>
                                      </p:cBhvr>
                                      <p:tavLst>
                                        <p:tav tm="0">
                                          <p:val>
                                            <p:strVal val="#ppt_y+.1"/>
                                          </p:val>
                                        </p:tav>
                                        <p:tav tm="100000">
                                          <p:val>
                                            <p:strVal val="#ppt_y"/>
                                          </p:val>
                                        </p:tav>
                                      </p:tavLst>
                                    </p:anim>
                                  </p:childTnLst>
                                </p:cTn>
                              </p:par>
                            </p:childTnLst>
                          </p:cTn>
                        </p:par>
                        <p:par>
                          <p:cTn id="147" fill="hold">
                            <p:stCondLst>
                              <p:cond delay="22000"/>
                            </p:stCondLst>
                            <p:childTnLst>
                              <p:par>
                                <p:cTn id="148" presetID="42" presetClass="entr" presetSubtype="0" fill="hold" nodeType="afterEffect">
                                  <p:stCondLst>
                                    <p:cond delay="0"/>
                                  </p:stCondLst>
                                  <p:childTnLst>
                                    <p:set>
                                      <p:cBhvr>
                                        <p:cTn id="149" dur="1" fill="hold">
                                          <p:stCondLst>
                                            <p:cond delay="0"/>
                                          </p:stCondLst>
                                        </p:cTn>
                                        <p:tgtEl>
                                          <p:spTgt spid="66"/>
                                        </p:tgtEl>
                                        <p:attrNameLst>
                                          <p:attrName>style.visibility</p:attrName>
                                        </p:attrNameLst>
                                      </p:cBhvr>
                                      <p:to>
                                        <p:strVal val="visible"/>
                                      </p:to>
                                    </p:set>
                                    <p:animEffect transition="in" filter="fade">
                                      <p:cBhvr>
                                        <p:cTn id="150" dur="1000"/>
                                        <p:tgtEl>
                                          <p:spTgt spid="66"/>
                                        </p:tgtEl>
                                      </p:cBhvr>
                                    </p:animEffect>
                                    <p:anim calcmode="lin" valueType="num">
                                      <p:cBhvr>
                                        <p:cTn id="151" dur="1000" fill="hold"/>
                                        <p:tgtEl>
                                          <p:spTgt spid="66"/>
                                        </p:tgtEl>
                                        <p:attrNameLst>
                                          <p:attrName>ppt_x</p:attrName>
                                        </p:attrNameLst>
                                      </p:cBhvr>
                                      <p:tavLst>
                                        <p:tav tm="0">
                                          <p:val>
                                            <p:strVal val="#ppt_x"/>
                                          </p:val>
                                        </p:tav>
                                        <p:tav tm="100000">
                                          <p:val>
                                            <p:strVal val="#ppt_x"/>
                                          </p:val>
                                        </p:tav>
                                      </p:tavLst>
                                    </p:anim>
                                    <p:anim calcmode="lin" valueType="num">
                                      <p:cBhvr>
                                        <p:cTn id="152" dur="1000" fill="hold"/>
                                        <p:tgtEl>
                                          <p:spTgt spid="66"/>
                                        </p:tgtEl>
                                        <p:attrNameLst>
                                          <p:attrName>ppt_y</p:attrName>
                                        </p:attrNameLst>
                                      </p:cBhvr>
                                      <p:tavLst>
                                        <p:tav tm="0">
                                          <p:val>
                                            <p:strVal val="#ppt_y+.1"/>
                                          </p:val>
                                        </p:tav>
                                        <p:tav tm="100000">
                                          <p:val>
                                            <p:strVal val="#ppt_y"/>
                                          </p:val>
                                        </p:tav>
                                      </p:tavLst>
                                    </p:anim>
                                  </p:childTnLst>
                                </p:cTn>
                              </p:par>
                            </p:childTnLst>
                          </p:cTn>
                        </p:par>
                        <p:par>
                          <p:cTn id="153" fill="hold">
                            <p:stCondLst>
                              <p:cond delay="23000"/>
                            </p:stCondLst>
                            <p:childTnLst>
                              <p:par>
                                <p:cTn id="154" presetID="42" presetClass="entr" presetSubtype="0" fill="hold" nodeType="afterEffect">
                                  <p:stCondLst>
                                    <p:cond delay="0"/>
                                  </p:stCondLst>
                                  <p:childTnLst>
                                    <p:set>
                                      <p:cBhvr>
                                        <p:cTn id="155" dur="1" fill="hold">
                                          <p:stCondLst>
                                            <p:cond delay="0"/>
                                          </p:stCondLst>
                                        </p:cTn>
                                        <p:tgtEl>
                                          <p:spTgt spid="31"/>
                                        </p:tgtEl>
                                        <p:attrNameLst>
                                          <p:attrName>style.visibility</p:attrName>
                                        </p:attrNameLst>
                                      </p:cBhvr>
                                      <p:to>
                                        <p:strVal val="visible"/>
                                      </p:to>
                                    </p:set>
                                    <p:animEffect transition="in" filter="fade">
                                      <p:cBhvr>
                                        <p:cTn id="156" dur="1000"/>
                                        <p:tgtEl>
                                          <p:spTgt spid="31"/>
                                        </p:tgtEl>
                                      </p:cBhvr>
                                    </p:animEffect>
                                    <p:anim calcmode="lin" valueType="num">
                                      <p:cBhvr>
                                        <p:cTn id="157" dur="1000" fill="hold"/>
                                        <p:tgtEl>
                                          <p:spTgt spid="31"/>
                                        </p:tgtEl>
                                        <p:attrNameLst>
                                          <p:attrName>ppt_x</p:attrName>
                                        </p:attrNameLst>
                                      </p:cBhvr>
                                      <p:tavLst>
                                        <p:tav tm="0">
                                          <p:val>
                                            <p:strVal val="#ppt_x"/>
                                          </p:val>
                                        </p:tav>
                                        <p:tav tm="100000">
                                          <p:val>
                                            <p:strVal val="#ppt_x"/>
                                          </p:val>
                                        </p:tav>
                                      </p:tavLst>
                                    </p:anim>
                                    <p:anim calcmode="lin" valueType="num">
                                      <p:cBhvr>
                                        <p:cTn id="158" dur="1000" fill="hold"/>
                                        <p:tgtEl>
                                          <p:spTgt spid="31"/>
                                        </p:tgtEl>
                                        <p:attrNameLst>
                                          <p:attrName>ppt_y</p:attrName>
                                        </p:attrNameLst>
                                      </p:cBhvr>
                                      <p:tavLst>
                                        <p:tav tm="0">
                                          <p:val>
                                            <p:strVal val="#ppt_y+.1"/>
                                          </p:val>
                                        </p:tav>
                                        <p:tav tm="100000">
                                          <p:val>
                                            <p:strVal val="#ppt_y"/>
                                          </p:val>
                                        </p:tav>
                                      </p:tavLst>
                                    </p:anim>
                                  </p:childTnLst>
                                </p:cTn>
                              </p:par>
                            </p:childTnLst>
                          </p:cTn>
                        </p:par>
                        <p:par>
                          <p:cTn id="159" fill="hold">
                            <p:stCondLst>
                              <p:cond delay="24000"/>
                            </p:stCondLst>
                            <p:childTnLst>
                              <p:par>
                                <p:cTn id="160" presetID="42" presetClass="entr" presetSubtype="0" fill="hold" grpId="0" nodeType="afterEffect">
                                  <p:stCondLst>
                                    <p:cond delay="0"/>
                                  </p:stCondLst>
                                  <p:childTnLst>
                                    <p:set>
                                      <p:cBhvr>
                                        <p:cTn id="161" dur="1" fill="hold">
                                          <p:stCondLst>
                                            <p:cond delay="0"/>
                                          </p:stCondLst>
                                        </p:cTn>
                                        <p:tgtEl>
                                          <p:spTgt spid="97"/>
                                        </p:tgtEl>
                                        <p:attrNameLst>
                                          <p:attrName>style.visibility</p:attrName>
                                        </p:attrNameLst>
                                      </p:cBhvr>
                                      <p:to>
                                        <p:strVal val="visible"/>
                                      </p:to>
                                    </p:set>
                                    <p:animEffect transition="in" filter="fade">
                                      <p:cBhvr>
                                        <p:cTn id="162" dur="1000"/>
                                        <p:tgtEl>
                                          <p:spTgt spid="97"/>
                                        </p:tgtEl>
                                      </p:cBhvr>
                                    </p:animEffect>
                                    <p:anim calcmode="lin" valueType="num">
                                      <p:cBhvr>
                                        <p:cTn id="163" dur="1000" fill="hold"/>
                                        <p:tgtEl>
                                          <p:spTgt spid="97"/>
                                        </p:tgtEl>
                                        <p:attrNameLst>
                                          <p:attrName>ppt_x</p:attrName>
                                        </p:attrNameLst>
                                      </p:cBhvr>
                                      <p:tavLst>
                                        <p:tav tm="0">
                                          <p:val>
                                            <p:strVal val="#ppt_x"/>
                                          </p:val>
                                        </p:tav>
                                        <p:tav tm="100000">
                                          <p:val>
                                            <p:strVal val="#ppt_x"/>
                                          </p:val>
                                        </p:tav>
                                      </p:tavLst>
                                    </p:anim>
                                    <p:anim calcmode="lin" valueType="num">
                                      <p:cBhvr>
                                        <p:cTn id="164" dur="1000" fill="hold"/>
                                        <p:tgtEl>
                                          <p:spTgt spid="97"/>
                                        </p:tgtEl>
                                        <p:attrNameLst>
                                          <p:attrName>ppt_y</p:attrName>
                                        </p:attrNameLst>
                                      </p:cBhvr>
                                      <p:tavLst>
                                        <p:tav tm="0">
                                          <p:val>
                                            <p:strVal val="#ppt_y+.1"/>
                                          </p:val>
                                        </p:tav>
                                        <p:tav tm="100000">
                                          <p:val>
                                            <p:strVal val="#ppt_y"/>
                                          </p:val>
                                        </p:tav>
                                      </p:tavLst>
                                    </p:anim>
                                  </p:childTnLst>
                                </p:cTn>
                              </p:par>
                            </p:childTnLst>
                          </p:cTn>
                        </p:par>
                        <p:par>
                          <p:cTn id="165" fill="hold">
                            <p:stCondLst>
                              <p:cond delay="25000"/>
                            </p:stCondLst>
                            <p:childTnLst>
                              <p:par>
                                <p:cTn id="166" presetID="42" presetClass="entr" presetSubtype="0" fill="hold" nodeType="afterEffect">
                                  <p:stCondLst>
                                    <p:cond delay="0"/>
                                  </p:stCondLst>
                                  <p:childTnLst>
                                    <p:set>
                                      <p:cBhvr>
                                        <p:cTn id="167" dur="1" fill="hold">
                                          <p:stCondLst>
                                            <p:cond delay="0"/>
                                          </p:stCondLst>
                                        </p:cTn>
                                        <p:tgtEl>
                                          <p:spTgt spid="69"/>
                                        </p:tgtEl>
                                        <p:attrNameLst>
                                          <p:attrName>style.visibility</p:attrName>
                                        </p:attrNameLst>
                                      </p:cBhvr>
                                      <p:to>
                                        <p:strVal val="visible"/>
                                      </p:to>
                                    </p:set>
                                    <p:animEffect transition="in" filter="fade">
                                      <p:cBhvr>
                                        <p:cTn id="168" dur="1000"/>
                                        <p:tgtEl>
                                          <p:spTgt spid="69"/>
                                        </p:tgtEl>
                                      </p:cBhvr>
                                    </p:animEffect>
                                    <p:anim calcmode="lin" valueType="num">
                                      <p:cBhvr>
                                        <p:cTn id="169" dur="1000" fill="hold"/>
                                        <p:tgtEl>
                                          <p:spTgt spid="69"/>
                                        </p:tgtEl>
                                        <p:attrNameLst>
                                          <p:attrName>ppt_x</p:attrName>
                                        </p:attrNameLst>
                                      </p:cBhvr>
                                      <p:tavLst>
                                        <p:tav tm="0">
                                          <p:val>
                                            <p:strVal val="#ppt_x"/>
                                          </p:val>
                                        </p:tav>
                                        <p:tav tm="100000">
                                          <p:val>
                                            <p:strVal val="#ppt_x"/>
                                          </p:val>
                                        </p:tav>
                                      </p:tavLst>
                                    </p:anim>
                                    <p:anim calcmode="lin" valueType="num">
                                      <p:cBhvr>
                                        <p:cTn id="170" dur="1000" fill="hold"/>
                                        <p:tgtEl>
                                          <p:spTgt spid="69"/>
                                        </p:tgtEl>
                                        <p:attrNameLst>
                                          <p:attrName>ppt_y</p:attrName>
                                        </p:attrNameLst>
                                      </p:cBhvr>
                                      <p:tavLst>
                                        <p:tav tm="0">
                                          <p:val>
                                            <p:strVal val="#ppt_y+.1"/>
                                          </p:val>
                                        </p:tav>
                                        <p:tav tm="100000">
                                          <p:val>
                                            <p:strVal val="#ppt_y"/>
                                          </p:val>
                                        </p:tav>
                                      </p:tavLst>
                                    </p:anim>
                                  </p:childTnLst>
                                </p:cTn>
                              </p:par>
                            </p:childTnLst>
                          </p:cTn>
                        </p:par>
                        <p:par>
                          <p:cTn id="171" fill="hold">
                            <p:stCondLst>
                              <p:cond delay="26000"/>
                            </p:stCondLst>
                            <p:childTnLst>
                              <p:par>
                                <p:cTn id="172" presetID="42" presetClass="entr" presetSubtype="0" fill="hold" grpId="0" nodeType="afterEffect">
                                  <p:stCondLst>
                                    <p:cond delay="0"/>
                                  </p:stCondLst>
                                  <p:childTnLst>
                                    <p:set>
                                      <p:cBhvr>
                                        <p:cTn id="173" dur="1" fill="hold">
                                          <p:stCondLst>
                                            <p:cond delay="0"/>
                                          </p:stCondLst>
                                        </p:cTn>
                                        <p:tgtEl>
                                          <p:spTgt spid="104"/>
                                        </p:tgtEl>
                                        <p:attrNameLst>
                                          <p:attrName>style.visibility</p:attrName>
                                        </p:attrNameLst>
                                      </p:cBhvr>
                                      <p:to>
                                        <p:strVal val="visible"/>
                                      </p:to>
                                    </p:set>
                                    <p:animEffect transition="in" filter="fade">
                                      <p:cBhvr>
                                        <p:cTn id="174" dur="1000"/>
                                        <p:tgtEl>
                                          <p:spTgt spid="104"/>
                                        </p:tgtEl>
                                      </p:cBhvr>
                                    </p:animEffect>
                                    <p:anim calcmode="lin" valueType="num">
                                      <p:cBhvr>
                                        <p:cTn id="175" dur="1000" fill="hold"/>
                                        <p:tgtEl>
                                          <p:spTgt spid="104"/>
                                        </p:tgtEl>
                                        <p:attrNameLst>
                                          <p:attrName>ppt_x</p:attrName>
                                        </p:attrNameLst>
                                      </p:cBhvr>
                                      <p:tavLst>
                                        <p:tav tm="0">
                                          <p:val>
                                            <p:strVal val="#ppt_x"/>
                                          </p:val>
                                        </p:tav>
                                        <p:tav tm="100000">
                                          <p:val>
                                            <p:strVal val="#ppt_x"/>
                                          </p:val>
                                        </p:tav>
                                      </p:tavLst>
                                    </p:anim>
                                    <p:anim calcmode="lin" valueType="num">
                                      <p:cBhvr>
                                        <p:cTn id="176" dur="1000" fill="hold"/>
                                        <p:tgtEl>
                                          <p:spTgt spid="104"/>
                                        </p:tgtEl>
                                        <p:attrNameLst>
                                          <p:attrName>ppt_y</p:attrName>
                                        </p:attrNameLst>
                                      </p:cBhvr>
                                      <p:tavLst>
                                        <p:tav tm="0">
                                          <p:val>
                                            <p:strVal val="#ppt_y+.1"/>
                                          </p:val>
                                        </p:tav>
                                        <p:tav tm="100000">
                                          <p:val>
                                            <p:strVal val="#ppt_y"/>
                                          </p:val>
                                        </p:tav>
                                      </p:tavLst>
                                    </p:anim>
                                  </p:childTnLst>
                                </p:cTn>
                              </p:par>
                            </p:childTnLst>
                          </p:cTn>
                        </p:par>
                        <p:par>
                          <p:cTn id="177" fill="hold">
                            <p:stCondLst>
                              <p:cond delay="27000"/>
                            </p:stCondLst>
                            <p:childTnLst>
                              <p:par>
                                <p:cTn id="178" presetID="42" presetClass="entr" presetSubtype="0" fill="hold" grpId="0" nodeType="afterEffect">
                                  <p:stCondLst>
                                    <p:cond delay="0"/>
                                  </p:stCondLst>
                                  <p:childTnLst>
                                    <p:set>
                                      <p:cBhvr>
                                        <p:cTn id="179" dur="1" fill="hold">
                                          <p:stCondLst>
                                            <p:cond delay="0"/>
                                          </p:stCondLst>
                                        </p:cTn>
                                        <p:tgtEl>
                                          <p:spTgt spid="98"/>
                                        </p:tgtEl>
                                        <p:attrNameLst>
                                          <p:attrName>style.visibility</p:attrName>
                                        </p:attrNameLst>
                                      </p:cBhvr>
                                      <p:to>
                                        <p:strVal val="visible"/>
                                      </p:to>
                                    </p:set>
                                    <p:animEffect transition="in" filter="fade">
                                      <p:cBhvr>
                                        <p:cTn id="180" dur="1000"/>
                                        <p:tgtEl>
                                          <p:spTgt spid="98"/>
                                        </p:tgtEl>
                                      </p:cBhvr>
                                    </p:animEffect>
                                    <p:anim calcmode="lin" valueType="num">
                                      <p:cBhvr>
                                        <p:cTn id="181" dur="1000" fill="hold"/>
                                        <p:tgtEl>
                                          <p:spTgt spid="98"/>
                                        </p:tgtEl>
                                        <p:attrNameLst>
                                          <p:attrName>ppt_x</p:attrName>
                                        </p:attrNameLst>
                                      </p:cBhvr>
                                      <p:tavLst>
                                        <p:tav tm="0">
                                          <p:val>
                                            <p:strVal val="#ppt_x"/>
                                          </p:val>
                                        </p:tav>
                                        <p:tav tm="100000">
                                          <p:val>
                                            <p:strVal val="#ppt_x"/>
                                          </p:val>
                                        </p:tav>
                                      </p:tavLst>
                                    </p:anim>
                                    <p:anim calcmode="lin" valueType="num">
                                      <p:cBhvr>
                                        <p:cTn id="182" dur="1000" fill="hold"/>
                                        <p:tgtEl>
                                          <p:spTgt spid="98"/>
                                        </p:tgtEl>
                                        <p:attrNameLst>
                                          <p:attrName>ppt_y</p:attrName>
                                        </p:attrNameLst>
                                      </p:cBhvr>
                                      <p:tavLst>
                                        <p:tav tm="0">
                                          <p:val>
                                            <p:strVal val="#ppt_y+.1"/>
                                          </p:val>
                                        </p:tav>
                                        <p:tav tm="100000">
                                          <p:val>
                                            <p:strVal val="#ppt_y"/>
                                          </p:val>
                                        </p:tav>
                                      </p:tavLst>
                                    </p:anim>
                                  </p:childTnLst>
                                </p:cTn>
                              </p:par>
                            </p:childTnLst>
                          </p:cTn>
                        </p:par>
                        <p:par>
                          <p:cTn id="183" fill="hold">
                            <p:stCondLst>
                              <p:cond delay="28000"/>
                            </p:stCondLst>
                            <p:childTnLst>
                              <p:par>
                                <p:cTn id="184" presetID="42" presetClass="entr" presetSubtype="0" fill="hold" nodeType="afterEffect">
                                  <p:stCondLst>
                                    <p:cond delay="0"/>
                                  </p:stCondLst>
                                  <p:childTnLst>
                                    <p:set>
                                      <p:cBhvr>
                                        <p:cTn id="185" dur="1" fill="hold">
                                          <p:stCondLst>
                                            <p:cond delay="0"/>
                                          </p:stCondLst>
                                        </p:cTn>
                                        <p:tgtEl>
                                          <p:spTgt spid="36"/>
                                        </p:tgtEl>
                                        <p:attrNameLst>
                                          <p:attrName>style.visibility</p:attrName>
                                        </p:attrNameLst>
                                      </p:cBhvr>
                                      <p:to>
                                        <p:strVal val="visible"/>
                                      </p:to>
                                    </p:set>
                                    <p:animEffect transition="in" filter="fade">
                                      <p:cBhvr>
                                        <p:cTn id="186" dur="1000"/>
                                        <p:tgtEl>
                                          <p:spTgt spid="36"/>
                                        </p:tgtEl>
                                      </p:cBhvr>
                                    </p:animEffect>
                                    <p:anim calcmode="lin" valueType="num">
                                      <p:cBhvr>
                                        <p:cTn id="187" dur="1000" fill="hold"/>
                                        <p:tgtEl>
                                          <p:spTgt spid="36"/>
                                        </p:tgtEl>
                                        <p:attrNameLst>
                                          <p:attrName>ppt_x</p:attrName>
                                        </p:attrNameLst>
                                      </p:cBhvr>
                                      <p:tavLst>
                                        <p:tav tm="0">
                                          <p:val>
                                            <p:strVal val="#ppt_x"/>
                                          </p:val>
                                        </p:tav>
                                        <p:tav tm="100000">
                                          <p:val>
                                            <p:strVal val="#ppt_x"/>
                                          </p:val>
                                        </p:tav>
                                      </p:tavLst>
                                    </p:anim>
                                    <p:anim calcmode="lin" valueType="num">
                                      <p:cBhvr>
                                        <p:cTn id="188" dur="1000" fill="hold"/>
                                        <p:tgtEl>
                                          <p:spTgt spid="36"/>
                                        </p:tgtEl>
                                        <p:attrNameLst>
                                          <p:attrName>ppt_y</p:attrName>
                                        </p:attrNameLst>
                                      </p:cBhvr>
                                      <p:tavLst>
                                        <p:tav tm="0">
                                          <p:val>
                                            <p:strVal val="#ppt_y+.1"/>
                                          </p:val>
                                        </p:tav>
                                        <p:tav tm="100000">
                                          <p:val>
                                            <p:strVal val="#ppt_y"/>
                                          </p:val>
                                        </p:tav>
                                      </p:tavLst>
                                    </p:anim>
                                  </p:childTnLst>
                                </p:cTn>
                              </p:par>
                            </p:childTnLst>
                          </p:cTn>
                        </p:par>
                        <p:par>
                          <p:cTn id="189" fill="hold">
                            <p:stCondLst>
                              <p:cond delay="29000"/>
                            </p:stCondLst>
                            <p:childTnLst>
                              <p:par>
                                <p:cTn id="190" presetID="42" presetClass="entr" presetSubtype="0" fill="hold" grpId="0" nodeType="afterEffect">
                                  <p:stCondLst>
                                    <p:cond delay="0"/>
                                  </p:stCondLst>
                                  <p:childTnLst>
                                    <p:set>
                                      <p:cBhvr>
                                        <p:cTn id="191" dur="1" fill="hold">
                                          <p:stCondLst>
                                            <p:cond delay="0"/>
                                          </p:stCondLst>
                                        </p:cTn>
                                        <p:tgtEl>
                                          <p:spTgt spid="105"/>
                                        </p:tgtEl>
                                        <p:attrNameLst>
                                          <p:attrName>style.visibility</p:attrName>
                                        </p:attrNameLst>
                                      </p:cBhvr>
                                      <p:to>
                                        <p:strVal val="visible"/>
                                      </p:to>
                                    </p:set>
                                    <p:animEffect transition="in" filter="fade">
                                      <p:cBhvr>
                                        <p:cTn id="192" dur="1000"/>
                                        <p:tgtEl>
                                          <p:spTgt spid="105"/>
                                        </p:tgtEl>
                                      </p:cBhvr>
                                    </p:animEffect>
                                    <p:anim calcmode="lin" valueType="num">
                                      <p:cBhvr>
                                        <p:cTn id="193" dur="1000" fill="hold"/>
                                        <p:tgtEl>
                                          <p:spTgt spid="105"/>
                                        </p:tgtEl>
                                        <p:attrNameLst>
                                          <p:attrName>ppt_x</p:attrName>
                                        </p:attrNameLst>
                                      </p:cBhvr>
                                      <p:tavLst>
                                        <p:tav tm="0">
                                          <p:val>
                                            <p:strVal val="#ppt_x"/>
                                          </p:val>
                                        </p:tav>
                                        <p:tav tm="100000">
                                          <p:val>
                                            <p:strVal val="#ppt_x"/>
                                          </p:val>
                                        </p:tav>
                                      </p:tavLst>
                                    </p:anim>
                                    <p:anim calcmode="lin" valueType="num">
                                      <p:cBhvr>
                                        <p:cTn id="194" dur="1000" fill="hold"/>
                                        <p:tgtEl>
                                          <p:spTgt spid="105"/>
                                        </p:tgtEl>
                                        <p:attrNameLst>
                                          <p:attrName>ppt_y</p:attrName>
                                        </p:attrNameLst>
                                      </p:cBhvr>
                                      <p:tavLst>
                                        <p:tav tm="0">
                                          <p:val>
                                            <p:strVal val="#ppt_y+.1"/>
                                          </p:val>
                                        </p:tav>
                                        <p:tav tm="100000">
                                          <p:val>
                                            <p:strVal val="#ppt_y"/>
                                          </p:val>
                                        </p:tav>
                                      </p:tavLst>
                                    </p:anim>
                                  </p:childTnLst>
                                </p:cTn>
                              </p:par>
                            </p:childTnLst>
                          </p:cTn>
                        </p:par>
                        <p:par>
                          <p:cTn id="195" fill="hold">
                            <p:stCondLst>
                              <p:cond delay="30000"/>
                            </p:stCondLst>
                            <p:childTnLst>
                              <p:par>
                                <p:cTn id="196" presetID="42" presetClass="entr" presetSubtype="0" fill="hold" nodeType="afterEffect">
                                  <p:stCondLst>
                                    <p:cond delay="0"/>
                                  </p:stCondLst>
                                  <p:childTnLst>
                                    <p:set>
                                      <p:cBhvr>
                                        <p:cTn id="197" dur="1" fill="hold">
                                          <p:stCondLst>
                                            <p:cond delay="0"/>
                                          </p:stCondLst>
                                        </p:cTn>
                                        <p:tgtEl>
                                          <p:spTgt spid="72"/>
                                        </p:tgtEl>
                                        <p:attrNameLst>
                                          <p:attrName>style.visibility</p:attrName>
                                        </p:attrNameLst>
                                      </p:cBhvr>
                                      <p:to>
                                        <p:strVal val="visible"/>
                                      </p:to>
                                    </p:set>
                                    <p:animEffect transition="in" filter="fade">
                                      <p:cBhvr>
                                        <p:cTn id="198" dur="1000"/>
                                        <p:tgtEl>
                                          <p:spTgt spid="72"/>
                                        </p:tgtEl>
                                      </p:cBhvr>
                                    </p:animEffect>
                                    <p:anim calcmode="lin" valueType="num">
                                      <p:cBhvr>
                                        <p:cTn id="199" dur="1000" fill="hold"/>
                                        <p:tgtEl>
                                          <p:spTgt spid="72"/>
                                        </p:tgtEl>
                                        <p:attrNameLst>
                                          <p:attrName>ppt_x</p:attrName>
                                        </p:attrNameLst>
                                      </p:cBhvr>
                                      <p:tavLst>
                                        <p:tav tm="0">
                                          <p:val>
                                            <p:strVal val="#ppt_x"/>
                                          </p:val>
                                        </p:tav>
                                        <p:tav tm="100000">
                                          <p:val>
                                            <p:strVal val="#ppt_x"/>
                                          </p:val>
                                        </p:tav>
                                      </p:tavLst>
                                    </p:anim>
                                    <p:anim calcmode="lin" valueType="num">
                                      <p:cBhvr>
                                        <p:cTn id="200" dur="1000" fill="hold"/>
                                        <p:tgtEl>
                                          <p:spTgt spid="72"/>
                                        </p:tgtEl>
                                        <p:attrNameLst>
                                          <p:attrName>ppt_y</p:attrName>
                                        </p:attrNameLst>
                                      </p:cBhvr>
                                      <p:tavLst>
                                        <p:tav tm="0">
                                          <p:val>
                                            <p:strVal val="#ppt_y+.1"/>
                                          </p:val>
                                        </p:tav>
                                        <p:tav tm="100000">
                                          <p:val>
                                            <p:strVal val="#ppt_y"/>
                                          </p:val>
                                        </p:tav>
                                      </p:tavLst>
                                    </p:anim>
                                  </p:childTnLst>
                                </p:cTn>
                              </p:par>
                            </p:childTnLst>
                          </p:cTn>
                        </p:par>
                        <p:par>
                          <p:cTn id="201" fill="hold">
                            <p:stCondLst>
                              <p:cond delay="31000"/>
                            </p:stCondLst>
                            <p:childTnLst>
                              <p:par>
                                <p:cTn id="202" presetID="42" presetClass="entr" presetSubtype="0" fill="hold" nodeType="afterEffect">
                                  <p:stCondLst>
                                    <p:cond delay="0"/>
                                  </p:stCondLst>
                                  <p:childTnLst>
                                    <p:set>
                                      <p:cBhvr>
                                        <p:cTn id="203" dur="1" fill="hold">
                                          <p:stCondLst>
                                            <p:cond delay="0"/>
                                          </p:stCondLst>
                                        </p:cTn>
                                        <p:tgtEl>
                                          <p:spTgt spid="42"/>
                                        </p:tgtEl>
                                        <p:attrNameLst>
                                          <p:attrName>style.visibility</p:attrName>
                                        </p:attrNameLst>
                                      </p:cBhvr>
                                      <p:to>
                                        <p:strVal val="visible"/>
                                      </p:to>
                                    </p:set>
                                    <p:animEffect transition="in" filter="fade">
                                      <p:cBhvr>
                                        <p:cTn id="204" dur="1000"/>
                                        <p:tgtEl>
                                          <p:spTgt spid="42"/>
                                        </p:tgtEl>
                                      </p:cBhvr>
                                    </p:animEffect>
                                    <p:anim calcmode="lin" valueType="num">
                                      <p:cBhvr>
                                        <p:cTn id="205" dur="1000" fill="hold"/>
                                        <p:tgtEl>
                                          <p:spTgt spid="42"/>
                                        </p:tgtEl>
                                        <p:attrNameLst>
                                          <p:attrName>ppt_x</p:attrName>
                                        </p:attrNameLst>
                                      </p:cBhvr>
                                      <p:tavLst>
                                        <p:tav tm="0">
                                          <p:val>
                                            <p:strVal val="#ppt_x"/>
                                          </p:val>
                                        </p:tav>
                                        <p:tav tm="100000">
                                          <p:val>
                                            <p:strVal val="#ppt_x"/>
                                          </p:val>
                                        </p:tav>
                                      </p:tavLst>
                                    </p:anim>
                                    <p:anim calcmode="lin" valueType="num">
                                      <p:cBhvr>
                                        <p:cTn id="206" dur="1000" fill="hold"/>
                                        <p:tgtEl>
                                          <p:spTgt spid="42"/>
                                        </p:tgtEl>
                                        <p:attrNameLst>
                                          <p:attrName>ppt_y</p:attrName>
                                        </p:attrNameLst>
                                      </p:cBhvr>
                                      <p:tavLst>
                                        <p:tav tm="0">
                                          <p:val>
                                            <p:strVal val="#ppt_y+.1"/>
                                          </p:val>
                                        </p:tav>
                                        <p:tav tm="100000">
                                          <p:val>
                                            <p:strVal val="#ppt_y"/>
                                          </p:val>
                                        </p:tav>
                                      </p:tavLst>
                                    </p:anim>
                                  </p:childTnLst>
                                </p:cTn>
                              </p:par>
                            </p:childTnLst>
                          </p:cTn>
                        </p:par>
                        <p:par>
                          <p:cTn id="207" fill="hold">
                            <p:stCondLst>
                              <p:cond delay="32000"/>
                            </p:stCondLst>
                            <p:childTnLst>
                              <p:par>
                                <p:cTn id="208" presetID="42" presetClass="entr" presetSubtype="0" fill="hold" grpId="0" nodeType="afterEffect">
                                  <p:stCondLst>
                                    <p:cond delay="0"/>
                                  </p:stCondLst>
                                  <p:childTnLst>
                                    <p:set>
                                      <p:cBhvr>
                                        <p:cTn id="209" dur="1" fill="hold">
                                          <p:stCondLst>
                                            <p:cond delay="0"/>
                                          </p:stCondLst>
                                        </p:cTn>
                                        <p:tgtEl>
                                          <p:spTgt spid="93"/>
                                        </p:tgtEl>
                                        <p:attrNameLst>
                                          <p:attrName>style.visibility</p:attrName>
                                        </p:attrNameLst>
                                      </p:cBhvr>
                                      <p:to>
                                        <p:strVal val="visible"/>
                                      </p:to>
                                    </p:set>
                                    <p:animEffect transition="in" filter="fade">
                                      <p:cBhvr>
                                        <p:cTn id="210" dur="1000"/>
                                        <p:tgtEl>
                                          <p:spTgt spid="93"/>
                                        </p:tgtEl>
                                      </p:cBhvr>
                                    </p:animEffect>
                                    <p:anim calcmode="lin" valueType="num">
                                      <p:cBhvr>
                                        <p:cTn id="211" dur="1000" fill="hold"/>
                                        <p:tgtEl>
                                          <p:spTgt spid="93"/>
                                        </p:tgtEl>
                                        <p:attrNameLst>
                                          <p:attrName>ppt_x</p:attrName>
                                        </p:attrNameLst>
                                      </p:cBhvr>
                                      <p:tavLst>
                                        <p:tav tm="0">
                                          <p:val>
                                            <p:strVal val="#ppt_x"/>
                                          </p:val>
                                        </p:tav>
                                        <p:tav tm="100000">
                                          <p:val>
                                            <p:strVal val="#ppt_x"/>
                                          </p:val>
                                        </p:tav>
                                      </p:tavLst>
                                    </p:anim>
                                    <p:anim calcmode="lin" valueType="num">
                                      <p:cBhvr>
                                        <p:cTn id="212" dur="1000" fill="hold"/>
                                        <p:tgtEl>
                                          <p:spTgt spid="93"/>
                                        </p:tgtEl>
                                        <p:attrNameLst>
                                          <p:attrName>ppt_y</p:attrName>
                                        </p:attrNameLst>
                                      </p:cBhvr>
                                      <p:tavLst>
                                        <p:tav tm="0">
                                          <p:val>
                                            <p:strVal val="#ppt_y+.1"/>
                                          </p:val>
                                        </p:tav>
                                        <p:tav tm="100000">
                                          <p:val>
                                            <p:strVal val="#ppt_y"/>
                                          </p:val>
                                        </p:tav>
                                      </p:tavLst>
                                    </p:anim>
                                  </p:childTnLst>
                                </p:cTn>
                              </p:par>
                            </p:childTnLst>
                          </p:cTn>
                        </p:par>
                        <p:par>
                          <p:cTn id="213" fill="hold">
                            <p:stCondLst>
                              <p:cond delay="33000"/>
                            </p:stCondLst>
                            <p:childTnLst>
                              <p:par>
                                <p:cTn id="214" presetID="42" presetClass="entr" presetSubtype="0" fill="hold" nodeType="afterEffect">
                                  <p:stCondLst>
                                    <p:cond delay="0"/>
                                  </p:stCondLst>
                                  <p:childTnLst>
                                    <p:set>
                                      <p:cBhvr>
                                        <p:cTn id="215" dur="1" fill="hold">
                                          <p:stCondLst>
                                            <p:cond delay="0"/>
                                          </p:stCondLst>
                                        </p:cTn>
                                        <p:tgtEl>
                                          <p:spTgt spid="75"/>
                                        </p:tgtEl>
                                        <p:attrNameLst>
                                          <p:attrName>style.visibility</p:attrName>
                                        </p:attrNameLst>
                                      </p:cBhvr>
                                      <p:to>
                                        <p:strVal val="visible"/>
                                      </p:to>
                                    </p:set>
                                    <p:animEffect transition="in" filter="fade">
                                      <p:cBhvr>
                                        <p:cTn id="216" dur="1000"/>
                                        <p:tgtEl>
                                          <p:spTgt spid="75"/>
                                        </p:tgtEl>
                                      </p:cBhvr>
                                    </p:animEffect>
                                    <p:anim calcmode="lin" valueType="num">
                                      <p:cBhvr>
                                        <p:cTn id="217" dur="1000" fill="hold"/>
                                        <p:tgtEl>
                                          <p:spTgt spid="75"/>
                                        </p:tgtEl>
                                        <p:attrNameLst>
                                          <p:attrName>ppt_x</p:attrName>
                                        </p:attrNameLst>
                                      </p:cBhvr>
                                      <p:tavLst>
                                        <p:tav tm="0">
                                          <p:val>
                                            <p:strVal val="#ppt_x"/>
                                          </p:val>
                                        </p:tav>
                                        <p:tav tm="100000">
                                          <p:val>
                                            <p:strVal val="#ppt_x"/>
                                          </p:val>
                                        </p:tav>
                                      </p:tavLst>
                                    </p:anim>
                                    <p:anim calcmode="lin" valueType="num">
                                      <p:cBhvr>
                                        <p:cTn id="218" dur="1000" fill="hold"/>
                                        <p:tgtEl>
                                          <p:spTgt spid="75"/>
                                        </p:tgtEl>
                                        <p:attrNameLst>
                                          <p:attrName>ppt_y</p:attrName>
                                        </p:attrNameLst>
                                      </p:cBhvr>
                                      <p:tavLst>
                                        <p:tav tm="0">
                                          <p:val>
                                            <p:strVal val="#ppt_y+.1"/>
                                          </p:val>
                                        </p:tav>
                                        <p:tav tm="100000">
                                          <p:val>
                                            <p:strVal val="#ppt_y"/>
                                          </p:val>
                                        </p:tav>
                                      </p:tavLst>
                                    </p:anim>
                                  </p:childTnLst>
                                </p:cTn>
                              </p:par>
                            </p:childTnLst>
                          </p:cTn>
                        </p:par>
                        <p:par>
                          <p:cTn id="219" fill="hold">
                            <p:stCondLst>
                              <p:cond delay="34000"/>
                            </p:stCondLst>
                            <p:childTnLst>
                              <p:par>
                                <p:cTn id="220" presetID="42" presetClass="entr" presetSubtype="0" fill="hold" grpId="0" nodeType="afterEffect">
                                  <p:stCondLst>
                                    <p:cond delay="0"/>
                                  </p:stCondLst>
                                  <p:childTnLst>
                                    <p:set>
                                      <p:cBhvr>
                                        <p:cTn id="221" dur="1" fill="hold">
                                          <p:stCondLst>
                                            <p:cond delay="0"/>
                                          </p:stCondLst>
                                        </p:cTn>
                                        <p:tgtEl>
                                          <p:spTgt spid="106"/>
                                        </p:tgtEl>
                                        <p:attrNameLst>
                                          <p:attrName>style.visibility</p:attrName>
                                        </p:attrNameLst>
                                      </p:cBhvr>
                                      <p:to>
                                        <p:strVal val="visible"/>
                                      </p:to>
                                    </p:set>
                                    <p:animEffect transition="in" filter="fade">
                                      <p:cBhvr>
                                        <p:cTn id="222" dur="1000"/>
                                        <p:tgtEl>
                                          <p:spTgt spid="106"/>
                                        </p:tgtEl>
                                      </p:cBhvr>
                                    </p:animEffect>
                                    <p:anim calcmode="lin" valueType="num">
                                      <p:cBhvr>
                                        <p:cTn id="223" dur="1000" fill="hold"/>
                                        <p:tgtEl>
                                          <p:spTgt spid="106"/>
                                        </p:tgtEl>
                                        <p:attrNameLst>
                                          <p:attrName>ppt_x</p:attrName>
                                        </p:attrNameLst>
                                      </p:cBhvr>
                                      <p:tavLst>
                                        <p:tav tm="0">
                                          <p:val>
                                            <p:strVal val="#ppt_x"/>
                                          </p:val>
                                        </p:tav>
                                        <p:tav tm="100000">
                                          <p:val>
                                            <p:strVal val="#ppt_x"/>
                                          </p:val>
                                        </p:tav>
                                      </p:tavLst>
                                    </p:anim>
                                    <p:anim calcmode="lin" valueType="num">
                                      <p:cBhvr>
                                        <p:cTn id="224" dur="1000" fill="hold"/>
                                        <p:tgtEl>
                                          <p:spTgt spid="106"/>
                                        </p:tgtEl>
                                        <p:attrNameLst>
                                          <p:attrName>ppt_y</p:attrName>
                                        </p:attrNameLst>
                                      </p:cBhvr>
                                      <p:tavLst>
                                        <p:tav tm="0">
                                          <p:val>
                                            <p:strVal val="#ppt_y+.1"/>
                                          </p:val>
                                        </p:tav>
                                        <p:tav tm="100000">
                                          <p:val>
                                            <p:strVal val="#ppt_y"/>
                                          </p:val>
                                        </p:tav>
                                      </p:tavLst>
                                    </p:anim>
                                  </p:childTnLst>
                                </p:cTn>
                              </p:par>
                            </p:childTnLst>
                          </p:cTn>
                        </p:par>
                        <p:par>
                          <p:cTn id="225" fill="hold">
                            <p:stCondLst>
                              <p:cond delay="35000"/>
                            </p:stCondLst>
                            <p:childTnLst>
                              <p:par>
                                <p:cTn id="226" presetID="42" presetClass="entr" presetSubtype="0" fill="hold" grpId="0" nodeType="afterEffect">
                                  <p:stCondLst>
                                    <p:cond delay="0"/>
                                  </p:stCondLst>
                                  <p:childTnLst>
                                    <p:set>
                                      <p:cBhvr>
                                        <p:cTn id="227" dur="1" fill="hold">
                                          <p:stCondLst>
                                            <p:cond delay="0"/>
                                          </p:stCondLst>
                                        </p:cTn>
                                        <p:tgtEl>
                                          <p:spTgt spid="94"/>
                                        </p:tgtEl>
                                        <p:attrNameLst>
                                          <p:attrName>style.visibility</p:attrName>
                                        </p:attrNameLst>
                                      </p:cBhvr>
                                      <p:to>
                                        <p:strVal val="visible"/>
                                      </p:to>
                                    </p:set>
                                    <p:animEffect transition="in" filter="fade">
                                      <p:cBhvr>
                                        <p:cTn id="228" dur="1000"/>
                                        <p:tgtEl>
                                          <p:spTgt spid="94"/>
                                        </p:tgtEl>
                                      </p:cBhvr>
                                    </p:animEffect>
                                    <p:anim calcmode="lin" valueType="num">
                                      <p:cBhvr>
                                        <p:cTn id="229" dur="1000" fill="hold"/>
                                        <p:tgtEl>
                                          <p:spTgt spid="94"/>
                                        </p:tgtEl>
                                        <p:attrNameLst>
                                          <p:attrName>ppt_x</p:attrName>
                                        </p:attrNameLst>
                                      </p:cBhvr>
                                      <p:tavLst>
                                        <p:tav tm="0">
                                          <p:val>
                                            <p:strVal val="#ppt_x"/>
                                          </p:val>
                                        </p:tav>
                                        <p:tav tm="100000">
                                          <p:val>
                                            <p:strVal val="#ppt_x"/>
                                          </p:val>
                                        </p:tav>
                                      </p:tavLst>
                                    </p:anim>
                                    <p:anim calcmode="lin" valueType="num">
                                      <p:cBhvr>
                                        <p:cTn id="230" dur="1000" fill="hold"/>
                                        <p:tgtEl>
                                          <p:spTgt spid="94"/>
                                        </p:tgtEl>
                                        <p:attrNameLst>
                                          <p:attrName>ppt_y</p:attrName>
                                        </p:attrNameLst>
                                      </p:cBhvr>
                                      <p:tavLst>
                                        <p:tav tm="0">
                                          <p:val>
                                            <p:strVal val="#ppt_y+.1"/>
                                          </p:val>
                                        </p:tav>
                                        <p:tav tm="100000">
                                          <p:val>
                                            <p:strVal val="#ppt_y"/>
                                          </p:val>
                                        </p:tav>
                                      </p:tavLst>
                                    </p:anim>
                                  </p:childTnLst>
                                </p:cTn>
                              </p:par>
                            </p:childTnLst>
                          </p:cTn>
                        </p:par>
                        <p:par>
                          <p:cTn id="231" fill="hold">
                            <p:stCondLst>
                              <p:cond delay="36000"/>
                            </p:stCondLst>
                            <p:childTnLst>
                              <p:par>
                                <p:cTn id="232" presetID="42" presetClass="entr" presetSubtype="0" fill="hold" nodeType="afterEffect">
                                  <p:stCondLst>
                                    <p:cond delay="0"/>
                                  </p:stCondLst>
                                  <p:childTnLst>
                                    <p:set>
                                      <p:cBhvr>
                                        <p:cTn id="233" dur="1" fill="hold">
                                          <p:stCondLst>
                                            <p:cond delay="0"/>
                                          </p:stCondLst>
                                        </p:cTn>
                                        <p:tgtEl>
                                          <p:spTgt spid="47"/>
                                        </p:tgtEl>
                                        <p:attrNameLst>
                                          <p:attrName>style.visibility</p:attrName>
                                        </p:attrNameLst>
                                      </p:cBhvr>
                                      <p:to>
                                        <p:strVal val="visible"/>
                                      </p:to>
                                    </p:set>
                                    <p:animEffect transition="in" filter="fade">
                                      <p:cBhvr>
                                        <p:cTn id="234" dur="1000"/>
                                        <p:tgtEl>
                                          <p:spTgt spid="47"/>
                                        </p:tgtEl>
                                      </p:cBhvr>
                                    </p:animEffect>
                                    <p:anim calcmode="lin" valueType="num">
                                      <p:cBhvr>
                                        <p:cTn id="235" dur="1000" fill="hold"/>
                                        <p:tgtEl>
                                          <p:spTgt spid="47"/>
                                        </p:tgtEl>
                                        <p:attrNameLst>
                                          <p:attrName>ppt_x</p:attrName>
                                        </p:attrNameLst>
                                      </p:cBhvr>
                                      <p:tavLst>
                                        <p:tav tm="0">
                                          <p:val>
                                            <p:strVal val="#ppt_x"/>
                                          </p:val>
                                        </p:tav>
                                        <p:tav tm="100000">
                                          <p:val>
                                            <p:strVal val="#ppt_x"/>
                                          </p:val>
                                        </p:tav>
                                      </p:tavLst>
                                    </p:anim>
                                    <p:anim calcmode="lin" valueType="num">
                                      <p:cBhvr>
                                        <p:cTn id="236" dur="1000" fill="hold"/>
                                        <p:tgtEl>
                                          <p:spTgt spid="47"/>
                                        </p:tgtEl>
                                        <p:attrNameLst>
                                          <p:attrName>ppt_y</p:attrName>
                                        </p:attrNameLst>
                                      </p:cBhvr>
                                      <p:tavLst>
                                        <p:tav tm="0">
                                          <p:val>
                                            <p:strVal val="#ppt_y+.1"/>
                                          </p:val>
                                        </p:tav>
                                        <p:tav tm="100000">
                                          <p:val>
                                            <p:strVal val="#ppt_y"/>
                                          </p:val>
                                        </p:tav>
                                      </p:tavLst>
                                    </p:anim>
                                  </p:childTnLst>
                                </p:cTn>
                              </p:par>
                            </p:childTnLst>
                          </p:cTn>
                        </p:par>
                        <p:par>
                          <p:cTn id="237" fill="hold">
                            <p:stCondLst>
                              <p:cond delay="37000"/>
                            </p:stCondLst>
                            <p:childTnLst>
                              <p:par>
                                <p:cTn id="238" presetID="42" presetClass="entr" presetSubtype="0" fill="hold" nodeType="afterEffect">
                                  <p:stCondLst>
                                    <p:cond delay="0"/>
                                  </p:stCondLst>
                                  <p:childTnLst>
                                    <p:set>
                                      <p:cBhvr>
                                        <p:cTn id="239" dur="1" fill="hold">
                                          <p:stCondLst>
                                            <p:cond delay="0"/>
                                          </p:stCondLst>
                                        </p:cTn>
                                        <p:tgtEl>
                                          <p:spTgt spid="78"/>
                                        </p:tgtEl>
                                        <p:attrNameLst>
                                          <p:attrName>style.visibility</p:attrName>
                                        </p:attrNameLst>
                                      </p:cBhvr>
                                      <p:to>
                                        <p:strVal val="visible"/>
                                      </p:to>
                                    </p:set>
                                    <p:animEffect transition="in" filter="fade">
                                      <p:cBhvr>
                                        <p:cTn id="240" dur="1000"/>
                                        <p:tgtEl>
                                          <p:spTgt spid="78"/>
                                        </p:tgtEl>
                                      </p:cBhvr>
                                    </p:animEffect>
                                    <p:anim calcmode="lin" valueType="num">
                                      <p:cBhvr>
                                        <p:cTn id="241" dur="1000" fill="hold"/>
                                        <p:tgtEl>
                                          <p:spTgt spid="78"/>
                                        </p:tgtEl>
                                        <p:attrNameLst>
                                          <p:attrName>ppt_x</p:attrName>
                                        </p:attrNameLst>
                                      </p:cBhvr>
                                      <p:tavLst>
                                        <p:tav tm="0">
                                          <p:val>
                                            <p:strVal val="#ppt_x"/>
                                          </p:val>
                                        </p:tav>
                                        <p:tav tm="100000">
                                          <p:val>
                                            <p:strVal val="#ppt_x"/>
                                          </p:val>
                                        </p:tav>
                                      </p:tavLst>
                                    </p:anim>
                                    <p:anim calcmode="lin" valueType="num">
                                      <p:cBhvr>
                                        <p:cTn id="242" dur="1000" fill="hold"/>
                                        <p:tgtEl>
                                          <p:spTgt spid="78"/>
                                        </p:tgtEl>
                                        <p:attrNameLst>
                                          <p:attrName>ppt_y</p:attrName>
                                        </p:attrNameLst>
                                      </p:cBhvr>
                                      <p:tavLst>
                                        <p:tav tm="0">
                                          <p:val>
                                            <p:strVal val="#ppt_y+.1"/>
                                          </p:val>
                                        </p:tav>
                                        <p:tav tm="100000">
                                          <p:val>
                                            <p:strVal val="#ppt_y"/>
                                          </p:val>
                                        </p:tav>
                                      </p:tavLst>
                                    </p:anim>
                                  </p:childTnLst>
                                </p:cTn>
                              </p:par>
                            </p:childTnLst>
                          </p:cTn>
                        </p:par>
                        <p:par>
                          <p:cTn id="243" fill="hold">
                            <p:stCondLst>
                              <p:cond delay="38000"/>
                            </p:stCondLst>
                            <p:childTnLst>
                              <p:par>
                                <p:cTn id="244" presetID="42" presetClass="entr" presetSubtype="0" fill="hold" grpId="0" nodeType="afterEffect">
                                  <p:stCondLst>
                                    <p:cond delay="0"/>
                                  </p:stCondLst>
                                  <p:childTnLst>
                                    <p:set>
                                      <p:cBhvr>
                                        <p:cTn id="245" dur="1" fill="hold">
                                          <p:stCondLst>
                                            <p:cond delay="0"/>
                                          </p:stCondLst>
                                        </p:cTn>
                                        <p:tgtEl>
                                          <p:spTgt spid="107"/>
                                        </p:tgtEl>
                                        <p:attrNameLst>
                                          <p:attrName>style.visibility</p:attrName>
                                        </p:attrNameLst>
                                      </p:cBhvr>
                                      <p:to>
                                        <p:strVal val="visible"/>
                                      </p:to>
                                    </p:set>
                                    <p:animEffect transition="in" filter="fade">
                                      <p:cBhvr>
                                        <p:cTn id="246" dur="1000"/>
                                        <p:tgtEl>
                                          <p:spTgt spid="107"/>
                                        </p:tgtEl>
                                      </p:cBhvr>
                                    </p:animEffect>
                                    <p:anim calcmode="lin" valueType="num">
                                      <p:cBhvr>
                                        <p:cTn id="247" dur="1000" fill="hold"/>
                                        <p:tgtEl>
                                          <p:spTgt spid="107"/>
                                        </p:tgtEl>
                                        <p:attrNameLst>
                                          <p:attrName>ppt_x</p:attrName>
                                        </p:attrNameLst>
                                      </p:cBhvr>
                                      <p:tavLst>
                                        <p:tav tm="0">
                                          <p:val>
                                            <p:strVal val="#ppt_x"/>
                                          </p:val>
                                        </p:tav>
                                        <p:tav tm="100000">
                                          <p:val>
                                            <p:strVal val="#ppt_x"/>
                                          </p:val>
                                        </p:tav>
                                      </p:tavLst>
                                    </p:anim>
                                    <p:anim calcmode="lin" valueType="num">
                                      <p:cBhvr>
                                        <p:cTn id="248"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98" b="-7198"/>
            </a:stretch>
          </a:blipFill>
        </p:spPr>
        <p:txBody>
          <a:bodyPr/>
          <a:lstStyle/>
          <a:p>
            <a:endParaRPr lang="en-ID"/>
          </a:p>
        </p:txBody>
      </p:sp>
      <p:grpSp>
        <p:nvGrpSpPr>
          <p:cNvPr id="3" name="Group 3"/>
          <p:cNvGrpSpPr/>
          <p:nvPr/>
        </p:nvGrpSpPr>
        <p:grpSpPr>
          <a:xfrm>
            <a:off x="0" y="2289810"/>
            <a:ext cx="18288000" cy="3543300"/>
            <a:chOff x="0" y="0"/>
            <a:chExt cx="4816593" cy="933215"/>
          </a:xfrm>
        </p:grpSpPr>
        <p:sp>
          <p:nvSpPr>
            <p:cNvPr id="4" name="Freeform 4"/>
            <p:cNvSpPr/>
            <p:nvPr/>
          </p:nvSpPr>
          <p:spPr>
            <a:xfrm>
              <a:off x="0" y="0"/>
              <a:ext cx="4816592" cy="933215"/>
            </a:xfrm>
            <a:custGeom>
              <a:avLst/>
              <a:gdLst/>
              <a:ahLst/>
              <a:cxnLst/>
              <a:rect l="l" t="t" r="r" b="b"/>
              <a:pathLst>
                <a:path w="4816592" h="933215">
                  <a:moveTo>
                    <a:pt x="21590" y="0"/>
                  </a:moveTo>
                  <a:lnTo>
                    <a:pt x="4795002" y="0"/>
                  </a:lnTo>
                  <a:cubicBezTo>
                    <a:pt x="4800728" y="0"/>
                    <a:pt x="4806220" y="2275"/>
                    <a:pt x="4810269" y="6324"/>
                  </a:cubicBezTo>
                  <a:cubicBezTo>
                    <a:pt x="4814318" y="10372"/>
                    <a:pt x="4816592" y="15864"/>
                    <a:pt x="4816592" y="21590"/>
                  </a:cubicBezTo>
                  <a:lnTo>
                    <a:pt x="4816592" y="911625"/>
                  </a:lnTo>
                  <a:cubicBezTo>
                    <a:pt x="4816592" y="923549"/>
                    <a:pt x="4806926" y="933215"/>
                    <a:pt x="4795002" y="933215"/>
                  </a:cubicBezTo>
                  <a:lnTo>
                    <a:pt x="21590" y="933215"/>
                  </a:lnTo>
                  <a:cubicBezTo>
                    <a:pt x="9666" y="933215"/>
                    <a:pt x="0" y="923549"/>
                    <a:pt x="0" y="911625"/>
                  </a:cubicBezTo>
                  <a:lnTo>
                    <a:pt x="0" y="21590"/>
                  </a:lnTo>
                  <a:cubicBezTo>
                    <a:pt x="0" y="9666"/>
                    <a:pt x="9666" y="0"/>
                    <a:pt x="21590" y="0"/>
                  </a:cubicBezTo>
                  <a:close/>
                </a:path>
              </a:pathLst>
            </a:custGeom>
            <a:gradFill rotWithShape="1">
              <a:gsLst>
                <a:gs pos="0">
                  <a:srgbClr val="FFF7AD">
                    <a:alpha val="100000"/>
                  </a:srgbClr>
                </a:gs>
                <a:gs pos="100000">
                  <a:srgbClr val="FFA9F9">
                    <a:alpha val="100000"/>
                  </a:srgbClr>
                </a:gs>
              </a:gsLst>
              <a:lin ang="0"/>
            </a:gra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9291721" y="3538354"/>
            <a:ext cx="8500711" cy="4144425"/>
            <a:chOff x="0" y="0"/>
            <a:chExt cx="2238870" cy="1091536"/>
          </a:xfrm>
        </p:grpSpPr>
        <p:sp>
          <p:nvSpPr>
            <p:cNvPr id="7" name="Freeform 7"/>
            <p:cNvSpPr/>
            <p:nvPr/>
          </p:nvSpPr>
          <p:spPr>
            <a:xfrm>
              <a:off x="0" y="0"/>
              <a:ext cx="2238870" cy="1091536"/>
            </a:xfrm>
            <a:custGeom>
              <a:avLst/>
              <a:gdLst/>
              <a:ahLst/>
              <a:cxnLst/>
              <a:rect l="l" t="t" r="r" b="b"/>
              <a:pathLst>
                <a:path w="2238870" h="1091536">
                  <a:moveTo>
                    <a:pt x="0" y="50800"/>
                  </a:moveTo>
                  <a:lnTo>
                    <a:pt x="1119435" y="0"/>
                  </a:lnTo>
                  <a:lnTo>
                    <a:pt x="2238870" y="50800"/>
                  </a:lnTo>
                  <a:lnTo>
                    <a:pt x="2238870" y="1040736"/>
                  </a:lnTo>
                  <a:lnTo>
                    <a:pt x="1119435" y="1091536"/>
                  </a:lnTo>
                  <a:lnTo>
                    <a:pt x="0" y="1040736"/>
                  </a:lnTo>
                  <a:lnTo>
                    <a:pt x="0" y="50800"/>
                  </a:lnTo>
                  <a:close/>
                </a:path>
              </a:pathLst>
            </a:custGeom>
            <a:solidFill>
              <a:srgbClr val="00ADEF"/>
            </a:solidFill>
          </p:spPr>
          <p:txBody>
            <a:bodyPr/>
            <a:lstStyle/>
            <a:p>
              <a:endParaRPr lang="en-ID"/>
            </a:p>
          </p:txBody>
        </p:sp>
        <p:sp>
          <p:nvSpPr>
            <p:cNvPr id="8" name="TextBox 8"/>
            <p:cNvSpPr txBox="1"/>
            <p:nvPr/>
          </p:nvSpPr>
          <p:spPr>
            <a:xfrm>
              <a:off x="0" y="15875"/>
              <a:ext cx="812800" cy="669925"/>
            </a:xfrm>
            <a:prstGeom prst="rect">
              <a:avLst/>
            </a:prstGeom>
          </p:spPr>
          <p:txBody>
            <a:bodyPr lIns="50800" tIns="50800" rIns="50800" bIns="50800" rtlCol="0" anchor="ctr"/>
            <a:lstStyle/>
            <a:p>
              <a:pPr algn="ctr">
                <a:lnSpc>
                  <a:spcPts val="2824"/>
                </a:lnSpc>
              </a:pPr>
              <a:endParaRPr/>
            </a:p>
          </p:txBody>
        </p:sp>
      </p:grpSp>
      <p:grpSp>
        <p:nvGrpSpPr>
          <p:cNvPr id="9" name="Group 9"/>
          <p:cNvGrpSpPr/>
          <p:nvPr/>
        </p:nvGrpSpPr>
        <p:grpSpPr>
          <a:xfrm rot="5400000">
            <a:off x="14642988" y="4891179"/>
            <a:ext cx="3516676" cy="2540683"/>
            <a:chOff x="0" y="0"/>
            <a:chExt cx="926203" cy="669151"/>
          </a:xfrm>
        </p:grpSpPr>
        <p:sp>
          <p:nvSpPr>
            <p:cNvPr id="10" name="Freeform 10"/>
            <p:cNvSpPr/>
            <p:nvPr/>
          </p:nvSpPr>
          <p:spPr>
            <a:xfrm>
              <a:off x="0" y="0"/>
              <a:ext cx="926203" cy="669151"/>
            </a:xfrm>
            <a:custGeom>
              <a:avLst/>
              <a:gdLst/>
              <a:ahLst/>
              <a:cxnLst/>
              <a:rect l="l" t="t" r="r" b="b"/>
              <a:pathLst>
                <a:path w="926203" h="669151">
                  <a:moveTo>
                    <a:pt x="723003" y="0"/>
                  </a:moveTo>
                  <a:lnTo>
                    <a:pt x="0" y="0"/>
                  </a:lnTo>
                  <a:lnTo>
                    <a:pt x="0" y="669151"/>
                  </a:lnTo>
                  <a:lnTo>
                    <a:pt x="723003" y="669151"/>
                  </a:lnTo>
                  <a:lnTo>
                    <a:pt x="926203" y="334576"/>
                  </a:lnTo>
                  <a:lnTo>
                    <a:pt x="723003" y="0"/>
                  </a:lnTo>
                  <a:close/>
                </a:path>
              </a:pathLst>
            </a:custGeom>
            <a:gradFill rotWithShape="1">
              <a:gsLst>
                <a:gs pos="0">
                  <a:srgbClr val="0CC0DF">
                    <a:alpha val="100000"/>
                  </a:srgbClr>
                </a:gs>
                <a:gs pos="100000">
                  <a:srgbClr val="FFDE59">
                    <a:alpha val="100000"/>
                  </a:srgbClr>
                </a:gs>
              </a:gsLst>
              <a:lin ang="0"/>
            </a:gradFill>
          </p:spPr>
          <p:txBody>
            <a:bodyPr/>
            <a:lstStyle/>
            <a:p>
              <a:endParaRPr lang="en-ID"/>
            </a:p>
          </p:txBody>
        </p:sp>
        <p:sp>
          <p:nvSpPr>
            <p:cNvPr id="11" name="TextBox 11"/>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12" name="Group 12"/>
          <p:cNvGrpSpPr/>
          <p:nvPr/>
        </p:nvGrpSpPr>
        <p:grpSpPr>
          <a:xfrm rot="5400000">
            <a:off x="11916246" y="4847995"/>
            <a:ext cx="3516676" cy="2627051"/>
            <a:chOff x="0" y="0"/>
            <a:chExt cx="926203" cy="691898"/>
          </a:xfrm>
        </p:grpSpPr>
        <p:sp>
          <p:nvSpPr>
            <p:cNvPr id="13" name="Freeform 13"/>
            <p:cNvSpPr/>
            <p:nvPr/>
          </p:nvSpPr>
          <p:spPr>
            <a:xfrm>
              <a:off x="0" y="0"/>
              <a:ext cx="926203" cy="691898"/>
            </a:xfrm>
            <a:custGeom>
              <a:avLst/>
              <a:gdLst/>
              <a:ahLst/>
              <a:cxnLst/>
              <a:rect l="l" t="t" r="r" b="b"/>
              <a:pathLst>
                <a:path w="926203" h="691898">
                  <a:moveTo>
                    <a:pt x="723003" y="0"/>
                  </a:moveTo>
                  <a:lnTo>
                    <a:pt x="0" y="0"/>
                  </a:lnTo>
                  <a:lnTo>
                    <a:pt x="0" y="691898"/>
                  </a:lnTo>
                  <a:lnTo>
                    <a:pt x="723003" y="691898"/>
                  </a:lnTo>
                  <a:lnTo>
                    <a:pt x="926203" y="345949"/>
                  </a:lnTo>
                  <a:lnTo>
                    <a:pt x="723003" y="0"/>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sp>
          <p:nvSpPr>
            <p:cNvPr id="14" name="TextBox 14"/>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15" name="Group 15"/>
          <p:cNvGrpSpPr/>
          <p:nvPr/>
        </p:nvGrpSpPr>
        <p:grpSpPr>
          <a:xfrm rot="5400000">
            <a:off x="9111605" y="4776558"/>
            <a:ext cx="3516676" cy="2769926"/>
            <a:chOff x="0" y="0"/>
            <a:chExt cx="926203" cy="729528"/>
          </a:xfrm>
        </p:grpSpPr>
        <p:sp>
          <p:nvSpPr>
            <p:cNvPr id="16" name="Freeform 16"/>
            <p:cNvSpPr/>
            <p:nvPr/>
          </p:nvSpPr>
          <p:spPr>
            <a:xfrm>
              <a:off x="0" y="0"/>
              <a:ext cx="926203" cy="729528"/>
            </a:xfrm>
            <a:custGeom>
              <a:avLst/>
              <a:gdLst/>
              <a:ahLst/>
              <a:cxnLst/>
              <a:rect l="l" t="t" r="r" b="b"/>
              <a:pathLst>
                <a:path w="926203" h="729528">
                  <a:moveTo>
                    <a:pt x="723003" y="0"/>
                  </a:moveTo>
                  <a:lnTo>
                    <a:pt x="0" y="0"/>
                  </a:lnTo>
                  <a:lnTo>
                    <a:pt x="0" y="729528"/>
                  </a:lnTo>
                  <a:lnTo>
                    <a:pt x="723003" y="729528"/>
                  </a:lnTo>
                  <a:lnTo>
                    <a:pt x="926203" y="364764"/>
                  </a:lnTo>
                  <a:lnTo>
                    <a:pt x="723003" y="0"/>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sp>
          <p:nvSpPr>
            <p:cNvPr id="17" name="TextBox 17"/>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18" name="Group 18"/>
          <p:cNvGrpSpPr/>
          <p:nvPr/>
        </p:nvGrpSpPr>
        <p:grpSpPr>
          <a:xfrm>
            <a:off x="173401" y="3538354"/>
            <a:ext cx="8280273" cy="4144425"/>
            <a:chOff x="0" y="0"/>
            <a:chExt cx="2180813" cy="1091536"/>
          </a:xfrm>
        </p:grpSpPr>
        <p:sp>
          <p:nvSpPr>
            <p:cNvPr id="19" name="Freeform 19"/>
            <p:cNvSpPr/>
            <p:nvPr/>
          </p:nvSpPr>
          <p:spPr>
            <a:xfrm>
              <a:off x="0" y="0"/>
              <a:ext cx="2180813" cy="1091536"/>
            </a:xfrm>
            <a:custGeom>
              <a:avLst/>
              <a:gdLst/>
              <a:ahLst/>
              <a:cxnLst/>
              <a:rect l="l" t="t" r="r" b="b"/>
              <a:pathLst>
                <a:path w="2180813" h="1091536">
                  <a:moveTo>
                    <a:pt x="0" y="50800"/>
                  </a:moveTo>
                  <a:lnTo>
                    <a:pt x="1090406" y="0"/>
                  </a:lnTo>
                  <a:lnTo>
                    <a:pt x="2180813" y="50800"/>
                  </a:lnTo>
                  <a:lnTo>
                    <a:pt x="2180813" y="1040736"/>
                  </a:lnTo>
                  <a:lnTo>
                    <a:pt x="1090406" y="1091536"/>
                  </a:lnTo>
                  <a:lnTo>
                    <a:pt x="0" y="1040736"/>
                  </a:lnTo>
                  <a:lnTo>
                    <a:pt x="0" y="50800"/>
                  </a:lnTo>
                  <a:close/>
                </a:path>
              </a:pathLst>
            </a:custGeom>
            <a:solidFill>
              <a:srgbClr val="00ADEF"/>
            </a:solidFill>
          </p:spPr>
          <p:txBody>
            <a:bodyPr/>
            <a:lstStyle/>
            <a:p>
              <a:endParaRPr lang="en-ID"/>
            </a:p>
          </p:txBody>
        </p:sp>
        <p:sp>
          <p:nvSpPr>
            <p:cNvPr id="20" name="TextBox 20"/>
            <p:cNvSpPr txBox="1"/>
            <p:nvPr/>
          </p:nvSpPr>
          <p:spPr>
            <a:xfrm>
              <a:off x="0" y="15875"/>
              <a:ext cx="812800" cy="669925"/>
            </a:xfrm>
            <a:prstGeom prst="rect">
              <a:avLst/>
            </a:prstGeom>
          </p:spPr>
          <p:txBody>
            <a:bodyPr lIns="50800" tIns="50800" rIns="50800" bIns="50800" rtlCol="0" anchor="ctr"/>
            <a:lstStyle/>
            <a:p>
              <a:pPr algn="ctr">
                <a:lnSpc>
                  <a:spcPts val="2824"/>
                </a:lnSpc>
              </a:pPr>
              <a:endParaRPr/>
            </a:p>
          </p:txBody>
        </p:sp>
      </p:grpSp>
      <p:grpSp>
        <p:nvGrpSpPr>
          <p:cNvPr id="21" name="Group 21"/>
          <p:cNvGrpSpPr/>
          <p:nvPr/>
        </p:nvGrpSpPr>
        <p:grpSpPr>
          <a:xfrm rot="5400000">
            <a:off x="5354161" y="4927427"/>
            <a:ext cx="3516676" cy="2468189"/>
            <a:chOff x="0" y="0"/>
            <a:chExt cx="926203" cy="650058"/>
          </a:xfrm>
        </p:grpSpPr>
        <p:sp>
          <p:nvSpPr>
            <p:cNvPr id="22" name="Freeform 22"/>
            <p:cNvSpPr/>
            <p:nvPr/>
          </p:nvSpPr>
          <p:spPr>
            <a:xfrm>
              <a:off x="0" y="0"/>
              <a:ext cx="926203" cy="650058"/>
            </a:xfrm>
            <a:custGeom>
              <a:avLst/>
              <a:gdLst/>
              <a:ahLst/>
              <a:cxnLst/>
              <a:rect l="l" t="t" r="r" b="b"/>
              <a:pathLst>
                <a:path w="926203" h="650058">
                  <a:moveTo>
                    <a:pt x="723003" y="0"/>
                  </a:moveTo>
                  <a:lnTo>
                    <a:pt x="0" y="0"/>
                  </a:lnTo>
                  <a:lnTo>
                    <a:pt x="0" y="650058"/>
                  </a:lnTo>
                  <a:lnTo>
                    <a:pt x="723003" y="650058"/>
                  </a:lnTo>
                  <a:lnTo>
                    <a:pt x="926203" y="325029"/>
                  </a:lnTo>
                  <a:lnTo>
                    <a:pt x="723003" y="0"/>
                  </a:lnTo>
                  <a:close/>
                </a:path>
              </a:pathLst>
            </a:custGeom>
            <a:gradFill rotWithShape="1">
              <a:gsLst>
                <a:gs pos="0">
                  <a:srgbClr val="0CC0DF">
                    <a:alpha val="100000"/>
                  </a:srgbClr>
                </a:gs>
                <a:gs pos="100000">
                  <a:srgbClr val="FFDE59">
                    <a:alpha val="100000"/>
                  </a:srgbClr>
                </a:gs>
              </a:gsLst>
              <a:lin ang="0"/>
            </a:gradFill>
          </p:spPr>
          <p:txBody>
            <a:bodyPr/>
            <a:lstStyle/>
            <a:p>
              <a:endParaRPr lang="en-ID"/>
            </a:p>
          </p:txBody>
        </p:sp>
        <p:sp>
          <p:nvSpPr>
            <p:cNvPr id="23" name="TextBox 23"/>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24" name="Group 24"/>
          <p:cNvGrpSpPr/>
          <p:nvPr/>
        </p:nvGrpSpPr>
        <p:grpSpPr>
          <a:xfrm rot="5400000">
            <a:off x="2663666" y="4847995"/>
            <a:ext cx="3516676" cy="2627051"/>
            <a:chOff x="0" y="0"/>
            <a:chExt cx="926203" cy="691898"/>
          </a:xfrm>
        </p:grpSpPr>
        <p:sp>
          <p:nvSpPr>
            <p:cNvPr id="25" name="Freeform 25"/>
            <p:cNvSpPr/>
            <p:nvPr/>
          </p:nvSpPr>
          <p:spPr>
            <a:xfrm>
              <a:off x="0" y="0"/>
              <a:ext cx="926203" cy="691898"/>
            </a:xfrm>
            <a:custGeom>
              <a:avLst/>
              <a:gdLst/>
              <a:ahLst/>
              <a:cxnLst/>
              <a:rect l="l" t="t" r="r" b="b"/>
              <a:pathLst>
                <a:path w="926203" h="691898">
                  <a:moveTo>
                    <a:pt x="723003" y="0"/>
                  </a:moveTo>
                  <a:lnTo>
                    <a:pt x="0" y="0"/>
                  </a:lnTo>
                  <a:lnTo>
                    <a:pt x="0" y="691898"/>
                  </a:lnTo>
                  <a:lnTo>
                    <a:pt x="723003" y="691898"/>
                  </a:lnTo>
                  <a:lnTo>
                    <a:pt x="926203" y="345949"/>
                  </a:lnTo>
                  <a:lnTo>
                    <a:pt x="723003" y="0"/>
                  </a:lnTo>
                  <a:close/>
                </a:path>
              </a:pathLst>
            </a:custGeom>
            <a:gradFill rotWithShape="1">
              <a:gsLst>
                <a:gs pos="0">
                  <a:srgbClr val="FF5757">
                    <a:alpha val="100000"/>
                  </a:srgbClr>
                </a:gs>
                <a:gs pos="100000">
                  <a:srgbClr val="8C52FF">
                    <a:alpha val="100000"/>
                  </a:srgbClr>
                </a:gs>
              </a:gsLst>
              <a:lin ang="0"/>
            </a:gradFill>
          </p:spPr>
          <p:txBody>
            <a:bodyPr/>
            <a:lstStyle/>
            <a:p>
              <a:endParaRPr lang="en-ID"/>
            </a:p>
          </p:txBody>
        </p:sp>
        <p:sp>
          <p:nvSpPr>
            <p:cNvPr id="26" name="TextBox 26"/>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grpSp>
        <p:nvGrpSpPr>
          <p:cNvPr id="27" name="Group 27"/>
          <p:cNvGrpSpPr/>
          <p:nvPr/>
        </p:nvGrpSpPr>
        <p:grpSpPr>
          <a:xfrm rot="5400000">
            <a:off x="-140975" y="4776558"/>
            <a:ext cx="3516676" cy="2769926"/>
            <a:chOff x="0" y="0"/>
            <a:chExt cx="926203" cy="729528"/>
          </a:xfrm>
        </p:grpSpPr>
        <p:sp>
          <p:nvSpPr>
            <p:cNvPr id="28" name="Freeform 28"/>
            <p:cNvSpPr/>
            <p:nvPr/>
          </p:nvSpPr>
          <p:spPr>
            <a:xfrm>
              <a:off x="0" y="0"/>
              <a:ext cx="926203" cy="729528"/>
            </a:xfrm>
            <a:custGeom>
              <a:avLst/>
              <a:gdLst/>
              <a:ahLst/>
              <a:cxnLst/>
              <a:rect l="l" t="t" r="r" b="b"/>
              <a:pathLst>
                <a:path w="926203" h="729528">
                  <a:moveTo>
                    <a:pt x="723003" y="0"/>
                  </a:moveTo>
                  <a:lnTo>
                    <a:pt x="0" y="0"/>
                  </a:lnTo>
                  <a:lnTo>
                    <a:pt x="0" y="729528"/>
                  </a:lnTo>
                  <a:lnTo>
                    <a:pt x="723003" y="729528"/>
                  </a:lnTo>
                  <a:lnTo>
                    <a:pt x="926203" y="364764"/>
                  </a:lnTo>
                  <a:lnTo>
                    <a:pt x="723003" y="0"/>
                  </a:lnTo>
                  <a:close/>
                </a:path>
              </a:pathLst>
            </a:custGeom>
            <a:gradFill rotWithShape="1">
              <a:gsLst>
                <a:gs pos="0">
                  <a:srgbClr val="8C52FF">
                    <a:alpha val="100000"/>
                  </a:srgbClr>
                </a:gs>
                <a:gs pos="100000">
                  <a:srgbClr val="00BF63">
                    <a:alpha val="100000"/>
                  </a:srgbClr>
                </a:gs>
              </a:gsLst>
              <a:lin ang="0"/>
            </a:gradFill>
          </p:spPr>
          <p:txBody>
            <a:bodyPr/>
            <a:lstStyle/>
            <a:p>
              <a:endParaRPr lang="en-ID"/>
            </a:p>
          </p:txBody>
        </p:sp>
        <p:sp>
          <p:nvSpPr>
            <p:cNvPr id="29" name="TextBox 29"/>
            <p:cNvSpPr txBox="1"/>
            <p:nvPr/>
          </p:nvSpPr>
          <p:spPr>
            <a:xfrm>
              <a:off x="0" y="-9525"/>
              <a:ext cx="698500" cy="415925"/>
            </a:xfrm>
            <a:prstGeom prst="rect">
              <a:avLst/>
            </a:prstGeom>
          </p:spPr>
          <p:txBody>
            <a:bodyPr lIns="50800" tIns="50800" rIns="50800" bIns="50800" rtlCol="0" anchor="ctr"/>
            <a:lstStyle/>
            <a:p>
              <a:pPr algn="ctr">
                <a:lnSpc>
                  <a:spcPts val="2824"/>
                </a:lnSpc>
              </a:pPr>
              <a:endParaRPr/>
            </a:p>
          </p:txBody>
        </p:sp>
      </p:grpSp>
      <p:pic>
        <p:nvPicPr>
          <p:cNvPr id="30" name="Picture 30"/>
          <p:cNvPicPr>
            <a:picLocks noChangeAspect="1"/>
          </p:cNvPicPr>
          <p:nvPr/>
        </p:nvPicPr>
        <p:blipFill>
          <a:blip r:embed="rId3"/>
          <a:srcRect t="44726"/>
          <a:stretch>
            <a:fillRect/>
          </a:stretch>
        </p:blipFill>
        <p:spPr>
          <a:xfrm>
            <a:off x="7302" y="-16165"/>
            <a:ext cx="18280698" cy="2305975"/>
          </a:xfrm>
          <a:prstGeom prst="rect">
            <a:avLst/>
          </a:prstGeom>
        </p:spPr>
      </p:pic>
      <p:pic>
        <p:nvPicPr>
          <p:cNvPr id="31" name="Picture 31"/>
          <p:cNvPicPr>
            <a:picLocks noChangeAspect="1"/>
          </p:cNvPicPr>
          <p:nvPr/>
        </p:nvPicPr>
        <p:blipFill>
          <a:blip r:embed="rId4"/>
          <a:srcRect/>
          <a:stretch>
            <a:fillRect/>
          </a:stretch>
        </p:blipFill>
        <p:spPr>
          <a:xfrm rot="-8100000">
            <a:off x="3522454" y="3080129"/>
            <a:ext cx="1269651" cy="1269651"/>
          </a:xfrm>
          <a:prstGeom prst="rect">
            <a:avLst/>
          </a:prstGeom>
        </p:spPr>
      </p:pic>
      <p:sp>
        <p:nvSpPr>
          <p:cNvPr id="32" name="TextBox 32"/>
          <p:cNvSpPr txBox="1"/>
          <p:nvPr/>
        </p:nvSpPr>
        <p:spPr>
          <a:xfrm>
            <a:off x="10704839" y="2614044"/>
            <a:ext cx="6254719" cy="523875"/>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MILESTONE </a:t>
            </a:r>
            <a:r>
              <a:rPr lang="en-US" sz="2999" dirty="0" err="1">
                <a:solidFill>
                  <a:srgbClr val="000000"/>
                </a:solidFill>
                <a:latin typeface="Poppins Bold"/>
              </a:rPr>
              <a:t>JANGKA</a:t>
            </a:r>
            <a:r>
              <a:rPr lang="en-US" sz="2999" dirty="0">
                <a:solidFill>
                  <a:srgbClr val="000000"/>
                </a:solidFill>
                <a:latin typeface="Poppins Bold"/>
              </a:rPr>
              <a:t> PANJANG</a:t>
            </a:r>
          </a:p>
        </p:txBody>
      </p:sp>
      <p:pic>
        <p:nvPicPr>
          <p:cNvPr id="33" name="Picture 33"/>
          <p:cNvPicPr>
            <a:picLocks noChangeAspect="1"/>
          </p:cNvPicPr>
          <p:nvPr/>
        </p:nvPicPr>
        <p:blipFill>
          <a:blip r:embed="rId4"/>
          <a:srcRect/>
          <a:stretch>
            <a:fillRect/>
          </a:stretch>
        </p:blipFill>
        <p:spPr>
          <a:xfrm rot="-8100000">
            <a:off x="13039759" y="3080129"/>
            <a:ext cx="1269651" cy="1269651"/>
          </a:xfrm>
          <a:prstGeom prst="rect">
            <a:avLst/>
          </a:prstGeom>
        </p:spPr>
      </p:pic>
      <p:pic>
        <p:nvPicPr>
          <p:cNvPr id="34" name="Picture 34"/>
          <p:cNvPicPr>
            <a:picLocks noChangeAspect="1"/>
          </p:cNvPicPr>
          <p:nvPr/>
        </p:nvPicPr>
        <p:blipFill>
          <a:blip r:embed="rId5"/>
          <a:srcRect/>
          <a:stretch>
            <a:fillRect/>
          </a:stretch>
        </p:blipFill>
        <p:spPr>
          <a:xfrm rot="-5400000">
            <a:off x="15916954" y="8544464"/>
            <a:ext cx="1269340" cy="1415353"/>
          </a:xfrm>
          <a:prstGeom prst="rect">
            <a:avLst/>
          </a:prstGeom>
        </p:spPr>
      </p:pic>
      <p:sp>
        <p:nvSpPr>
          <p:cNvPr id="35" name="TextBox 35"/>
          <p:cNvSpPr txBox="1"/>
          <p:nvPr/>
        </p:nvSpPr>
        <p:spPr>
          <a:xfrm>
            <a:off x="1028700" y="2614044"/>
            <a:ext cx="6254719" cy="523875"/>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MILESTONE </a:t>
            </a:r>
            <a:r>
              <a:rPr lang="en-US" sz="2999" dirty="0" err="1">
                <a:solidFill>
                  <a:srgbClr val="000000"/>
                </a:solidFill>
                <a:latin typeface="Poppins Bold"/>
              </a:rPr>
              <a:t>JANGKA</a:t>
            </a:r>
            <a:r>
              <a:rPr lang="en-US" sz="2999" dirty="0">
                <a:solidFill>
                  <a:srgbClr val="000000"/>
                </a:solidFill>
                <a:latin typeface="Poppins Bold"/>
              </a:rPr>
              <a:t> </a:t>
            </a:r>
            <a:r>
              <a:rPr lang="en-US" sz="2999" dirty="0" err="1">
                <a:solidFill>
                  <a:srgbClr val="000000"/>
                </a:solidFill>
                <a:latin typeface="Poppins Bold"/>
              </a:rPr>
              <a:t>MENEGAH</a:t>
            </a:r>
            <a:endParaRPr lang="en-US" sz="2999" dirty="0">
              <a:solidFill>
                <a:srgbClr val="000000"/>
              </a:solidFill>
              <a:latin typeface="Poppins Bold"/>
            </a:endParaRPr>
          </a:p>
        </p:txBody>
      </p:sp>
      <p:sp>
        <p:nvSpPr>
          <p:cNvPr id="36" name="TextBox 36"/>
          <p:cNvSpPr txBox="1"/>
          <p:nvPr/>
        </p:nvSpPr>
        <p:spPr>
          <a:xfrm>
            <a:off x="432133" y="4676551"/>
            <a:ext cx="2686634" cy="1685925"/>
          </a:xfrm>
          <a:prstGeom prst="rect">
            <a:avLst/>
          </a:prstGeom>
        </p:spPr>
        <p:txBody>
          <a:bodyPr lIns="0" tIns="0" rIns="0" bIns="0" rtlCol="0" anchor="t">
            <a:spAutoFit/>
          </a:bodyPr>
          <a:lstStyle/>
          <a:p>
            <a:pPr>
              <a:lnSpc>
                <a:spcPts val="2639"/>
              </a:lnSpc>
            </a:pPr>
            <a:r>
              <a:rPr lang="en-US" sz="2199" dirty="0" err="1">
                <a:solidFill>
                  <a:srgbClr val="000000"/>
                </a:solidFill>
                <a:latin typeface="Poppins"/>
              </a:rPr>
              <a:t>Sosialisasi</a:t>
            </a:r>
            <a:r>
              <a:rPr lang="en-US" sz="2199" dirty="0">
                <a:solidFill>
                  <a:srgbClr val="000000"/>
                </a:solidFill>
                <a:latin typeface="Poppins"/>
              </a:rPr>
              <a:t>  </a:t>
            </a:r>
            <a:r>
              <a:rPr lang="en-US" sz="2199" dirty="0" err="1">
                <a:solidFill>
                  <a:srgbClr val="000000"/>
                </a:solidFill>
                <a:latin typeface="Poppins"/>
              </a:rPr>
              <a:t>SK.Gubernur</a:t>
            </a:r>
            <a:r>
              <a:rPr lang="en-US" sz="2199" dirty="0">
                <a:solidFill>
                  <a:srgbClr val="000000"/>
                </a:solidFill>
                <a:latin typeface="Poppins"/>
              </a:rPr>
              <a:t> </a:t>
            </a:r>
            <a:r>
              <a:rPr lang="en-US" sz="2199" dirty="0" err="1">
                <a:solidFill>
                  <a:srgbClr val="000000"/>
                </a:solidFill>
                <a:latin typeface="Poppins"/>
              </a:rPr>
              <a:t>ttg</a:t>
            </a:r>
            <a:r>
              <a:rPr lang="en-US" sz="2199" dirty="0">
                <a:solidFill>
                  <a:srgbClr val="000000"/>
                </a:solidFill>
                <a:latin typeface="Poppins"/>
              </a:rPr>
              <a:t> Forum </a:t>
            </a:r>
            <a:r>
              <a:rPr lang="en-US" sz="2199" dirty="0" err="1">
                <a:solidFill>
                  <a:srgbClr val="000000"/>
                </a:solidFill>
                <a:latin typeface="Poppins"/>
              </a:rPr>
              <a:t>Pemangku</a:t>
            </a:r>
            <a:r>
              <a:rPr lang="en-US" sz="2199" dirty="0">
                <a:solidFill>
                  <a:srgbClr val="000000"/>
                </a:solidFill>
                <a:latin typeface="Poppins"/>
              </a:rPr>
              <a:t> </a:t>
            </a:r>
            <a:r>
              <a:rPr lang="en-US" sz="2199" dirty="0" err="1">
                <a:solidFill>
                  <a:srgbClr val="000000"/>
                </a:solidFill>
                <a:latin typeface="Poppins"/>
              </a:rPr>
              <a:t>Kepentingan</a:t>
            </a:r>
            <a:r>
              <a:rPr lang="en-US" sz="2199" dirty="0">
                <a:solidFill>
                  <a:srgbClr val="000000"/>
                </a:solidFill>
                <a:latin typeface="Poppins"/>
              </a:rPr>
              <a:t> PPM di 10 </a:t>
            </a:r>
            <a:r>
              <a:rPr lang="en-US" sz="2199" dirty="0" err="1">
                <a:solidFill>
                  <a:srgbClr val="000000"/>
                </a:solidFill>
                <a:latin typeface="Poppins"/>
              </a:rPr>
              <a:t>Kab</a:t>
            </a:r>
            <a:r>
              <a:rPr lang="en-US" sz="2199" dirty="0">
                <a:solidFill>
                  <a:srgbClr val="000000"/>
                </a:solidFill>
                <a:latin typeface="Poppins"/>
              </a:rPr>
              <a:t>/Kota</a:t>
            </a:r>
          </a:p>
        </p:txBody>
      </p:sp>
      <p:sp>
        <p:nvSpPr>
          <p:cNvPr id="37" name="TextBox 37"/>
          <p:cNvSpPr txBox="1"/>
          <p:nvPr/>
        </p:nvSpPr>
        <p:spPr>
          <a:xfrm>
            <a:off x="3259501" y="4593683"/>
            <a:ext cx="2467880" cy="1352550"/>
          </a:xfrm>
          <a:prstGeom prst="rect">
            <a:avLst/>
          </a:prstGeom>
        </p:spPr>
        <p:txBody>
          <a:bodyPr lIns="0" tIns="0" rIns="0" bIns="0" rtlCol="0" anchor="t">
            <a:spAutoFit/>
          </a:bodyPr>
          <a:lstStyle/>
          <a:p>
            <a:pPr>
              <a:lnSpc>
                <a:spcPts val="2639"/>
              </a:lnSpc>
            </a:pPr>
            <a:r>
              <a:rPr lang="en-US" sz="2199">
                <a:solidFill>
                  <a:srgbClr val="000000"/>
                </a:solidFill>
                <a:latin typeface="Poppins"/>
              </a:rPr>
              <a:t>Sosialisasi Sistem Aplikasi SIMORE GAM di 10 Kab/Kota</a:t>
            </a:r>
          </a:p>
        </p:txBody>
      </p:sp>
      <p:sp>
        <p:nvSpPr>
          <p:cNvPr id="38" name="TextBox 38"/>
          <p:cNvSpPr txBox="1"/>
          <p:nvPr/>
        </p:nvSpPr>
        <p:spPr>
          <a:xfrm>
            <a:off x="5985794" y="4619539"/>
            <a:ext cx="2467880" cy="1352550"/>
          </a:xfrm>
          <a:prstGeom prst="rect">
            <a:avLst/>
          </a:prstGeom>
        </p:spPr>
        <p:txBody>
          <a:bodyPr lIns="0" tIns="0" rIns="0" bIns="0" rtlCol="0" anchor="t">
            <a:spAutoFit/>
          </a:bodyPr>
          <a:lstStyle/>
          <a:p>
            <a:pPr>
              <a:lnSpc>
                <a:spcPts val="2639"/>
              </a:lnSpc>
            </a:pPr>
            <a:r>
              <a:rPr lang="en-US" sz="2199">
                <a:solidFill>
                  <a:srgbClr val="000000"/>
                </a:solidFill>
                <a:latin typeface="Poppins"/>
              </a:rPr>
              <a:t>Penyusunan PERGUB tentang cetak biru (Blue Print) PPM </a:t>
            </a:r>
          </a:p>
        </p:txBody>
      </p:sp>
      <p:sp>
        <p:nvSpPr>
          <p:cNvPr id="39" name="TextBox 39"/>
          <p:cNvSpPr txBox="1"/>
          <p:nvPr/>
        </p:nvSpPr>
        <p:spPr>
          <a:xfrm>
            <a:off x="9636325" y="4610788"/>
            <a:ext cx="2543759" cy="2228573"/>
          </a:xfrm>
          <a:prstGeom prst="rect">
            <a:avLst/>
          </a:prstGeom>
        </p:spPr>
        <p:txBody>
          <a:bodyPr lIns="0" tIns="0" rIns="0" bIns="0" rtlCol="0" anchor="t">
            <a:spAutoFit/>
          </a:bodyPr>
          <a:lstStyle/>
          <a:p>
            <a:pPr>
              <a:lnSpc>
                <a:spcPts val="2499"/>
              </a:lnSpc>
            </a:pPr>
            <a:r>
              <a:rPr lang="en-US" sz="2083">
                <a:solidFill>
                  <a:srgbClr val="000000"/>
                </a:solidFill>
                <a:latin typeface="Poppins"/>
              </a:rPr>
              <a:t>Penyusunan Perda ttg Cetak Biru (Blue Print) PPM pada usaha pertambangan mineral dan batubara</a:t>
            </a:r>
          </a:p>
        </p:txBody>
      </p:sp>
      <p:sp>
        <p:nvSpPr>
          <p:cNvPr id="40" name="TextBox 40"/>
          <p:cNvSpPr txBox="1"/>
          <p:nvPr/>
        </p:nvSpPr>
        <p:spPr>
          <a:xfrm>
            <a:off x="12598259" y="4603982"/>
            <a:ext cx="2467880" cy="2352675"/>
          </a:xfrm>
          <a:prstGeom prst="rect">
            <a:avLst/>
          </a:prstGeom>
        </p:spPr>
        <p:txBody>
          <a:bodyPr lIns="0" tIns="0" rIns="0" bIns="0" rtlCol="0" anchor="t">
            <a:spAutoFit/>
          </a:bodyPr>
          <a:lstStyle/>
          <a:p>
            <a:pPr>
              <a:lnSpc>
                <a:spcPts val="2639"/>
              </a:lnSpc>
            </a:pPr>
            <a:r>
              <a:rPr lang="en-US" sz="2199">
                <a:solidFill>
                  <a:srgbClr val="000000"/>
                </a:solidFill>
                <a:latin typeface="Poppins"/>
              </a:rPr>
              <a:t>Sosialisasi Perda Cetak Biru (Blue Print) pada usaha pertambangan mineral dan batubara</a:t>
            </a:r>
          </a:p>
        </p:txBody>
      </p:sp>
      <p:sp>
        <p:nvSpPr>
          <p:cNvPr id="41" name="TextBox 41"/>
          <p:cNvSpPr txBox="1"/>
          <p:nvPr/>
        </p:nvSpPr>
        <p:spPr>
          <a:xfrm>
            <a:off x="15324552" y="4629838"/>
            <a:ext cx="2467880" cy="1352550"/>
          </a:xfrm>
          <a:prstGeom prst="rect">
            <a:avLst/>
          </a:prstGeom>
        </p:spPr>
        <p:txBody>
          <a:bodyPr lIns="0" tIns="0" rIns="0" bIns="0" rtlCol="0" anchor="t">
            <a:spAutoFit/>
          </a:bodyPr>
          <a:lstStyle/>
          <a:p>
            <a:pPr>
              <a:lnSpc>
                <a:spcPts val="2639"/>
              </a:lnSpc>
            </a:pPr>
            <a:r>
              <a:rPr lang="en-US" sz="2199">
                <a:solidFill>
                  <a:srgbClr val="000000"/>
                </a:solidFill>
                <a:latin typeface="Poppins"/>
              </a:rPr>
              <a:t>Pengembangan Kualitas Sistem Versi 1.1 SIMOREGAM </a:t>
            </a:r>
          </a:p>
        </p:txBody>
      </p:sp>
      <p:sp>
        <p:nvSpPr>
          <p:cNvPr id="42" name="TextBox 42"/>
          <p:cNvSpPr txBox="1"/>
          <p:nvPr/>
        </p:nvSpPr>
        <p:spPr>
          <a:xfrm>
            <a:off x="4193287" y="863544"/>
            <a:ext cx="10196869" cy="546557"/>
          </a:xfrm>
          <a:prstGeom prst="rect">
            <a:avLst/>
          </a:prstGeom>
        </p:spPr>
        <p:txBody>
          <a:bodyPr lIns="0" tIns="0" rIns="0" bIns="0" rtlCol="0" anchor="t">
            <a:spAutoFit/>
          </a:bodyPr>
          <a:lstStyle/>
          <a:p>
            <a:pPr>
              <a:lnSpc>
                <a:spcPts val="4093"/>
              </a:lnSpc>
            </a:pPr>
            <a:r>
              <a:rPr lang="en-US" sz="3622" spc="-108" dirty="0" err="1">
                <a:solidFill>
                  <a:srgbClr val="000000"/>
                </a:solidFill>
                <a:latin typeface="Poppins Bold"/>
              </a:rPr>
              <a:t>TAHAPAN</a:t>
            </a:r>
            <a:r>
              <a:rPr lang="en-US" sz="3622" spc="-108" dirty="0">
                <a:solidFill>
                  <a:srgbClr val="000000"/>
                </a:solidFill>
                <a:latin typeface="Poppins Bold"/>
              </a:rPr>
              <a:t> </a:t>
            </a:r>
            <a:r>
              <a:rPr lang="en-US" sz="3622" spc="-108" dirty="0" err="1">
                <a:solidFill>
                  <a:srgbClr val="000000"/>
                </a:solidFill>
                <a:latin typeface="Poppins Bold"/>
              </a:rPr>
              <a:t>PELAKSANAAN</a:t>
            </a:r>
            <a:r>
              <a:rPr lang="en-US" sz="3622" spc="-108" dirty="0">
                <a:solidFill>
                  <a:srgbClr val="000000"/>
                </a:solidFill>
                <a:latin typeface="Poppins Bold"/>
              </a:rPr>
              <a:t> </a:t>
            </a:r>
            <a:r>
              <a:rPr lang="en-US" sz="3622" spc="-108" dirty="0" err="1">
                <a:solidFill>
                  <a:srgbClr val="000000"/>
                </a:solidFill>
                <a:latin typeface="Poppins Bold"/>
              </a:rPr>
              <a:t>PROYEK</a:t>
            </a:r>
            <a:r>
              <a:rPr lang="en-US" sz="3622" spc="-108" dirty="0">
                <a:solidFill>
                  <a:srgbClr val="000000"/>
                </a:solidFill>
                <a:latin typeface="Poppins Bold"/>
              </a:rPr>
              <a:t> </a:t>
            </a:r>
            <a:r>
              <a:rPr lang="en-US" sz="3622" spc="-108" dirty="0" err="1">
                <a:solidFill>
                  <a:srgbClr val="000000"/>
                </a:solidFill>
                <a:latin typeface="Poppins Bold"/>
              </a:rPr>
              <a:t>PERUBAHAN</a:t>
            </a:r>
            <a:r>
              <a:rPr lang="en-US" sz="3622" spc="-108" dirty="0">
                <a:solidFill>
                  <a:srgbClr val="000000"/>
                </a:solidFill>
                <a:latin typeface="Poppins Bold"/>
              </a:rPr>
              <a:t> </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500"/>
                                        <p:tgtEl>
                                          <p:spTgt spid="42"/>
                                        </p:tgtEl>
                                      </p:cBhvr>
                                    </p:animEffect>
                                    <p:anim calcmode="lin" valueType="num">
                                      <p:cBhvr>
                                        <p:cTn id="8" dur="1500" fill="hold"/>
                                        <p:tgtEl>
                                          <p:spTgt spid="42"/>
                                        </p:tgtEl>
                                        <p:attrNameLst>
                                          <p:attrName>ppt_x</p:attrName>
                                        </p:attrNameLst>
                                      </p:cBhvr>
                                      <p:tavLst>
                                        <p:tav tm="0">
                                          <p:val>
                                            <p:strVal val="#ppt_x"/>
                                          </p:val>
                                        </p:tav>
                                        <p:tav tm="100000">
                                          <p:val>
                                            <p:strVal val="#ppt_x"/>
                                          </p:val>
                                        </p:tav>
                                      </p:tavLst>
                                    </p:anim>
                                    <p:anim calcmode="lin" valueType="num">
                                      <p:cBhvr>
                                        <p:cTn id="9" dur="15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500"/>
                                        <p:tgtEl>
                                          <p:spTgt spid="35"/>
                                        </p:tgtEl>
                                      </p:cBhvr>
                                    </p:animEffect>
                                    <p:anim calcmode="lin" valueType="num">
                                      <p:cBhvr>
                                        <p:cTn id="14" dur="1500" fill="hold"/>
                                        <p:tgtEl>
                                          <p:spTgt spid="35"/>
                                        </p:tgtEl>
                                        <p:attrNameLst>
                                          <p:attrName>ppt_x</p:attrName>
                                        </p:attrNameLst>
                                      </p:cBhvr>
                                      <p:tavLst>
                                        <p:tav tm="0">
                                          <p:val>
                                            <p:strVal val="#ppt_x"/>
                                          </p:val>
                                        </p:tav>
                                        <p:tav tm="100000">
                                          <p:val>
                                            <p:strVal val="#ppt_x"/>
                                          </p:val>
                                        </p:tav>
                                      </p:tavLst>
                                    </p:anim>
                                    <p:anim calcmode="lin" valueType="num">
                                      <p:cBhvr>
                                        <p:cTn id="15" dur="15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500"/>
                                        <p:tgtEl>
                                          <p:spTgt spid="32"/>
                                        </p:tgtEl>
                                      </p:cBhvr>
                                    </p:animEffect>
                                    <p:anim calcmode="lin" valueType="num">
                                      <p:cBhvr>
                                        <p:cTn id="20" dur="1500" fill="hold"/>
                                        <p:tgtEl>
                                          <p:spTgt spid="32"/>
                                        </p:tgtEl>
                                        <p:attrNameLst>
                                          <p:attrName>ppt_x</p:attrName>
                                        </p:attrNameLst>
                                      </p:cBhvr>
                                      <p:tavLst>
                                        <p:tav tm="0">
                                          <p:val>
                                            <p:strVal val="#ppt_x"/>
                                          </p:val>
                                        </p:tav>
                                        <p:tav tm="100000">
                                          <p:val>
                                            <p:strVal val="#ppt_x"/>
                                          </p:val>
                                        </p:tav>
                                      </p:tavLst>
                                    </p:anim>
                                    <p:anim calcmode="lin" valueType="num">
                                      <p:cBhvr>
                                        <p:cTn id="21" dur="150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2" presetClass="entr" presetSubtype="0" fill="hold" grpId="0"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500"/>
                                        <p:tgtEl>
                                          <p:spTgt spid="36"/>
                                        </p:tgtEl>
                                      </p:cBhvr>
                                    </p:animEffect>
                                    <p:anim calcmode="lin" valueType="num">
                                      <p:cBhvr>
                                        <p:cTn id="26" dur="1500" fill="hold"/>
                                        <p:tgtEl>
                                          <p:spTgt spid="36"/>
                                        </p:tgtEl>
                                        <p:attrNameLst>
                                          <p:attrName>ppt_x</p:attrName>
                                        </p:attrNameLst>
                                      </p:cBhvr>
                                      <p:tavLst>
                                        <p:tav tm="0">
                                          <p:val>
                                            <p:strVal val="#ppt_x"/>
                                          </p:val>
                                        </p:tav>
                                        <p:tav tm="100000">
                                          <p:val>
                                            <p:strVal val="#ppt_x"/>
                                          </p:val>
                                        </p:tav>
                                      </p:tavLst>
                                    </p:anim>
                                    <p:anim calcmode="lin" valueType="num">
                                      <p:cBhvr>
                                        <p:cTn id="27" dur="15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42" presetClass="entr" presetSubtype="0"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500"/>
                                        <p:tgtEl>
                                          <p:spTgt spid="37"/>
                                        </p:tgtEl>
                                      </p:cBhvr>
                                    </p:animEffect>
                                    <p:anim calcmode="lin" valueType="num">
                                      <p:cBhvr>
                                        <p:cTn id="32" dur="1500" fill="hold"/>
                                        <p:tgtEl>
                                          <p:spTgt spid="37"/>
                                        </p:tgtEl>
                                        <p:attrNameLst>
                                          <p:attrName>ppt_x</p:attrName>
                                        </p:attrNameLst>
                                      </p:cBhvr>
                                      <p:tavLst>
                                        <p:tav tm="0">
                                          <p:val>
                                            <p:strVal val="#ppt_x"/>
                                          </p:val>
                                        </p:tav>
                                        <p:tav tm="100000">
                                          <p:val>
                                            <p:strVal val="#ppt_x"/>
                                          </p:val>
                                        </p:tav>
                                      </p:tavLst>
                                    </p:anim>
                                    <p:anim calcmode="lin" valueType="num">
                                      <p:cBhvr>
                                        <p:cTn id="33" dur="1500" fill="hold"/>
                                        <p:tgtEl>
                                          <p:spTgt spid="37"/>
                                        </p:tgtEl>
                                        <p:attrNameLst>
                                          <p:attrName>ppt_y</p:attrName>
                                        </p:attrNameLst>
                                      </p:cBhvr>
                                      <p:tavLst>
                                        <p:tav tm="0">
                                          <p:val>
                                            <p:strVal val="#ppt_y+.1"/>
                                          </p:val>
                                        </p:tav>
                                        <p:tav tm="100000">
                                          <p:val>
                                            <p:strVal val="#ppt_y"/>
                                          </p:val>
                                        </p:tav>
                                      </p:tavLst>
                                    </p:anim>
                                  </p:childTnLst>
                                </p:cTn>
                              </p:par>
                            </p:childTnLst>
                          </p:cTn>
                        </p:par>
                        <p:par>
                          <p:cTn id="34" fill="hold">
                            <p:stCondLst>
                              <p:cond delay="7500"/>
                            </p:stCondLst>
                            <p:childTnLst>
                              <p:par>
                                <p:cTn id="35" presetID="42" presetClass="entr" presetSubtype="0"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500"/>
                                        <p:tgtEl>
                                          <p:spTgt spid="38"/>
                                        </p:tgtEl>
                                      </p:cBhvr>
                                    </p:animEffect>
                                    <p:anim calcmode="lin" valueType="num">
                                      <p:cBhvr>
                                        <p:cTn id="38" dur="1500" fill="hold"/>
                                        <p:tgtEl>
                                          <p:spTgt spid="38"/>
                                        </p:tgtEl>
                                        <p:attrNameLst>
                                          <p:attrName>ppt_x</p:attrName>
                                        </p:attrNameLst>
                                      </p:cBhvr>
                                      <p:tavLst>
                                        <p:tav tm="0">
                                          <p:val>
                                            <p:strVal val="#ppt_x"/>
                                          </p:val>
                                        </p:tav>
                                        <p:tav tm="100000">
                                          <p:val>
                                            <p:strVal val="#ppt_x"/>
                                          </p:val>
                                        </p:tav>
                                      </p:tavLst>
                                    </p:anim>
                                    <p:anim calcmode="lin" valueType="num">
                                      <p:cBhvr>
                                        <p:cTn id="39" dur="1500" fill="hold"/>
                                        <p:tgtEl>
                                          <p:spTgt spid="38"/>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500"/>
                                        <p:tgtEl>
                                          <p:spTgt spid="39"/>
                                        </p:tgtEl>
                                      </p:cBhvr>
                                    </p:animEffect>
                                    <p:anim calcmode="lin" valueType="num">
                                      <p:cBhvr>
                                        <p:cTn id="44" dur="1500" fill="hold"/>
                                        <p:tgtEl>
                                          <p:spTgt spid="39"/>
                                        </p:tgtEl>
                                        <p:attrNameLst>
                                          <p:attrName>ppt_x</p:attrName>
                                        </p:attrNameLst>
                                      </p:cBhvr>
                                      <p:tavLst>
                                        <p:tav tm="0">
                                          <p:val>
                                            <p:strVal val="#ppt_x"/>
                                          </p:val>
                                        </p:tav>
                                        <p:tav tm="100000">
                                          <p:val>
                                            <p:strVal val="#ppt_x"/>
                                          </p:val>
                                        </p:tav>
                                      </p:tavLst>
                                    </p:anim>
                                    <p:anim calcmode="lin" valueType="num">
                                      <p:cBhvr>
                                        <p:cTn id="45" dur="1500" fill="hold"/>
                                        <p:tgtEl>
                                          <p:spTgt spid="39"/>
                                        </p:tgtEl>
                                        <p:attrNameLst>
                                          <p:attrName>ppt_y</p:attrName>
                                        </p:attrNameLst>
                                      </p:cBhvr>
                                      <p:tavLst>
                                        <p:tav tm="0">
                                          <p:val>
                                            <p:strVal val="#ppt_y+.1"/>
                                          </p:val>
                                        </p:tav>
                                        <p:tav tm="100000">
                                          <p:val>
                                            <p:strVal val="#ppt_y"/>
                                          </p:val>
                                        </p:tav>
                                      </p:tavLst>
                                    </p:anim>
                                  </p:childTnLst>
                                </p:cTn>
                              </p:par>
                            </p:childTnLst>
                          </p:cTn>
                        </p:par>
                        <p:par>
                          <p:cTn id="46" fill="hold">
                            <p:stCondLst>
                              <p:cond delay="10500"/>
                            </p:stCondLst>
                            <p:childTnLst>
                              <p:par>
                                <p:cTn id="47" presetID="42" presetClass="entr" presetSubtype="0" fill="hold" grpId="0" nodeType="after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500"/>
                                        <p:tgtEl>
                                          <p:spTgt spid="40"/>
                                        </p:tgtEl>
                                      </p:cBhvr>
                                    </p:animEffect>
                                    <p:anim calcmode="lin" valueType="num">
                                      <p:cBhvr>
                                        <p:cTn id="50" dur="1500" fill="hold"/>
                                        <p:tgtEl>
                                          <p:spTgt spid="40"/>
                                        </p:tgtEl>
                                        <p:attrNameLst>
                                          <p:attrName>ppt_x</p:attrName>
                                        </p:attrNameLst>
                                      </p:cBhvr>
                                      <p:tavLst>
                                        <p:tav tm="0">
                                          <p:val>
                                            <p:strVal val="#ppt_x"/>
                                          </p:val>
                                        </p:tav>
                                        <p:tav tm="100000">
                                          <p:val>
                                            <p:strVal val="#ppt_x"/>
                                          </p:val>
                                        </p:tav>
                                      </p:tavLst>
                                    </p:anim>
                                    <p:anim calcmode="lin" valueType="num">
                                      <p:cBhvr>
                                        <p:cTn id="51" dur="1500" fill="hold"/>
                                        <p:tgtEl>
                                          <p:spTgt spid="40"/>
                                        </p:tgtEl>
                                        <p:attrNameLst>
                                          <p:attrName>ppt_y</p:attrName>
                                        </p:attrNameLst>
                                      </p:cBhvr>
                                      <p:tavLst>
                                        <p:tav tm="0">
                                          <p:val>
                                            <p:strVal val="#ppt_y+.1"/>
                                          </p:val>
                                        </p:tav>
                                        <p:tav tm="100000">
                                          <p:val>
                                            <p:strVal val="#ppt_y"/>
                                          </p:val>
                                        </p:tav>
                                      </p:tavLst>
                                    </p:anim>
                                  </p:childTnLst>
                                </p:cTn>
                              </p:par>
                            </p:childTnLst>
                          </p:cTn>
                        </p:par>
                        <p:par>
                          <p:cTn id="52" fill="hold">
                            <p:stCondLst>
                              <p:cond delay="12000"/>
                            </p:stCondLst>
                            <p:childTnLst>
                              <p:par>
                                <p:cTn id="53" presetID="42" presetClass="entr" presetSubtype="0" fill="hold" grpId="0"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500"/>
                                        <p:tgtEl>
                                          <p:spTgt spid="41"/>
                                        </p:tgtEl>
                                      </p:cBhvr>
                                    </p:animEffect>
                                    <p:anim calcmode="lin" valueType="num">
                                      <p:cBhvr>
                                        <p:cTn id="56" dur="1500" fill="hold"/>
                                        <p:tgtEl>
                                          <p:spTgt spid="41"/>
                                        </p:tgtEl>
                                        <p:attrNameLst>
                                          <p:attrName>ppt_x</p:attrName>
                                        </p:attrNameLst>
                                      </p:cBhvr>
                                      <p:tavLst>
                                        <p:tav tm="0">
                                          <p:val>
                                            <p:strVal val="#ppt_x"/>
                                          </p:val>
                                        </p:tav>
                                        <p:tav tm="100000">
                                          <p:val>
                                            <p:strVal val="#ppt_x"/>
                                          </p:val>
                                        </p:tav>
                                      </p:tavLst>
                                    </p:anim>
                                    <p:anim calcmode="lin" valueType="num">
                                      <p:cBhvr>
                                        <p:cTn id="57" dur="1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6" grpId="0"/>
      <p:bldP spid="37" grpId="0"/>
      <p:bldP spid="38" grpId="0"/>
      <p:bldP spid="39" grpId="0"/>
      <p:bldP spid="40" grpId="0"/>
      <p:bldP spid="41" grpId="0"/>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sp>
        <p:nvSpPr>
          <p:cNvPr id="3" name="Freeform 3"/>
          <p:cNvSpPr/>
          <p:nvPr/>
        </p:nvSpPr>
        <p:spPr>
          <a:xfrm>
            <a:off x="0" y="1028700"/>
            <a:ext cx="18288000" cy="9258300"/>
          </a:xfrm>
          <a:custGeom>
            <a:avLst/>
            <a:gdLst/>
            <a:ahLst/>
            <a:cxnLst/>
            <a:rect l="l" t="t" r="r" b="b"/>
            <a:pathLst>
              <a:path w="18288000" h="9258300">
                <a:moveTo>
                  <a:pt x="0" y="0"/>
                </a:moveTo>
                <a:lnTo>
                  <a:pt x="18288000" y="0"/>
                </a:lnTo>
                <a:lnTo>
                  <a:pt x="18288000" y="9258300"/>
                </a:lnTo>
                <a:lnTo>
                  <a:pt x="0" y="9258300"/>
                </a:lnTo>
                <a:lnTo>
                  <a:pt x="0" y="0"/>
                </a:lnTo>
                <a:close/>
              </a:path>
            </a:pathLst>
          </a:custGeom>
          <a:blipFill>
            <a:blip r:embed="rId3">
              <a:alphaModFix amt="65000"/>
            </a:blip>
            <a:stretch>
              <a:fillRect t="-32691" b="-21580"/>
            </a:stretch>
          </a:blipFill>
        </p:spPr>
        <p:txBody>
          <a:bodyPr/>
          <a:lstStyle/>
          <a:p>
            <a:endParaRPr lang="en-ID"/>
          </a:p>
        </p:txBody>
      </p:sp>
      <p:sp>
        <p:nvSpPr>
          <p:cNvPr id="4" name="Freeform 4"/>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6">
              <a:extLst>
                <a:ext uri="{96DAC541-7B7A-43D3-8B79-37D633B846F1}">
                  <asvg:svgBlip xmlns:asvg="http://schemas.microsoft.com/office/drawing/2016/SVG/main" r:embed="rId7"/>
                </a:ext>
              </a:extLst>
            </a:blip>
            <a:stretch>
              <a:fillRect t="-80318" b="-95070"/>
            </a:stretch>
          </a:blipFill>
        </p:spPr>
        <p:txBody>
          <a:bodyPr/>
          <a:lstStyle/>
          <a:p>
            <a:endParaRPr lang="en-ID"/>
          </a:p>
        </p:txBody>
      </p:sp>
      <p:sp>
        <p:nvSpPr>
          <p:cNvPr id="7" name="Freeform 7"/>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6">
              <a:extLst>
                <a:ext uri="{96DAC541-7B7A-43D3-8B79-37D633B846F1}">
                  <asvg:svgBlip xmlns:asvg="http://schemas.microsoft.com/office/drawing/2016/SVG/main" r:embed="rId7"/>
                </a:ext>
              </a:extLst>
            </a:blip>
            <a:stretch>
              <a:fillRect t="-80318" b="-95070"/>
            </a:stretch>
          </a:blipFill>
        </p:spPr>
        <p:txBody>
          <a:bodyPr/>
          <a:lstStyle/>
          <a:p>
            <a:endParaRPr lang="en-ID"/>
          </a:p>
        </p:txBody>
      </p:sp>
      <p:sp>
        <p:nvSpPr>
          <p:cNvPr id="8" name="Freeform 8"/>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9" name="Freeform 9"/>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0" name="Freeform 10"/>
          <p:cNvSpPr/>
          <p:nvPr/>
        </p:nvSpPr>
        <p:spPr>
          <a:xfrm>
            <a:off x="1678897" y="1930283"/>
            <a:ext cx="7306752" cy="7832742"/>
          </a:xfrm>
          <a:custGeom>
            <a:avLst/>
            <a:gdLst/>
            <a:ahLst/>
            <a:cxnLst/>
            <a:rect l="l" t="t" r="r" b="b"/>
            <a:pathLst>
              <a:path w="7306752" h="7832742">
                <a:moveTo>
                  <a:pt x="0" y="0"/>
                </a:moveTo>
                <a:lnTo>
                  <a:pt x="7306752" y="0"/>
                </a:lnTo>
                <a:lnTo>
                  <a:pt x="7306752" y="7832742"/>
                </a:lnTo>
                <a:lnTo>
                  <a:pt x="0" y="7832742"/>
                </a:lnTo>
                <a:lnTo>
                  <a:pt x="0" y="0"/>
                </a:lnTo>
                <a:close/>
              </a:path>
            </a:pathLst>
          </a:custGeom>
          <a:blipFill>
            <a:blip r:embed="rId10"/>
            <a:stretch>
              <a:fillRect l="-34013" t="-78631" r="-21465" b="-26473"/>
            </a:stretch>
          </a:blipFill>
        </p:spPr>
        <p:txBody>
          <a:bodyPr/>
          <a:lstStyle/>
          <a:p>
            <a:endParaRPr lang="en-ID"/>
          </a:p>
        </p:txBody>
      </p:sp>
      <p:sp>
        <p:nvSpPr>
          <p:cNvPr id="11" name="Freeform 11"/>
          <p:cNvSpPr/>
          <p:nvPr/>
        </p:nvSpPr>
        <p:spPr>
          <a:xfrm>
            <a:off x="9743202" y="1931540"/>
            <a:ext cx="7203847" cy="6423919"/>
          </a:xfrm>
          <a:custGeom>
            <a:avLst/>
            <a:gdLst/>
            <a:ahLst/>
            <a:cxnLst/>
            <a:rect l="l" t="t" r="r" b="b"/>
            <a:pathLst>
              <a:path w="7203847" h="6423919">
                <a:moveTo>
                  <a:pt x="0" y="0"/>
                </a:moveTo>
                <a:lnTo>
                  <a:pt x="7203846" y="0"/>
                </a:lnTo>
                <a:lnTo>
                  <a:pt x="7203846" y="6423920"/>
                </a:lnTo>
                <a:lnTo>
                  <a:pt x="0" y="6423920"/>
                </a:lnTo>
                <a:lnTo>
                  <a:pt x="0" y="0"/>
                </a:lnTo>
                <a:close/>
              </a:path>
            </a:pathLst>
          </a:custGeom>
          <a:blipFill>
            <a:blip r:embed="rId11"/>
            <a:stretch>
              <a:fillRect l="-34269" t="-28278" r="-21222" b="-118306"/>
            </a:stretch>
          </a:blipFill>
        </p:spPr>
        <p:txBody>
          <a:bodyPr/>
          <a:lstStyle/>
          <a:p>
            <a:endParaRPr lang="en-ID"/>
          </a:p>
        </p:txBody>
      </p:sp>
      <p:pic>
        <p:nvPicPr>
          <p:cNvPr id="12" name="Picture 12"/>
          <p:cNvPicPr>
            <a:picLocks noChangeAspect="1"/>
          </p:cNvPicPr>
          <p:nvPr/>
        </p:nvPicPr>
        <p:blipFill>
          <a:blip r:embed="rId12"/>
          <a:srcRect/>
          <a:stretch>
            <a:fillRect/>
          </a:stretch>
        </p:blipFill>
        <p:spPr>
          <a:xfrm>
            <a:off x="4076202" y="524724"/>
            <a:ext cx="925634" cy="1032110"/>
          </a:xfrm>
          <a:prstGeom prst="rect">
            <a:avLst/>
          </a:prstGeom>
        </p:spPr>
      </p:pic>
      <p:pic>
        <p:nvPicPr>
          <p:cNvPr id="13" name="Picture 13"/>
          <p:cNvPicPr>
            <a:picLocks noChangeAspect="1"/>
          </p:cNvPicPr>
          <p:nvPr/>
        </p:nvPicPr>
        <p:blipFill>
          <a:blip r:embed="rId13"/>
          <a:srcRect t="15365"/>
          <a:stretch>
            <a:fillRect/>
          </a:stretch>
        </p:blipFill>
        <p:spPr>
          <a:xfrm>
            <a:off x="5306233" y="24990"/>
            <a:ext cx="8071119" cy="1598125"/>
          </a:xfrm>
          <a:prstGeom prst="rect">
            <a:avLst/>
          </a:prstGeom>
        </p:spPr>
      </p:pic>
      <p:sp>
        <p:nvSpPr>
          <p:cNvPr id="14" name="TextBox 14"/>
          <p:cNvSpPr txBox="1"/>
          <p:nvPr/>
        </p:nvSpPr>
        <p:spPr>
          <a:xfrm>
            <a:off x="5001837" y="353074"/>
            <a:ext cx="8621646" cy="687705"/>
          </a:xfrm>
          <a:prstGeom prst="rect">
            <a:avLst/>
          </a:prstGeom>
        </p:spPr>
        <p:txBody>
          <a:bodyPr lIns="0" tIns="0" rIns="0" bIns="0" rtlCol="0" anchor="t">
            <a:spAutoFit/>
          </a:bodyPr>
          <a:lstStyle/>
          <a:p>
            <a:pPr algn="ctr">
              <a:lnSpc>
                <a:spcPts val="5084"/>
              </a:lnSpc>
            </a:pPr>
            <a:r>
              <a:rPr lang="en-US" sz="4500" spc="-135" dirty="0">
                <a:solidFill>
                  <a:srgbClr val="000000"/>
                </a:solidFill>
                <a:latin typeface="Poppins Bold"/>
              </a:rPr>
              <a:t>MILESTONE </a:t>
            </a:r>
            <a:r>
              <a:rPr lang="en-US" sz="4500" spc="-135" dirty="0" err="1">
                <a:solidFill>
                  <a:srgbClr val="000000"/>
                </a:solidFill>
                <a:latin typeface="Poppins Bold"/>
              </a:rPr>
              <a:t>JANGKA</a:t>
            </a:r>
            <a:r>
              <a:rPr lang="en-US" sz="4500" spc="-135" dirty="0">
                <a:solidFill>
                  <a:srgbClr val="000000"/>
                </a:solidFill>
                <a:latin typeface="Poppins Bold"/>
              </a:rPr>
              <a:t> </a:t>
            </a:r>
            <a:r>
              <a:rPr lang="en-US" sz="4500" spc="-135" dirty="0" err="1">
                <a:solidFill>
                  <a:srgbClr val="000000"/>
                </a:solidFill>
                <a:latin typeface="Poppins Bold"/>
              </a:rPr>
              <a:t>PENDEK</a:t>
            </a:r>
            <a:endParaRPr lang="en-US" sz="4500" spc="-135"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ppt_x</p:attrName>
                                        </p:attrNameLst>
                                      </p:cBhvr>
                                      <p:tavLst>
                                        <p:tav tm="0">
                                          <p:val>
                                            <p:strVal val="#ppt_x"/>
                                          </p:val>
                                        </p:tav>
                                        <p:tav tm="100000">
                                          <p:val>
                                            <p:strVal val="#ppt_x"/>
                                          </p:val>
                                        </p:tav>
                                      </p:tavLst>
                                    </p:anim>
                                    <p:anim calcmode="lin" valueType="num">
                                      <p:cBhvr>
                                        <p:cTn id="15" dur="2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ppt_x</p:attrName>
                                        </p:attrNameLst>
                                      </p:cBhvr>
                                      <p:tavLst>
                                        <p:tav tm="0">
                                          <p:val>
                                            <p:strVal val="#ppt_x"/>
                                          </p:val>
                                        </p:tav>
                                        <p:tav tm="100000">
                                          <p:val>
                                            <p:strVal val="#ppt_x"/>
                                          </p:val>
                                        </p:tav>
                                      </p:tavLst>
                                    </p:anim>
                                    <p:anim calcmode="lin" valueType="num">
                                      <p:cBhvr>
                                        <p:cTn id="21"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 r="-303"/>
            </a:stretch>
          </a:blipFill>
        </p:spPr>
        <p:txBody>
          <a:bodyPr/>
          <a:lstStyle/>
          <a:p>
            <a:endParaRPr lang="en-ID"/>
          </a:p>
        </p:txBody>
      </p:sp>
      <p:sp>
        <p:nvSpPr>
          <p:cNvPr id="3" name="Freeform 3"/>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6" name="Freeform 6"/>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7" name="Freeform 7"/>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2251440" y="2028684"/>
            <a:ext cx="13785121" cy="6862827"/>
          </a:xfrm>
          <a:custGeom>
            <a:avLst/>
            <a:gdLst/>
            <a:ahLst/>
            <a:cxnLst/>
            <a:rect l="l" t="t" r="r" b="b"/>
            <a:pathLst>
              <a:path w="13785121" h="6862827">
                <a:moveTo>
                  <a:pt x="0" y="0"/>
                </a:moveTo>
                <a:lnTo>
                  <a:pt x="13785120" y="0"/>
                </a:lnTo>
                <a:lnTo>
                  <a:pt x="13785120" y="6862827"/>
                </a:lnTo>
                <a:lnTo>
                  <a:pt x="0" y="6862827"/>
                </a:lnTo>
                <a:lnTo>
                  <a:pt x="0" y="0"/>
                </a:lnTo>
                <a:close/>
              </a:path>
            </a:pathLst>
          </a:custGeom>
          <a:blipFill>
            <a:blip r:embed="rId9"/>
            <a:stretch>
              <a:fillRect l="-34997" t="-241695" r="-21530" b="-102930"/>
            </a:stretch>
          </a:blipFill>
        </p:spPr>
        <p:txBody>
          <a:bodyPr/>
          <a:lstStyle/>
          <a:p>
            <a:endParaRPr lang="en-ID"/>
          </a:p>
        </p:txBody>
      </p:sp>
      <p:pic>
        <p:nvPicPr>
          <p:cNvPr id="10" name="Picture 10"/>
          <p:cNvPicPr>
            <a:picLocks noChangeAspect="1"/>
          </p:cNvPicPr>
          <p:nvPr/>
        </p:nvPicPr>
        <p:blipFill>
          <a:blip r:embed="rId10"/>
          <a:srcRect/>
          <a:stretch>
            <a:fillRect/>
          </a:stretch>
        </p:blipFill>
        <p:spPr>
          <a:xfrm rot="-10800000">
            <a:off x="201068" y="2438402"/>
            <a:ext cx="1678897" cy="4385179"/>
          </a:xfrm>
          <a:prstGeom prst="rect">
            <a:avLst/>
          </a:prstGeom>
        </p:spPr>
      </p:pic>
      <p:pic>
        <p:nvPicPr>
          <p:cNvPr id="11" name="Picture 11"/>
          <p:cNvPicPr>
            <a:picLocks noChangeAspect="1"/>
          </p:cNvPicPr>
          <p:nvPr/>
        </p:nvPicPr>
        <p:blipFill>
          <a:blip r:embed="rId11"/>
          <a:srcRect/>
          <a:stretch>
            <a:fillRect/>
          </a:stretch>
        </p:blipFill>
        <p:spPr>
          <a:xfrm>
            <a:off x="12589025" y="-474500"/>
            <a:ext cx="6895070" cy="8229600"/>
          </a:xfrm>
          <a:prstGeom prst="rect">
            <a:avLst/>
          </a:prstGeom>
        </p:spPr>
      </p:pic>
      <p:sp>
        <p:nvSpPr>
          <p:cNvPr id="12" name="TextBox 12"/>
          <p:cNvSpPr txBox="1"/>
          <p:nvPr/>
        </p:nvSpPr>
        <p:spPr>
          <a:xfrm>
            <a:off x="5001837" y="353074"/>
            <a:ext cx="9231246" cy="654025"/>
          </a:xfrm>
          <a:prstGeom prst="rect">
            <a:avLst/>
          </a:prstGeom>
        </p:spPr>
        <p:txBody>
          <a:bodyPr lIns="0" tIns="0" rIns="0" bIns="0" rtlCol="0" anchor="t">
            <a:spAutoFit/>
          </a:bodyPr>
          <a:lstStyle/>
          <a:p>
            <a:pPr algn="ctr">
              <a:lnSpc>
                <a:spcPts val="5084"/>
              </a:lnSpc>
            </a:pPr>
            <a:r>
              <a:rPr lang="en-US" sz="4500" spc="-135" dirty="0">
                <a:solidFill>
                  <a:srgbClr val="FFC000"/>
                </a:solidFill>
                <a:latin typeface="Poppins Bold"/>
              </a:rPr>
              <a:t>MILESTONE </a:t>
            </a:r>
            <a:r>
              <a:rPr lang="en-US" sz="4500" spc="-135" dirty="0" err="1">
                <a:solidFill>
                  <a:srgbClr val="FFC000"/>
                </a:solidFill>
                <a:latin typeface="Poppins Bold"/>
              </a:rPr>
              <a:t>JANGKA</a:t>
            </a:r>
            <a:r>
              <a:rPr lang="en-US" sz="4500" spc="-135" dirty="0">
                <a:solidFill>
                  <a:srgbClr val="FFC000"/>
                </a:solidFill>
                <a:latin typeface="Poppins Bold"/>
              </a:rPr>
              <a:t> </a:t>
            </a:r>
            <a:r>
              <a:rPr lang="en-US" sz="4500" spc="-135" dirty="0" err="1">
                <a:solidFill>
                  <a:srgbClr val="FFC000"/>
                </a:solidFill>
                <a:latin typeface="Poppins Bold"/>
              </a:rPr>
              <a:t>MENENGAH</a:t>
            </a:r>
            <a:endParaRPr lang="en-US" sz="4500" spc="-135" dirty="0">
              <a:solidFill>
                <a:srgbClr val="FFC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ppt_x"/>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198" b="-7198"/>
            </a:stretch>
          </a:blipFill>
        </p:spPr>
        <p:txBody>
          <a:bodyPr/>
          <a:lstStyle/>
          <a:p>
            <a:endParaRPr lang="en-ID"/>
          </a:p>
        </p:txBody>
      </p:sp>
      <p:sp>
        <p:nvSpPr>
          <p:cNvPr id="3" name="Freeform 3"/>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5" name="Freeform 5"/>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6" name="Freeform 6"/>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7" name="Freeform 7"/>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3916507" y="1504383"/>
            <a:ext cx="11189198" cy="8286197"/>
          </a:xfrm>
          <a:custGeom>
            <a:avLst/>
            <a:gdLst/>
            <a:ahLst/>
            <a:cxnLst/>
            <a:rect l="l" t="t" r="r" b="b"/>
            <a:pathLst>
              <a:path w="11189198" h="8286197">
                <a:moveTo>
                  <a:pt x="0" y="0"/>
                </a:moveTo>
                <a:lnTo>
                  <a:pt x="11189197" y="0"/>
                </a:lnTo>
                <a:lnTo>
                  <a:pt x="11189197" y="8286198"/>
                </a:lnTo>
                <a:lnTo>
                  <a:pt x="0" y="8286198"/>
                </a:lnTo>
                <a:lnTo>
                  <a:pt x="0" y="0"/>
                </a:lnTo>
                <a:close/>
              </a:path>
            </a:pathLst>
          </a:custGeom>
          <a:blipFill>
            <a:blip r:embed="rId9"/>
            <a:stretch>
              <a:fillRect l="-33986" t="-38641" r="-19420" b="-154302"/>
            </a:stretch>
          </a:blipFill>
        </p:spPr>
        <p:txBody>
          <a:bodyPr/>
          <a:lstStyle/>
          <a:p>
            <a:endParaRPr lang="en-ID"/>
          </a:p>
        </p:txBody>
      </p:sp>
      <p:sp>
        <p:nvSpPr>
          <p:cNvPr id="10" name="Freeform 10"/>
          <p:cNvSpPr/>
          <p:nvPr/>
        </p:nvSpPr>
        <p:spPr>
          <a:xfrm>
            <a:off x="15515277" y="9258300"/>
            <a:ext cx="2209522" cy="841091"/>
          </a:xfrm>
          <a:custGeom>
            <a:avLst/>
            <a:gdLst/>
            <a:ahLst/>
            <a:cxnLst/>
            <a:rect l="l" t="t" r="r" b="b"/>
            <a:pathLst>
              <a:path w="2209522" h="841091">
                <a:moveTo>
                  <a:pt x="0" y="0"/>
                </a:moveTo>
                <a:lnTo>
                  <a:pt x="2209522" y="0"/>
                </a:lnTo>
                <a:lnTo>
                  <a:pt x="2209522" y="841091"/>
                </a:lnTo>
                <a:lnTo>
                  <a:pt x="0" y="8410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pic>
        <p:nvPicPr>
          <p:cNvPr id="11" name="Picture 11"/>
          <p:cNvPicPr>
            <a:picLocks noChangeAspect="1"/>
          </p:cNvPicPr>
          <p:nvPr/>
        </p:nvPicPr>
        <p:blipFill>
          <a:blip r:embed="rId12"/>
          <a:srcRect/>
          <a:stretch>
            <a:fillRect/>
          </a:stretch>
        </p:blipFill>
        <p:spPr>
          <a:xfrm rot="2303596">
            <a:off x="13560167" y="513721"/>
            <a:ext cx="4748584" cy="3537695"/>
          </a:xfrm>
          <a:prstGeom prst="rect">
            <a:avLst/>
          </a:prstGeom>
        </p:spPr>
      </p:pic>
      <p:pic>
        <p:nvPicPr>
          <p:cNvPr id="12" name="Picture 12"/>
          <p:cNvPicPr>
            <a:picLocks noChangeAspect="1"/>
          </p:cNvPicPr>
          <p:nvPr/>
        </p:nvPicPr>
        <p:blipFill>
          <a:blip r:embed="rId13"/>
          <a:srcRect/>
          <a:stretch>
            <a:fillRect/>
          </a:stretch>
        </p:blipFill>
        <p:spPr>
          <a:xfrm>
            <a:off x="915320" y="2732340"/>
            <a:ext cx="3001187" cy="3346416"/>
          </a:xfrm>
          <a:prstGeom prst="rect">
            <a:avLst/>
          </a:prstGeom>
        </p:spPr>
      </p:pic>
      <p:sp>
        <p:nvSpPr>
          <p:cNvPr id="13" name="TextBox 13"/>
          <p:cNvSpPr txBox="1"/>
          <p:nvPr/>
        </p:nvSpPr>
        <p:spPr>
          <a:xfrm>
            <a:off x="5001837" y="353074"/>
            <a:ext cx="9231246" cy="654025"/>
          </a:xfrm>
          <a:prstGeom prst="rect">
            <a:avLst/>
          </a:prstGeom>
        </p:spPr>
        <p:txBody>
          <a:bodyPr lIns="0" tIns="0" rIns="0" bIns="0" rtlCol="0" anchor="t">
            <a:spAutoFit/>
          </a:bodyPr>
          <a:lstStyle/>
          <a:p>
            <a:pPr algn="ctr">
              <a:lnSpc>
                <a:spcPts val="5084"/>
              </a:lnSpc>
            </a:pPr>
            <a:r>
              <a:rPr lang="en-US" sz="4500" spc="-135" dirty="0">
                <a:solidFill>
                  <a:srgbClr val="FFC000"/>
                </a:solidFill>
                <a:latin typeface="Poppins Bold"/>
              </a:rPr>
              <a:t>MILESTONE </a:t>
            </a:r>
            <a:r>
              <a:rPr lang="en-US" sz="4500" spc="-135" dirty="0" err="1">
                <a:solidFill>
                  <a:srgbClr val="FFC000"/>
                </a:solidFill>
                <a:latin typeface="Poppins Bold"/>
              </a:rPr>
              <a:t>JANGKA</a:t>
            </a:r>
            <a:r>
              <a:rPr lang="en-US" sz="4500" spc="-135" dirty="0">
                <a:solidFill>
                  <a:srgbClr val="FFC000"/>
                </a:solidFill>
                <a:latin typeface="Poppins Bold"/>
              </a:rPr>
              <a:t> PANJANG</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ppt_x"/>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grpSp>
        <p:nvGrpSpPr>
          <p:cNvPr id="3" name="Group 3"/>
          <p:cNvGrpSpPr/>
          <p:nvPr/>
        </p:nvGrpSpPr>
        <p:grpSpPr>
          <a:xfrm>
            <a:off x="-2498573" y="9010697"/>
            <a:ext cx="4185210" cy="2172476"/>
            <a:chOff x="0" y="0"/>
            <a:chExt cx="1345639" cy="698500"/>
          </a:xfrm>
        </p:grpSpPr>
        <p:sp>
          <p:nvSpPr>
            <p:cNvPr id="4" name="Freeform 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5" name="TextBox 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 name="Group 6"/>
          <p:cNvGrpSpPr/>
          <p:nvPr/>
        </p:nvGrpSpPr>
        <p:grpSpPr>
          <a:xfrm>
            <a:off x="-2228904" y="9654243"/>
            <a:ext cx="8377487" cy="2964361"/>
            <a:chOff x="0" y="0"/>
            <a:chExt cx="1974009" cy="698500"/>
          </a:xfrm>
        </p:grpSpPr>
        <p:sp>
          <p:nvSpPr>
            <p:cNvPr id="7" name="Freeform 7"/>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9" name="Group 9"/>
          <p:cNvGrpSpPr/>
          <p:nvPr/>
        </p:nvGrpSpPr>
        <p:grpSpPr>
          <a:xfrm>
            <a:off x="8751828" y="6135001"/>
            <a:ext cx="1592458" cy="1368519"/>
            <a:chOff x="0" y="0"/>
            <a:chExt cx="812800" cy="698500"/>
          </a:xfrm>
        </p:grpSpPr>
        <p:sp>
          <p:nvSpPr>
            <p:cNvPr id="10" name="Freeform 10"/>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11" name="TextBox 11"/>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12" name="Group 12"/>
          <p:cNvGrpSpPr/>
          <p:nvPr/>
        </p:nvGrpSpPr>
        <p:grpSpPr>
          <a:xfrm>
            <a:off x="8751828" y="7696459"/>
            <a:ext cx="1592458" cy="1368519"/>
            <a:chOff x="0" y="0"/>
            <a:chExt cx="812800" cy="698500"/>
          </a:xfrm>
        </p:grpSpPr>
        <p:sp>
          <p:nvSpPr>
            <p:cNvPr id="13" name="Freeform 13"/>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15" name="TextBox 15"/>
          <p:cNvSpPr txBox="1"/>
          <p:nvPr/>
        </p:nvSpPr>
        <p:spPr>
          <a:xfrm>
            <a:off x="805028" y="673646"/>
            <a:ext cx="8010947" cy="778483"/>
          </a:xfrm>
          <a:prstGeom prst="rect">
            <a:avLst/>
          </a:prstGeom>
        </p:spPr>
        <p:txBody>
          <a:bodyPr lIns="0" tIns="0" rIns="0" bIns="0" rtlCol="0" anchor="t">
            <a:spAutoFit/>
          </a:bodyPr>
          <a:lstStyle/>
          <a:p>
            <a:pPr>
              <a:lnSpc>
                <a:spcPts val="5877"/>
              </a:lnSpc>
            </a:pPr>
            <a:r>
              <a:rPr lang="en-US" sz="5877" dirty="0">
                <a:solidFill>
                  <a:srgbClr val="FFC000"/>
                </a:solidFill>
                <a:latin typeface="Poppins Semi-Bold"/>
              </a:rPr>
              <a:t>PETA STAKEHOLDER</a:t>
            </a:r>
          </a:p>
        </p:txBody>
      </p:sp>
      <p:grpSp>
        <p:nvGrpSpPr>
          <p:cNvPr id="16" name="Group 16"/>
          <p:cNvGrpSpPr/>
          <p:nvPr/>
        </p:nvGrpSpPr>
        <p:grpSpPr>
          <a:xfrm>
            <a:off x="8751828" y="1506752"/>
            <a:ext cx="8995152" cy="1818579"/>
            <a:chOff x="0" y="0"/>
            <a:chExt cx="11993536" cy="2424772"/>
          </a:xfrm>
        </p:grpSpPr>
        <p:grpSp>
          <p:nvGrpSpPr>
            <p:cNvPr id="17" name="Group 17"/>
            <p:cNvGrpSpPr/>
            <p:nvPr/>
          </p:nvGrpSpPr>
          <p:grpSpPr>
            <a:xfrm>
              <a:off x="1121819" y="0"/>
              <a:ext cx="10871717" cy="2424772"/>
              <a:chOff x="0" y="0"/>
              <a:chExt cx="6982811" cy="1557411"/>
            </a:xfrm>
          </p:grpSpPr>
          <p:sp>
            <p:nvSpPr>
              <p:cNvPr id="18" name="Freeform 18"/>
              <p:cNvSpPr/>
              <p:nvPr/>
            </p:nvSpPr>
            <p:spPr>
              <a:xfrm>
                <a:off x="908" y="0"/>
                <a:ext cx="6980995" cy="1557411"/>
              </a:xfrm>
              <a:custGeom>
                <a:avLst/>
                <a:gdLst/>
                <a:ahLst/>
                <a:cxnLst/>
                <a:rect l="l" t="t" r="r" b="b"/>
                <a:pathLst>
                  <a:path w="6980995" h="1557411">
                    <a:moveTo>
                      <a:pt x="6979266" y="788811"/>
                    </a:moveTo>
                    <a:lnTo>
                      <a:pt x="6781340" y="1547305"/>
                    </a:lnTo>
                    <a:cubicBezTo>
                      <a:pt x="6779787" y="1553257"/>
                      <a:pt x="6774410" y="1557411"/>
                      <a:pt x="6768259" y="1557411"/>
                    </a:cubicBezTo>
                    <a:lnTo>
                      <a:pt x="212736" y="1557411"/>
                    </a:lnTo>
                    <a:cubicBezTo>
                      <a:pt x="206584" y="1557411"/>
                      <a:pt x="201208" y="1553257"/>
                      <a:pt x="199655" y="1547305"/>
                    </a:cubicBezTo>
                    <a:lnTo>
                      <a:pt x="1729" y="788811"/>
                    </a:lnTo>
                    <a:cubicBezTo>
                      <a:pt x="0" y="782185"/>
                      <a:pt x="0" y="775226"/>
                      <a:pt x="1729" y="768599"/>
                    </a:cubicBezTo>
                    <a:lnTo>
                      <a:pt x="199655" y="10106"/>
                    </a:lnTo>
                    <a:cubicBezTo>
                      <a:pt x="201208" y="4153"/>
                      <a:pt x="206584" y="0"/>
                      <a:pt x="212736" y="0"/>
                    </a:cubicBezTo>
                    <a:lnTo>
                      <a:pt x="6768259" y="0"/>
                    </a:lnTo>
                    <a:cubicBezTo>
                      <a:pt x="6774410" y="0"/>
                      <a:pt x="6779787" y="4153"/>
                      <a:pt x="6781340" y="10106"/>
                    </a:cubicBezTo>
                    <a:lnTo>
                      <a:pt x="6979266" y="768599"/>
                    </a:lnTo>
                    <a:cubicBezTo>
                      <a:pt x="6980995" y="775226"/>
                      <a:pt x="6980995" y="782185"/>
                      <a:pt x="6979266" y="788811"/>
                    </a:cubicBezTo>
                    <a:close/>
                  </a:path>
                </a:pathLst>
              </a:custGeom>
              <a:solidFill>
                <a:srgbClr val="000B5D"/>
              </a:solidFill>
            </p:spPr>
            <p:txBody>
              <a:bodyPr/>
              <a:lstStyle/>
              <a:p>
                <a:endParaRPr lang="en-ID"/>
              </a:p>
            </p:txBody>
          </p:sp>
          <p:sp>
            <p:nvSpPr>
              <p:cNvPr id="19" name="TextBox 19"/>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20" name="Group 20"/>
            <p:cNvGrpSpPr/>
            <p:nvPr/>
          </p:nvGrpSpPr>
          <p:grpSpPr>
            <a:xfrm>
              <a:off x="0" y="0"/>
              <a:ext cx="2123278" cy="1824692"/>
              <a:chOff x="0" y="0"/>
              <a:chExt cx="812800" cy="698500"/>
            </a:xfrm>
          </p:grpSpPr>
          <p:sp>
            <p:nvSpPr>
              <p:cNvPr id="21" name="Freeform 21"/>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22" name="TextBox 22"/>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23" name="Group 23"/>
            <p:cNvGrpSpPr/>
            <p:nvPr/>
          </p:nvGrpSpPr>
          <p:grpSpPr>
            <a:xfrm>
              <a:off x="0" y="73501"/>
              <a:ext cx="1952222" cy="1677691"/>
              <a:chOff x="0" y="0"/>
              <a:chExt cx="812800" cy="698500"/>
            </a:xfrm>
          </p:grpSpPr>
          <p:sp>
            <p:nvSpPr>
              <p:cNvPr id="24" name="Freeform 24"/>
              <p:cNvSpPr/>
              <p:nvPr/>
            </p:nvSpPr>
            <p:spPr>
              <a:xfrm>
                <a:off x="11169" y="0"/>
                <a:ext cx="790462" cy="698500"/>
              </a:xfrm>
              <a:custGeom>
                <a:avLst/>
                <a:gdLst/>
                <a:ahLst/>
                <a:cxnLst/>
                <a:rect l="l" t="t" r="r" b="b"/>
                <a:pathLst>
                  <a:path w="790462" h="698500">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txBody>
              <a:bodyPr/>
              <a:lstStyle/>
              <a:p>
                <a:endParaRPr lang="en-ID"/>
              </a:p>
            </p:txBody>
          </p:sp>
          <p:sp>
            <p:nvSpPr>
              <p:cNvPr id="25" name="TextBox 2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26" name="Freeform 26"/>
            <p:cNvSpPr/>
            <p:nvPr/>
          </p:nvSpPr>
          <p:spPr>
            <a:xfrm>
              <a:off x="646426" y="369270"/>
              <a:ext cx="659370" cy="1006672"/>
            </a:xfrm>
            <a:custGeom>
              <a:avLst/>
              <a:gdLst/>
              <a:ahLst/>
              <a:cxnLst/>
              <a:rect l="l" t="t" r="r" b="b"/>
              <a:pathLst>
                <a:path w="659370" h="1006672">
                  <a:moveTo>
                    <a:pt x="0" y="0"/>
                  </a:moveTo>
                  <a:lnTo>
                    <a:pt x="659370" y="0"/>
                  </a:lnTo>
                  <a:lnTo>
                    <a:pt x="659370" y="1006672"/>
                  </a:lnTo>
                  <a:lnTo>
                    <a:pt x="0" y="1006672"/>
                  </a:lnTo>
                  <a:lnTo>
                    <a:pt x="0" y="0"/>
                  </a:lnTo>
                  <a:close/>
                </a:path>
              </a:pathLst>
            </a:custGeom>
            <a:blipFill>
              <a:blip r:embed="rId3"/>
              <a:stretch>
                <a:fillRect/>
              </a:stretch>
            </a:blipFill>
          </p:spPr>
          <p:txBody>
            <a:bodyPr/>
            <a:lstStyle/>
            <a:p>
              <a:endParaRPr lang="en-ID"/>
            </a:p>
          </p:txBody>
        </p:sp>
        <p:sp>
          <p:nvSpPr>
            <p:cNvPr id="27" name="TextBox 27"/>
            <p:cNvSpPr txBox="1"/>
            <p:nvPr/>
          </p:nvSpPr>
          <p:spPr>
            <a:xfrm>
              <a:off x="2442605" y="737767"/>
              <a:ext cx="8424683" cy="1247775"/>
            </a:xfrm>
            <a:prstGeom prst="rect">
              <a:avLst/>
            </a:prstGeom>
          </p:spPr>
          <p:txBody>
            <a:bodyPr lIns="0" tIns="0" rIns="0" bIns="0" rtlCol="0" anchor="t">
              <a:spAutoFit/>
            </a:bodyPr>
            <a:lstStyle/>
            <a:p>
              <a:pPr>
                <a:lnSpc>
                  <a:spcPts val="2400"/>
                </a:lnSpc>
              </a:pPr>
              <a:r>
                <a:rPr lang="en-US" sz="2000" dirty="0" err="1">
                  <a:solidFill>
                    <a:srgbClr val="FFFFFF"/>
                  </a:solidFill>
                  <a:latin typeface="Poppins"/>
                </a:rPr>
                <a:t>memiliki</a:t>
              </a:r>
              <a:r>
                <a:rPr lang="en-US" sz="2000" dirty="0">
                  <a:solidFill>
                    <a:srgbClr val="FFFFFF"/>
                  </a:solidFill>
                  <a:latin typeface="Poppins"/>
                </a:rPr>
                <a:t> </a:t>
              </a:r>
              <a:r>
                <a:rPr lang="en-US" sz="2000" dirty="0" err="1">
                  <a:solidFill>
                    <a:srgbClr val="FFFFFF"/>
                  </a:solidFill>
                  <a:latin typeface="Poppins"/>
                </a:rPr>
                <a:t>kepentingan</a:t>
              </a:r>
              <a:r>
                <a:rPr lang="en-US" sz="2000" dirty="0">
                  <a:solidFill>
                    <a:srgbClr val="FFFFFF"/>
                  </a:solidFill>
                  <a:latin typeface="Poppins"/>
                </a:rPr>
                <a:t> </a:t>
              </a:r>
              <a:r>
                <a:rPr lang="en-US" sz="2000" dirty="0" err="1">
                  <a:solidFill>
                    <a:srgbClr val="FFFFFF"/>
                  </a:solidFill>
                  <a:latin typeface="Poppins"/>
                </a:rPr>
                <a:t>besar</a:t>
              </a:r>
              <a:r>
                <a:rPr lang="en-US" sz="2000" dirty="0">
                  <a:solidFill>
                    <a:srgbClr val="FFFFFF"/>
                  </a:solidFill>
                  <a:latin typeface="Poppins"/>
                </a:rPr>
                <a:t> </a:t>
              </a:r>
              <a:r>
                <a:rPr lang="en-US" sz="2000" dirty="0" err="1">
                  <a:solidFill>
                    <a:srgbClr val="FFFFFF"/>
                  </a:solidFill>
                  <a:latin typeface="Poppins"/>
                </a:rPr>
                <a:t>terhadap</a:t>
              </a:r>
              <a:r>
                <a:rPr lang="en-US" sz="2000" dirty="0">
                  <a:solidFill>
                    <a:srgbClr val="FFFFFF"/>
                  </a:solidFill>
                  <a:latin typeface="Poppins"/>
                </a:rPr>
                <a:t> program dan juga </a:t>
              </a:r>
              <a:r>
                <a:rPr lang="en-US" sz="2000" dirty="0" err="1">
                  <a:solidFill>
                    <a:srgbClr val="FFFFFF"/>
                  </a:solidFill>
                  <a:latin typeface="Poppins"/>
                </a:rPr>
                <a:t>kekuatan</a:t>
              </a:r>
              <a:r>
                <a:rPr lang="en-US" sz="2000" dirty="0">
                  <a:solidFill>
                    <a:srgbClr val="FFFFFF"/>
                  </a:solidFill>
                  <a:latin typeface="Poppins"/>
                </a:rPr>
                <a:t> </a:t>
              </a:r>
              <a:r>
                <a:rPr lang="en-US" sz="2000" dirty="0" err="1">
                  <a:solidFill>
                    <a:srgbClr val="FFFFFF"/>
                  </a:solidFill>
                  <a:latin typeface="Poppins"/>
                </a:rPr>
                <a:t>untuk</a:t>
              </a:r>
              <a:r>
                <a:rPr lang="en-US" sz="2000" dirty="0">
                  <a:solidFill>
                    <a:srgbClr val="FFFFFF"/>
                  </a:solidFill>
                  <a:latin typeface="Poppins"/>
                </a:rPr>
                <a:t> </a:t>
              </a:r>
              <a:r>
                <a:rPr lang="en-US" sz="2000" dirty="0" err="1">
                  <a:solidFill>
                    <a:srgbClr val="FFFFFF"/>
                  </a:solidFill>
                  <a:latin typeface="Poppins"/>
                </a:rPr>
                <a:t>membantu</a:t>
              </a:r>
              <a:r>
                <a:rPr lang="en-US" sz="2000" dirty="0">
                  <a:solidFill>
                    <a:srgbClr val="FFFFFF"/>
                  </a:solidFill>
                  <a:latin typeface="Poppins"/>
                </a:rPr>
                <a:t> </a:t>
              </a:r>
              <a:r>
                <a:rPr lang="en-US" sz="2000" dirty="0" err="1">
                  <a:solidFill>
                    <a:srgbClr val="FFFFFF"/>
                  </a:solidFill>
                  <a:latin typeface="Poppins"/>
                </a:rPr>
                <a:t>membuatnya</a:t>
              </a:r>
              <a:r>
                <a:rPr lang="en-US" sz="2000" dirty="0">
                  <a:solidFill>
                    <a:srgbClr val="FFFFFF"/>
                  </a:solidFill>
                  <a:latin typeface="Poppins"/>
                </a:rPr>
                <a:t> </a:t>
              </a:r>
              <a:r>
                <a:rPr lang="en-US" sz="2000" dirty="0" err="1">
                  <a:solidFill>
                    <a:srgbClr val="FFFFFF"/>
                  </a:solidFill>
                  <a:latin typeface="Poppins"/>
                </a:rPr>
                <a:t>berhasil</a:t>
              </a:r>
              <a:r>
                <a:rPr lang="en-US" sz="2000" dirty="0">
                  <a:solidFill>
                    <a:srgbClr val="FFFFFF"/>
                  </a:solidFill>
                  <a:latin typeface="Poppins"/>
                </a:rPr>
                <a:t> (</a:t>
              </a:r>
              <a:r>
                <a:rPr lang="en-US" sz="2000" dirty="0" err="1">
                  <a:solidFill>
                    <a:srgbClr val="FFFFFF"/>
                  </a:solidFill>
                  <a:latin typeface="Poppins"/>
                </a:rPr>
                <a:t>atau</a:t>
              </a:r>
              <a:r>
                <a:rPr lang="en-US" sz="2000" dirty="0">
                  <a:solidFill>
                    <a:srgbClr val="FFFFFF"/>
                  </a:solidFill>
                  <a:latin typeface="Poppins"/>
                </a:rPr>
                <a:t> </a:t>
              </a:r>
              <a:r>
                <a:rPr lang="en-US" sz="2000" dirty="0" err="1">
                  <a:solidFill>
                    <a:srgbClr val="FFFFFF"/>
                  </a:solidFill>
                  <a:latin typeface="Poppins"/>
                </a:rPr>
                <a:t>menggagalkan</a:t>
              </a:r>
              <a:r>
                <a:rPr lang="en-US" sz="2000" dirty="0">
                  <a:solidFill>
                    <a:srgbClr val="FFFFFF"/>
                  </a:solidFill>
                  <a:latin typeface="Poppins"/>
                </a:rPr>
                <a:t>)</a:t>
              </a:r>
            </a:p>
          </p:txBody>
        </p:sp>
        <p:sp>
          <p:nvSpPr>
            <p:cNvPr id="28" name="TextBox 28"/>
            <p:cNvSpPr txBox="1"/>
            <p:nvPr/>
          </p:nvSpPr>
          <p:spPr>
            <a:xfrm>
              <a:off x="2442605" y="135999"/>
              <a:ext cx="2442844" cy="503343"/>
            </a:xfrm>
            <a:prstGeom prst="rect">
              <a:avLst/>
            </a:prstGeom>
          </p:spPr>
          <p:txBody>
            <a:bodyPr lIns="0" tIns="0" rIns="0" bIns="0" rtlCol="0" anchor="t">
              <a:spAutoFit/>
            </a:bodyPr>
            <a:lstStyle/>
            <a:p>
              <a:pPr>
                <a:lnSpc>
                  <a:spcPts val="3079"/>
                </a:lnSpc>
              </a:pPr>
              <a:r>
                <a:rPr lang="en-US" sz="2199">
                  <a:solidFill>
                    <a:srgbClr val="FFFFFF"/>
                  </a:solidFill>
                  <a:latin typeface="Poppins Bold"/>
                </a:rPr>
                <a:t>PROMOTOR</a:t>
              </a:r>
            </a:p>
          </p:txBody>
        </p:sp>
      </p:grpSp>
      <p:grpSp>
        <p:nvGrpSpPr>
          <p:cNvPr id="29" name="Group 29"/>
          <p:cNvGrpSpPr/>
          <p:nvPr/>
        </p:nvGrpSpPr>
        <p:grpSpPr>
          <a:xfrm>
            <a:off x="8751828" y="3574339"/>
            <a:ext cx="8995152" cy="1818579"/>
            <a:chOff x="0" y="0"/>
            <a:chExt cx="11993536" cy="2424772"/>
          </a:xfrm>
        </p:grpSpPr>
        <p:grpSp>
          <p:nvGrpSpPr>
            <p:cNvPr id="30" name="Group 30"/>
            <p:cNvGrpSpPr/>
            <p:nvPr/>
          </p:nvGrpSpPr>
          <p:grpSpPr>
            <a:xfrm>
              <a:off x="1121819" y="0"/>
              <a:ext cx="10871717" cy="2424772"/>
              <a:chOff x="0" y="0"/>
              <a:chExt cx="6982811" cy="1557411"/>
            </a:xfrm>
          </p:grpSpPr>
          <p:sp>
            <p:nvSpPr>
              <p:cNvPr id="31" name="Freeform 31"/>
              <p:cNvSpPr/>
              <p:nvPr/>
            </p:nvSpPr>
            <p:spPr>
              <a:xfrm>
                <a:off x="908" y="0"/>
                <a:ext cx="6980995" cy="1557411"/>
              </a:xfrm>
              <a:custGeom>
                <a:avLst/>
                <a:gdLst/>
                <a:ahLst/>
                <a:cxnLst/>
                <a:rect l="l" t="t" r="r" b="b"/>
                <a:pathLst>
                  <a:path w="6980995" h="1557411">
                    <a:moveTo>
                      <a:pt x="6979266" y="788811"/>
                    </a:moveTo>
                    <a:lnTo>
                      <a:pt x="6781340" y="1547305"/>
                    </a:lnTo>
                    <a:cubicBezTo>
                      <a:pt x="6779787" y="1553257"/>
                      <a:pt x="6774410" y="1557411"/>
                      <a:pt x="6768259" y="1557411"/>
                    </a:cubicBezTo>
                    <a:lnTo>
                      <a:pt x="212736" y="1557411"/>
                    </a:lnTo>
                    <a:cubicBezTo>
                      <a:pt x="206584" y="1557411"/>
                      <a:pt x="201208" y="1553257"/>
                      <a:pt x="199655" y="1547305"/>
                    </a:cubicBezTo>
                    <a:lnTo>
                      <a:pt x="1729" y="788811"/>
                    </a:lnTo>
                    <a:cubicBezTo>
                      <a:pt x="0" y="782185"/>
                      <a:pt x="0" y="775226"/>
                      <a:pt x="1729" y="768599"/>
                    </a:cubicBezTo>
                    <a:lnTo>
                      <a:pt x="199655" y="10106"/>
                    </a:lnTo>
                    <a:cubicBezTo>
                      <a:pt x="201208" y="4153"/>
                      <a:pt x="206584" y="0"/>
                      <a:pt x="212736" y="0"/>
                    </a:cubicBezTo>
                    <a:lnTo>
                      <a:pt x="6768259" y="0"/>
                    </a:lnTo>
                    <a:cubicBezTo>
                      <a:pt x="6774410" y="0"/>
                      <a:pt x="6779787" y="4153"/>
                      <a:pt x="6781340" y="10106"/>
                    </a:cubicBezTo>
                    <a:lnTo>
                      <a:pt x="6979266" y="768599"/>
                    </a:lnTo>
                    <a:cubicBezTo>
                      <a:pt x="6980995" y="775226"/>
                      <a:pt x="6980995" y="782185"/>
                      <a:pt x="6979266" y="788811"/>
                    </a:cubicBezTo>
                    <a:close/>
                  </a:path>
                </a:pathLst>
              </a:custGeom>
              <a:solidFill>
                <a:srgbClr val="000B5D"/>
              </a:solidFill>
            </p:spPr>
            <p:txBody>
              <a:bodyPr/>
              <a:lstStyle/>
              <a:p>
                <a:endParaRPr lang="en-ID"/>
              </a:p>
            </p:txBody>
          </p:sp>
          <p:sp>
            <p:nvSpPr>
              <p:cNvPr id="32" name="TextBox 32"/>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33" name="Group 33"/>
            <p:cNvGrpSpPr/>
            <p:nvPr/>
          </p:nvGrpSpPr>
          <p:grpSpPr>
            <a:xfrm>
              <a:off x="0" y="0"/>
              <a:ext cx="2123278" cy="1824692"/>
              <a:chOff x="0" y="0"/>
              <a:chExt cx="812800" cy="698500"/>
            </a:xfrm>
          </p:grpSpPr>
          <p:sp>
            <p:nvSpPr>
              <p:cNvPr id="34" name="Freeform 34"/>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35" name="TextBox 3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36" name="Group 36"/>
            <p:cNvGrpSpPr/>
            <p:nvPr/>
          </p:nvGrpSpPr>
          <p:grpSpPr>
            <a:xfrm>
              <a:off x="0" y="73501"/>
              <a:ext cx="1952222" cy="1677691"/>
              <a:chOff x="0" y="0"/>
              <a:chExt cx="812800" cy="698500"/>
            </a:xfrm>
          </p:grpSpPr>
          <p:sp>
            <p:nvSpPr>
              <p:cNvPr id="37" name="Freeform 37"/>
              <p:cNvSpPr/>
              <p:nvPr/>
            </p:nvSpPr>
            <p:spPr>
              <a:xfrm>
                <a:off x="11169" y="0"/>
                <a:ext cx="790462" cy="698500"/>
              </a:xfrm>
              <a:custGeom>
                <a:avLst/>
                <a:gdLst/>
                <a:ahLst/>
                <a:cxnLst/>
                <a:rect l="l" t="t" r="r" b="b"/>
                <a:pathLst>
                  <a:path w="790462" h="698500">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txBody>
              <a:bodyPr/>
              <a:lstStyle/>
              <a:p>
                <a:endParaRPr lang="en-ID"/>
              </a:p>
            </p:txBody>
          </p:sp>
          <p:sp>
            <p:nvSpPr>
              <p:cNvPr id="38" name="TextBox 3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39" name="Freeform 39"/>
            <p:cNvSpPr/>
            <p:nvPr/>
          </p:nvSpPr>
          <p:spPr>
            <a:xfrm>
              <a:off x="569667" y="386047"/>
              <a:ext cx="812888" cy="1006672"/>
            </a:xfrm>
            <a:custGeom>
              <a:avLst/>
              <a:gdLst/>
              <a:ahLst/>
              <a:cxnLst/>
              <a:rect l="l" t="t" r="r" b="b"/>
              <a:pathLst>
                <a:path w="812888" h="1006672">
                  <a:moveTo>
                    <a:pt x="0" y="0"/>
                  </a:moveTo>
                  <a:lnTo>
                    <a:pt x="812888" y="0"/>
                  </a:lnTo>
                  <a:lnTo>
                    <a:pt x="812888" y="1006672"/>
                  </a:lnTo>
                  <a:lnTo>
                    <a:pt x="0" y="1006672"/>
                  </a:lnTo>
                  <a:lnTo>
                    <a:pt x="0" y="0"/>
                  </a:lnTo>
                  <a:close/>
                </a:path>
              </a:pathLst>
            </a:custGeom>
            <a:blipFill>
              <a:blip r:embed="rId4"/>
              <a:stretch>
                <a:fillRect/>
              </a:stretch>
            </a:blipFill>
          </p:spPr>
          <p:txBody>
            <a:bodyPr/>
            <a:lstStyle/>
            <a:p>
              <a:endParaRPr lang="en-ID"/>
            </a:p>
          </p:txBody>
        </p:sp>
        <p:sp>
          <p:nvSpPr>
            <p:cNvPr id="40" name="TextBox 40"/>
            <p:cNvSpPr txBox="1"/>
            <p:nvPr/>
          </p:nvSpPr>
          <p:spPr>
            <a:xfrm>
              <a:off x="2442605" y="860808"/>
              <a:ext cx="9400043" cy="1247775"/>
            </a:xfrm>
            <a:prstGeom prst="rect">
              <a:avLst/>
            </a:prstGeom>
          </p:spPr>
          <p:txBody>
            <a:bodyPr lIns="0" tIns="0" rIns="0" bIns="0" rtlCol="0" anchor="t">
              <a:spAutoFit/>
            </a:bodyPr>
            <a:lstStyle/>
            <a:p>
              <a:pPr>
                <a:lnSpc>
                  <a:spcPts val="2400"/>
                </a:lnSpc>
              </a:pPr>
              <a:r>
                <a:rPr lang="en-US" sz="2000" dirty="0" err="1">
                  <a:solidFill>
                    <a:srgbClr val="FFFFFF"/>
                  </a:solidFill>
                  <a:latin typeface="Poppins"/>
                </a:rPr>
                <a:t>memiliki</a:t>
              </a:r>
              <a:r>
                <a:rPr lang="en-US" sz="2000" dirty="0">
                  <a:solidFill>
                    <a:srgbClr val="FFFFFF"/>
                  </a:solidFill>
                  <a:latin typeface="Poppins"/>
                </a:rPr>
                <a:t> </a:t>
              </a:r>
              <a:r>
                <a:rPr lang="en-US" sz="2000" dirty="0" err="1">
                  <a:solidFill>
                    <a:srgbClr val="FFFFFF"/>
                  </a:solidFill>
                  <a:latin typeface="Poppins"/>
                </a:rPr>
                <a:t>kepentingan</a:t>
              </a:r>
              <a:r>
                <a:rPr lang="en-US" sz="2000" dirty="0">
                  <a:solidFill>
                    <a:srgbClr val="FFFFFF"/>
                  </a:solidFill>
                  <a:latin typeface="Poppins"/>
                </a:rPr>
                <a:t> </a:t>
              </a:r>
              <a:r>
                <a:rPr lang="en-US" sz="2000" dirty="0" err="1">
                  <a:solidFill>
                    <a:srgbClr val="FFFFFF"/>
                  </a:solidFill>
                  <a:latin typeface="Poppins"/>
                </a:rPr>
                <a:t>pribadi</a:t>
              </a:r>
              <a:r>
                <a:rPr lang="en-US" sz="2000" dirty="0">
                  <a:solidFill>
                    <a:srgbClr val="FFFFFF"/>
                  </a:solidFill>
                  <a:latin typeface="Poppins"/>
                </a:rPr>
                <a:t> dan </a:t>
              </a:r>
              <a:r>
                <a:rPr lang="en-US" sz="2000" dirty="0" err="1">
                  <a:solidFill>
                    <a:srgbClr val="FFFFFF"/>
                  </a:solidFill>
                  <a:latin typeface="Poppins"/>
                </a:rPr>
                <a:t>dapat</a:t>
              </a:r>
              <a:r>
                <a:rPr lang="en-US" sz="2000" dirty="0">
                  <a:solidFill>
                    <a:srgbClr val="FFFFFF"/>
                  </a:solidFill>
                  <a:latin typeface="Poppins"/>
                </a:rPr>
                <a:t> </a:t>
              </a:r>
              <a:r>
                <a:rPr lang="en-US" sz="2000" dirty="0" err="1">
                  <a:solidFill>
                    <a:srgbClr val="FFFFFF"/>
                  </a:solidFill>
                  <a:latin typeface="Poppins"/>
                </a:rPr>
                <a:t>menyuarakan</a:t>
              </a:r>
              <a:r>
                <a:rPr lang="en-US" sz="2000" dirty="0">
                  <a:solidFill>
                    <a:srgbClr val="FFFFFF"/>
                  </a:solidFill>
                  <a:latin typeface="Poppins"/>
                </a:rPr>
                <a:t> </a:t>
              </a:r>
              <a:r>
                <a:rPr lang="en-US" sz="2000" dirty="0" err="1">
                  <a:solidFill>
                    <a:srgbClr val="FFFFFF"/>
                  </a:solidFill>
                  <a:latin typeface="Poppins"/>
                </a:rPr>
                <a:t>dukungannya</a:t>
              </a:r>
              <a:r>
                <a:rPr lang="en-US" sz="2000" dirty="0">
                  <a:solidFill>
                    <a:srgbClr val="FFFFFF"/>
                  </a:solidFill>
                  <a:latin typeface="Poppins"/>
                </a:rPr>
                <a:t> </a:t>
              </a:r>
              <a:r>
                <a:rPr lang="en-US" sz="2000" dirty="0" err="1">
                  <a:solidFill>
                    <a:srgbClr val="FFFFFF"/>
                  </a:solidFill>
                  <a:latin typeface="Poppins"/>
                </a:rPr>
                <a:t>dalam</a:t>
              </a:r>
              <a:r>
                <a:rPr lang="en-US" sz="2000" dirty="0">
                  <a:solidFill>
                    <a:srgbClr val="FFFFFF"/>
                  </a:solidFill>
                  <a:latin typeface="Poppins"/>
                </a:rPr>
                <a:t> </a:t>
              </a:r>
              <a:r>
                <a:rPr lang="en-US" sz="2000" dirty="0" err="1">
                  <a:solidFill>
                    <a:srgbClr val="FFFFFF"/>
                  </a:solidFill>
                  <a:latin typeface="Poppins"/>
                </a:rPr>
                <a:t>komunitas</a:t>
              </a:r>
              <a:r>
                <a:rPr lang="en-US" sz="2000" dirty="0">
                  <a:solidFill>
                    <a:srgbClr val="FFFFFF"/>
                  </a:solidFill>
                  <a:latin typeface="Poppins"/>
                </a:rPr>
                <a:t>, </a:t>
              </a:r>
              <a:r>
                <a:rPr lang="en-US" sz="2000" dirty="0" err="1">
                  <a:solidFill>
                    <a:srgbClr val="FFFFFF"/>
                  </a:solidFill>
                  <a:latin typeface="Poppins"/>
                </a:rPr>
                <a:t>tetapi</a:t>
              </a:r>
              <a:r>
                <a:rPr lang="en-US" sz="2000" dirty="0">
                  <a:solidFill>
                    <a:srgbClr val="FFFFFF"/>
                  </a:solidFill>
                  <a:latin typeface="Poppins"/>
                </a:rPr>
                <a:t> </a:t>
              </a:r>
              <a:r>
                <a:rPr lang="en-US" sz="2000" dirty="0" err="1">
                  <a:solidFill>
                    <a:srgbClr val="FFFFFF"/>
                  </a:solidFill>
                  <a:latin typeface="Poppins"/>
                </a:rPr>
                <a:t>kekuatannya</a:t>
              </a:r>
              <a:r>
                <a:rPr lang="en-US" sz="2000" dirty="0">
                  <a:solidFill>
                    <a:srgbClr val="FFFFFF"/>
                  </a:solidFill>
                  <a:latin typeface="Poppins"/>
                </a:rPr>
                <a:t> </a:t>
              </a:r>
              <a:r>
                <a:rPr lang="en-US" sz="2000" dirty="0" err="1">
                  <a:solidFill>
                    <a:srgbClr val="FFFFFF"/>
                  </a:solidFill>
                  <a:latin typeface="Poppins"/>
                </a:rPr>
                <a:t>kecil</a:t>
              </a:r>
              <a:r>
                <a:rPr lang="en-US" sz="2000" dirty="0">
                  <a:solidFill>
                    <a:srgbClr val="FFFFFF"/>
                  </a:solidFill>
                  <a:latin typeface="Poppins"/>
                </a:rPr>
                <a:t> </a:t>
              </a:r>
              <a:r>
                <a:rPr lang="en-US" sz="2000" dirty="0" err="1">
                  <a:solidFill>
                    <a:srgbClr val="FFFFFF"/>
                  </a:solidFill>
                  <a:latin typeface="Poppins"/>
                </a:rPr>
                <a:t>untuk</a:t>
              </a:r>
              <a:r>
                <a:rPr lang="en-US" sz="2000" dirty="0">
                  <a:solidFill>
                    <a:srgbClr val="FFFFFF"/>
                  </a:solidFill>
                  <a:latin typeface="Poppins"/>
                </a:rPr>
                <a:t> </a:t>
              </a:r>
              <a:r>
                <a:rPr lang="en-US" sz="2000" dirty="0" err="1">
                  <a:solidFill>
                    <a:srgbClr val="FFFFFF"/>
                  </a:solidFill>
                  <a:latin typeface="Poppins"/>
                </a:rPr>
                <a:t>mempengaruhi</a:t>
              </a:r>
              <a:r>
                <a:rPr lang="en-US" sz="2000" dirty="0">
                  <a:solidFill>
                    <a:srgbClr val="FFFFFF"/>
                  </a:solidFill>
                  <a:latin typeface="Poppins"/>
                </a:rPr>
                <a:t> program </a:t>
              </a:r>
              <a:r>
                <a:rPr lang="en-US" sz="2000" dirty="0" err="1">
                  <a:solidFill>
                    <a:srgbClr val="FFFFFF"/>
                  </a:solidFill>
                  <a:latin typeface="Poppins"/>
                </a:rPr>
                <a:t>kegiatan</a:t>
              </a:r>
              <a:endParaRPr lang="en-US" sz="2000" dirty="0">
                <a:solidFill>
                  <a:srgbClr val="FFFFFF"/>
                </a:solidFill>
                <a:latin typeface="Poppins"/>
              </a:endParaRPr>
            </a:p>
          </p:txBody>
        </p:sp>
        <p:sp>
          <p:nvSpPr>
            <p:cNvPr id="41" name="TextBox 41"/>
            <p:cNvSpPr txBox="1"/>
            <p:nvPr/>
          </p:nvSpPr>
          <p:spPr>
            <a:xfrm>
              <a:off x="2442605" y="259039"/>
              <a:ext cx="2442844" cy="503343"/>
            </a:xfrm>
            <a:prstGeom prst="rect">
              <a:avLst/>
            </a:prstGeom>
          </p:spPr>
          <p:txBody>
            <a:bodyPr lIns="0" tIns="0" rIns="0" bIns="0" rtlCol="0" anchor="t">
              <a:spAutoFit/>
            </a:bodyPr>
            <a:lstStyle/>
            <a:p>
              <a:pPr>
                <a:lnSpc>
                  <a:spcPts val="3079"/>
                </a:lnSpc>
              </a:pPr>
              <a:r>
                <a:rPr lang="en-US" sz="2199">
                  <a:solidFill>
                    <a:srgbClr val="FFFFFF"/>
                  </a:solidFill>
                  <a:latin typeface="Poppins Bold"/>
                </a:rPr>
                <a:t>DEFENDERS</a:t>
              </a:r>
            </a:p>
          </p:txBody>
        </p:sp>
      </p:grpSp>
      <p:grpSp>
        <p:nvGrpSpPr>
          <p:cNvPr id="42" name="Group 42"/>
          <p:cNvGrpSpPr/>
          <p:nvPr/>
        </p:nvGrpSpPr>
        <p:grpSpPr>
          <a:xfrm>
            <a:off x="8751828" y="5697718"/>
            <a:ext cx="8995152" cy="1818579"/>
            <a:chOff x="0" y="0"/>
            <a:chExt cx="11993536" cy="2424772"/>
          </a:xfrm>
        </p:grpSpPr>
        <p:grpSp>
          <p:nvGrpSpPr>
            <p:cNvPr id="43" name="Group 43"/>
            <p:cNvGrpSpPr/>
            <p:nvPr/>
          </p:nvGrpSpPr>
          <p:grpSpPr>
            <a:xfrm>
              <a:off x="1121819" y="0"/>
              <a:ext cx="10871717" cy="2424772"/>
              <a:chOff x="0" y="0"/>
              <a:chExt cx="6982811" cy="1557411"/>
            </a:xfrm>
          </p:grpSpPr>
          <p:sp>
            <p:nvSpPr>
              <p:cNvPr id="44" name="Freeform 44"/>
              <p:cNvSpPr/>
              <p:nvPr/>
            </p:nvSpPr>
            <p:spPr>
              <a:xfrm>
                <a:off x="908" y="0"/>
                <a:ext cx="6980995" cy="1557411"/>
              </a:xfrm>
              <a:custGeom>
                <a:avLst/>
                <a:gdLst/>
                <a:ahLst/>
                <a:cxnLst/>
                <a:rect l="l" t="t" r="r" b="b"/>
                <a:pathLst>
                  <a:path w="6980995" h="1557411">
                    <a:moveTo>
                      <a:pt x="6979266" y="788811"/>
                    </a:moveTo>
                    <a:lnTo>
                      <a:pt x="6781340" y="1547305"/>
                    </a:lnTo>
                    <a:cubicBezTo>
                      <a:pt x="6779787" y="1553257"/>
                      <a:pt x="6774410" y="1557411"/>
                      <a:pt x="6768259" y="1557411"/>
                    </a:cubicBezTo>
                    <a:lnTo>
                      <a:pt x="212736" y="1557411"/>
                    </a:lnTo>
                    <a:cubicBezTo>
                      <a:pt x="206584" y="1557411"/>
                      <a:pt x="201208" y="1553257"/>
                      <a:pt x="199655" y="1547305"/>
                    </a:cubicBezTo>
                    <a:lnTo>
                      <a:pt x="1729" y="788811"/>
                    </a:lnTo>
                    <a:cubicBezTo>
                      <a:pt x="0" y="782185"/>
                      <a:pt x="0" y="775226"/>
                      <a:pt x="1729" y="768599"/>
                    </a:cubicBezTo>
                    <a:lnTo>
                      <a:pt x="199655" y="10106"/>
                    </a:lnTo>
                    <a:cubicBezTo>
                      <a:pt x="201208" y="4153"/>
                      <a:pt x="206584" y="0"/>
                      <a:pt x="212736" y="0"/>
                    </a:cubicBezTo>
                    <a:lnTo>
                      <a:pt x="6768259" y="0"/>
                    </a:lnTo>
                    <a:cubicBezTo>
                      <a:pt x="6774410" y="0"/>
                      <a:pt x="6779787" y="4153"/>
                      <a:pt x="6781340" y="10106"/>
                    </a:cubicBezTo>
                    <a:lnTo>
                      <a:pt x="6979266" y="768599"/>
                    </a:lnTo>
                    <a:cubicBezTo>
                      <a:pt x="6980995" y="775226"/>
                      <a:pt x="6980995" y="782185"/>
                      <a:pt x="6979266" y="788811"/>
                    </a:cubicBezTo>
                    <a:close/>
                  </a:path>
                </a:pathLst>
              </a:custGeom>
              <a:solidFill>
                <a:srgbClr val="000B5D"/>
              </a:solidFill>
            </p:spPr>
            <p:txBody>
              <a:bodyPr/>
              <a:lstStyle/>
              <a:p>
                <a:endParaRPr lang="en-ID"/>
              </a:p>
            </p:txBody>
          </p:sp>
          <p:sp>
            <p:nvSpPr>
              <p:cNvPr id="45" name="TextBox 4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46" name="Group 46"/>
            <p:cNvGrpSpPr/>
            <p:nvPr/>
          </p:nvGrpSpPr>
          <p:grpSpPr>
            <a:xfrm>
              <a:off x="0" y="0"/>
              <a:ext cx="2123278" cy="1824692"/>
              <a:chOff x="0" y="0"/>
              <a:chExt cx="812800" cy="698500"/>
            </a:xfrm>
          </p:grpSpPr>
          <p:sp>
            <p:nvSpPr>
              <p:cNvPr id="47" name="Freeform 47"/>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48" name="TextBox 4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49" name="Group 49"/>
            <p:cNvGrpSpPr/>
            <p:nvPr/>
          </p:nvGrpSpPr>
          <p:grpSpPr>
            <a:xfrm>
              <a:off x="0" y="73501"/>
              <a:ext cx="1952222" cy="1677691"/>
              <a:chOff x="0" y="0"/>
              <a:chExt cx="812800" cy="698500"/>
            </a:xfrm>
          </p:grpSpPr>
          <p:sp>
            <p:nvSpPr>
              <p:cNvPr id="50" name="Freeform 50"/>
              <p:cNvSpPr/>
              <p:nvPr/>
            </p:nvSpPr>
            <p:spPr>
              <a:xfrm>
                <a:off x="11169" y="0"/>
                <a:ext cx="790462" cy="698500"/>
              </a:xfrm>
              <a:custGeom>
                <a:avLst/>
                <a:gdLst/>
                <a:ahLst/>
                <a:cxnLst/>
                <a:rect l="l" t="t" r="r" b="b"/>
                <a:pathLst>
                  <a:path w="790462" h="698500">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txBody>
              <a:bodyPr/>
              <a:lstStyle/>
              <a:p>
                <a:endParaRPr lang="en-ID"/>
              </a:p>
            </p:txBody>
          </p:sp>
          <p:sp>
            <p:nvSpPr>
              <p:cNvPr id="51" name="TextBox 51"/>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52" name="Freeform 52"/>
            <p:cNvSpPr/>
            <p:nvPr/>
          </p:nvSpPr>
          <p:spPr>
            <a:xfrm>
              <a:off x="604271" y="386047"/>
              <a:ext cx="743679" cy="1006672"/>
            </a:xfrm>
            <a:custGeom>
              <a:avLst/>
              <a:gdLst/>
              <a:ahLst/>
              <a:cxnLst/>
              <a:rect l="l" t="t" r="r" b="b"/>
              <a:pathLst>
                <a:path w="743679" h="1006672">
                  <a:moveTo>
                    <a:pt x="0" y="0"/>
                  </a:moveTo>
                  <a:lnTo>
                    <a:pt x="743680" y="0"/>
                  </a:lnTo>
                  <a:lnTo>
                    <a:pt x="743680" y="1006672"/>
                  </a:lnTo>
                  <a:lnTo>
                    <a:pt x="0" y="1006672"/>
                  </a:lnTo>
                  <a:lnTo>
                    <a:pt x="0" y="0"/>
                  </a:lnTo>
                  <a:close/>
                </a:path>
              </a:pathLst>
            </a:custGeom>
            <a:blipFill>
              <a:blip r:embed="rId5"/>
              <a:stretch>
                <a:fillRect/>
              </a:stretch>
            </a:blipFill>
          </p:spPr>
          <p:txBody>
            <a:bodyPr/>
            <a:lstStyle/>
            <a:p>
              <a:endParaRPr lang="en-ID"/>
            </a:p>
          </p:txBody>
        </p:sp>
        <p:sp>
          <p:nvSpPr>
            <p:cNvPr id="53" name="TextBox 53"/>
            <p:cNvSpPr txBox="1"/>
            <p:nvPr/>
          </p:nvSpPr>
          <p:spPr>
            <a:xfrm>
              <a:off x="2442605" y="860808"/>
              <a:ext cx="9400043" cy="1247775"/>
            </a:xfrm>
            <a:prstGeom prst="rect">
              <a:avLst/>
            </a:prstGeom>
          </p:spPr>
          <p:txBody>
            <a:bodyPr lIns="0" tIns="0" rIns="0" bIns="0" rtlCol="0" anchor="t">
              <a:spAutoFit/>
            </a:bodyPr>
            <a:lstStyle/>
            <a:p>
              <a:pPr>
                <a:lnSpc>
                  <a:spcPts val="2400"/>
                </a:lnSpc>
              </a:pPr>
              <a:r>
                <a:rPr lang="en-US" sz="2000" dirty="0" err="1">
                  <a:solidFill>
                    <a:srgbClr val="FFFFFF"/>
                  </a:solidFill>
                  <a:latin typeface="Poppins"/>
                </a:rPr>
                <a:t>Tidak</a:t>
              </a:r>
              <a:r>
                <a:rPr lang="en-US" sz="2000" dirty="0">
                  <a:solidFill>
                    <a:srgbClr val="FFFFFF"/>
                  </a:solidFill>
                  <a:latin typeface="Poppins"/>
                </a:rPr>
                <a:t> </a:t>
              </a:r>
              <a:r>
                <a:rPr lang="en-US" sz="2000" dirty="0" err="1">
                  <a:solidFill>
                    <a:srgbClr val="FFFFFF"/>
                  </a:solidFill>
                  <a:latin typeface="Poppins"/>
                </a:rPr>
                <a:t>memiliki</a:t>
              </a:r>
              <a:r>
                <a:rPr lang="en-US" sz="2000" dirty="0">
                  <a:solidFill>
                    <a:srgbClr val="FFFFFF"/>
                  </a:solidFill>
                  <a:latin typeface="Poppins"/>
                </a:rPr>
                <a:t> </a:t>
              </a:r>
              <a:r>
                <a:rPr lang="en-US" sz="2000" dirty="0" err="1">
                  <a:solidFill>
                    <a:srgbClr val="FFFFFF"/>
                  </a:solidFill>
                  <a:latin typeface="Poppins"/>
                </a:rPr>
                <a:t>kepentingan</a:t>
              </a:r>
              <a:r>
                <a:rPr lang="en-US" sz="2000" dirty="0">
                  <a:solidFill>
                    <a:srgbClr val="FFFFFF"/>
                  </a:solidFill>
                  <a:latin typeface="Poppins"/>
                </a:rPr>
                <a:t> </a:t>
              </a:r>
              <a:r>
                <a:rPr lang="en-US" sz="2000" dirty="0" err="1">
                  <a:solidFill>
                    <a:srgbClr val="FFFFFF"/>
                  </a:solidFill>
                  <a:latin typeface="Poppins"/>
                </a:rPr>
                <a:t>khusus</a:t>
              </a:r>
              <a:r>
                <a:rPr lang="en-US" sz="2000" dirty="0">
                  <a:solidFill>
                    <a:srgbClr val="FFFFFF"/>
                  </a:solidFill>
                  <a:latin typeface="Poppins"/>
                </a:rPr>
                <a:t> </a:t>
              </a:r>
              <a:r>
                <a:rPr lang="en-US" sz="2000" dirty="0" err="1">
                  <a:solidFill>
                    <a:srgbClr val="FFFFFF"/>
                  </a:solidFill>
                  <a:latin typeface="Poppins"/>
                </a:rPr>
                <a:t>maupun</a:t>
              </a:r>
              <a:r>
                <a:rPr lang="en-US" sz="2000" dirty="0">
                  <a:solidFill>
                    <a:srgbClr val="FFFFFF"/>
                  </a:solidFill>
                  <a:latin typeface="Poppins"/>
                </a:rPr>
                <a:t> </a:t>
              </a:r>
              <a:r>
                <a:rPr lang="en-US" sz="2000" dirty="0" err="1">
                  <a:solidFill>
                    <a:srgbClr val="FFFFFF"/>
                  </a:solidFill>
                  <a:latin typeface="Poppins"/>
                </a:rPr>
                <a:t>terlibat</a:t>
              </a:r>
              <a:r>
                <a:rPr lang="en-US" sz="2000" dirty="0">
                  <a:solidFill>
                    <a:srgbClr val="FFFFFF"/>
                  </a:solidFill>
                  <a:latin typeface="Poppins"/>
                </a:rPr>
                <a:t> </a:t>
              </a:r>
              <a:r>
                <a:rPr lang="en-US" sz="2000" dirty="0" err="1">
                  <a:solidFill>
                    <a:srgbClr val="FFFFFF"/>
                  </a:solidFill>
                  <a:latin typeface="Poppins"/>
                </a:rPr>
                <a:t>dalam</a:t>
              </a:r>
              <a:r>
                <a:rPr lang="en-US" sz="2000" dirty="0">
                  <a:solidFill>
                    <a:srgbClr val="FFFFFF"/>
                  </a:solidFill>
                  <a:latin typeface="Poppins"/>
                </a:rPr>
                <a:t> </a:t>
              </a:r>
              <a:r>
                <a:rPr lang="en-US" sz="2000" dirty="0" err="1">
                  <a:solidFill>
                    <a:srgbClr val="FFFFFF"/>
                  </a:solidFill>
                  <a:latin typeface="Poppins"/>
                </a:rPr>
                <a:t>kegiatan</a:t>
              </a:r>
              <a:r>
                <a:rPr lang="en-US" sz="2000" dirty="0">
                  <a:solidFill>
                    <a:srgbClr val="FFFFFF"/>
                  </a:solidFill>
                  <a:latin typeface="Poppins"/>
                </a:rPr>
                <a:t> </a:t>
              </a:r>
              <a:r>
                <a:rPr lang="en-US" sz="2000" dirty="0" err="1">
                  <a:solidFill>
                    <a:srgbClr val="FFFFFF"/>
                  </a:solidFill>
                  <a:latin typeface="Poppins"/>
                </a:rPr>
                <a:t>tetapi</a:t>
              </a:r>
              <a:r>
                <a:rPr lang="en-US" sz="2000" dirty="0">
                  <a:solidFill>
                    <a:srgbClr val="FFFFFF"/>
                  </a:solidFill>
                  <a:latin typeface="Poppins"/>
                </a:rPr>
                <a:t> </a:t>
              </a:r>
              <a:r>
                <a:rPr lang="en-US" sz="2000" dirty="0" err="1">
                  <a:solidFill>
                    <a:srgbClr val="FFFFFF"/>
                  </a:solidFill>
                  <a:latin typeface="Poppins"/>
                </a:rPr>
                <a:t>memiliki</a:t>
              </a:r>
              <a:r>
                <a:rPr lang="en-US" sz="2000" dirty="0">
                  <a:solidFill>
                    <a:srgbClr val="FFFFFF"/>
                  </a:solidFill>
                  <a:latin typeface="Poppins"/>
                </a:rPr>
                <a:t> </a:t>
              </a:r>
              <a:r>
                <a:rPr lang="en-US" sz="2000" dirty="0" err="1">
                  <a:solidFill>
                    <a:srgbClr val="FFFFFF"/>
                  </a:solidFill>
                  <a:latin typeface="Poppins"/>
                </a:rPr>
                <a:t>kekuatan</a:t>
              </a:r>
              <a:r>
                <a:rPr lang="en-US" sz="2000" dirty="0">
                  <a:solidFill>
                    <a:srgbClr val="FFFFFF"/>
                  </a:solidFill>
                  <a:latin typeface="Poppins"/>
                </a:rPr>
                <a:t> </a:t>
              </a:r>
              <a:r>
                <a:rPr lang="en-US" sz="2000" dirty="0" err="1">
                  <a:solidFill>
                    <a:srgbClr val="FFFFFF"/>
                  </a:solidFill>
                  <a:latin typeface="Poppins"/>
                </a:rPr>
                <a:t>besar</a:t>
              </a:r>
              <a:r>
                <a:rPr lang="en-US" sz="2000" dirty="0">
                  <a:solidFill>
                    <a:srgbClr val="FFFFFF"/>
                  </a:solidFill>
                  <a:latin typeface="Poppins"/>
                </a:rPr>
                <a:t> </a:t>
              </a:r>
              <a:r>
                <a:rPr lang="en-US" sz="2000" dirty="0" err="1">
                  <a:solidFill>
                    <a:srgbClr val="FFFFFF"/>
                  </a:solidFill>
                  <a:latin typeface="Poppins"/>
                </a:rPr>
                <a:t>untuk</a:t>
              </a:r>
              <a:r>
                <a:rPr lang="en-US" sz="2000" dirty="0">
                  <a:solidFill>
                    <a:srgbClr val="FFFFFF"/>
                  </a:solidFill>
                  <a:latin typeface="Poppins"/>
                </a:rPr>
                <a:t> </a:t>
              </a:r>
              <a:r>
                <a:rPr lang="en-US" sz="2000" dirty="0" err="1">
                  <a:solidFill>
                    <a:srgbClr val="FFFFFF"/>
                  </a:solidFill>
                  <a:latin typeface="Poppins"/>
                </a:rPr>
                <a:t>mempengaruhi</a:t>
              </a:r>
              <a:r>
                <a:rPr lang="en-US" sz="2000" dirty="0">
                  <a:solidFill>
                    <a:srgbClr val="FFFFFF"/>
                  </a:solidFill>
                  <a:latin typeface="Poppins"/>
                </a:rPr>
                <a:t> program </a:t>
              </a:r>
              <a:r>
                <a:rPr lang="en-US" sz="2000" dirty="0" err="1">
                  <a:solidFill>
                    <a:srgbClr val="FFFFFF"/>
                  </a:solidFill>
                  <a:latin typeface="Poppins"/>
                </a:rPr>
                <a:t>jika</a:t>
              </a:r>
              <a:r>
                <a:rPr lang="en-US" sz="2000" dirty="0">
                  <a:solidFill>
                    <a:srgbClr val="FFFFFF"/>
                  </a:solidFill>
                  <a:latin typeface="Poppins"/>
                </a:rPr>
                <a:t> </a:t>
              </a:r>
              <a:r>
                <a:rPr lang="en-US" sz="2000" dirty="0" err="1">
                  <a:solidFill>
                    <a:srgbClr val="FFFFFF"/>
                  </a:solidFill>
                  <a:latin typeface="Poppins"/>
                </a:rPr>
                <a:t>mereka</a:t>
              </a:r>
              <a:r>
                <a:rPr lang="en-US" sz="2000" dirty="0">
                  <a:solidFill>
                    <a:srgbClr val="FFFFFF"/>
                  </a:solidFill>
                  <a:latin typeface="Poppins"/>
                </a:rPr>
                <a:t> </a:t>
              </a:r>
              <a:r>
                <a:rPr lang="en-US" sz="2000" dirty="0" err="1">
                  <a:solidFill>
                    <a:srgbClr val="FFFFFF"/>
                  </a:solidFill>
                  <a:latin typeface="Poppins"/>
                </a:rPr>
                <a:t>menjadi</a:t>
              </a:r>
              <a:r>
                <a:rPr lang="en-US" sz="2000" dirty="0">
                  <a:solidFill>
                    <a:srgbClr val="FFFFFF"/>
                  </a:solidFill>
                  <a:latin typeface="Poppins"/>
                </a:rPr>
                <a:t> </a:t>
              </a:r>
              <a:r>
                <a:rPr lang="en-US" sz="2000" dirty="0" err="1">
                  <a:solidFill>
                    <a:srgbClr val="FFFFFF"/>
                  </a:solidFill>
                  <a:latin typeface="Poppins"/>
                </a:rPr>
                <a:t>tertarik</a:t>
              </a:r>
              <a:r>
                <a:rPr lang="en-US" sz="2000" dirty="0">
                  <a:solidFill>
                    <a:srgbClr val="FFFFFF"/>
                  </a:solidFill>
                  <a:latin typeface="Poppins"/>
                </a:rPr>
                <a:t>.</a:t>
              </a:r>
            </a:p>
          </p:txBody>
        </p:sp>
        <p:sp>
          <p:nvSpPr>
            <p:cNvPr id="54" name="TextBox 54"/>
            <p:cNvSpPr txBox="1"/>
            <p:nvPr/>
          </p:nvSpPr>
          <p:spPr>
            <a:xfrm>
              <a:off x="2442605" y="259039"/>
              <a:ext cx="2442844" cy="503343"/>
            </a:xfrm>
            <a:prstGeom prst="rect">
              <a:avLst/>
            </a:prstGeom>
          </p:spPr>
          <p:txBody>
            <a:bodyPr lIns="0" tIns="0" rIns="0" bIns="0" rtlCol="0" anchor="t">
              <a:spAutoFit/>
            </a:bodyPr>
            <a:lstStyle/>
            <a:p>
              <a:pPr>
                <a:lnSpc>
                  <a:spcPts val="3079"/>
                </a:lnSpc>
              </a:pPr>
              <a:r>
                <a:rPr lang="en-US" sz="2199">
                  <a:solidFill>
                    <a:srgbClr val="FFFFFF"/>
                  </a:solidFill>
                  <a:latin typeface="Poppins Bold"/>
                </a:rPr>
                <a:t>LATENTS</a:t>
              </a:r>
            </a:p>
          </p:txBody>
        </p:sp>
      </p:grpSp>
      <p:grpSp>
        <p:nvGrpSpPr>
          <p:cNvPr id="55" name="Group 55"/>
          <p:cNvGrpSpPr/>
          <p:nvPr/>
        </p:nvGrpSpPr>
        <p:grpSpPr>
          <a:xfrm>
            <a:off x="8751828" y="7821097"/>
            <a:ext cx="8995152" cy="1818579"/>
            <a:chOff x="0" y="0"/>
            <a:chExt cx="11993536" cy="2424772"/>
          </a:xfrm>
        </p:grpSpPr>
        <p:grpSp>
          <p:nvGrpSpPr>
            <p:cNvPr id="56" name="Group 56"/>
            <p:cNvGrpSpPr/>
            <p:nvPr/>
          </p:nvGrpSpPr>
          <p:grpSpPr>
            <a:xfrm>
              <a:off x="1121819" y="0"/>
              <a:ext cx="10871717" cy="2424772"/>
              <a:chOff x="0" y="0"/>
              <a:chExt cx="6982811" cy="1557411"/>
            </a:xfrm>
          </p:grpSpPr>
          <p:sp>
            <p:nvSpPr>
              <p:cNvPr id="57" name="Freeform 57"/>
              <p:cNvSpPr/>
              <p:nvPr/>
            </p:nvSpPr>
            <p:spPr>
              <a:xfrm>
                <a:off x="908" y="0"/>
                <a:ext cx="6980995" cy="1557411"/>
              </a:xfrm>
              <a:custGeom>
                <a:avLst/>
                <a:gdLst/>
                <a:ahLst/>
                <a:cxnLst/>
                <a:rect l="l" t="t" r="r" b="b"/>
                <a:pathLst>
                  <a:path w="6980995" h="1557411">
                    <a:moveTo>
                      <a:pt x="6979266" y="788811"/>
                    </a:moveTo>
                    <a:lnTo>
                      <a:pt x="6781340" y="1547305"/>
                    </a:lnTo>
                    <a:cubicBezTo>
                      <a:pt x="6779787" y="1553257"/>
                      <a:pt x="6774410" y="1557411"/>
                      <a:pt x="6768259" y="1557411"/>
                    </a:cubicBezTo>
                    <a:lnTo>
                      <a:pt x="212736" y="1557411"/>
                    </a:lnTo>
                    <a:cubicBezTo>
                      <a:pt x="206584" y="1557411"/>
                      <a:pt x="201208" y="1553257"/>
                      <a:pt x="199655" y="1547305"/>
                    </a:cubicBezTo>
                    <a:lnTo>
                      <a:pt x="1729" y="788811"/>
                    </a:lnTo>
                    <a:cubicBezTo>
                      <a:pt x="0" y="782185"/>
                      <a:pt x="0" y="775226"/>
                      <a:pt x="1729" y="768599"/>
                    </a:cubicBezTo>
                    <a:lnTo>
                      <a:pt x="199655" y="10106"/>
                    </a:lnTo>
                    <a:cubicBezTo>
                      <a:pt x="201208" y="4153"/>
                      <a:pt x="206584" y="0"/>
                      <a:pt x="212736" y="0"/>
                    </a:cubicBezTo>
                    <a:lnTo>
                      <a:pt x="6768259" y="0"/>
                    </a:lnTo>
                    <a:cubicBezTo>
                      <a:pt x="6774410" y="0"/>
                      <a:pt x="6779787" y="4153"/>
                      <a:pt x="6781340" y="10106"/>
                    </a:cubicBezTo>
                    <a:lnTo>
                      <a:pt x="6979266" y="768599"/>
                    </a:lnTo>
                    <a:cubicBezTo>
                      <a:pt x="6980995" y="775226"/>
                      <a:pt x="6980995" y="782185"/>
                      <a:pt x="6979266" y="788811"/>
                    </a:cubicBezTo>
                    <a:close/>
                  </a:path>
                </a:pathLst>
              </a:custGeom>
              <a:solidFill>
                <a:srgbClr val="000B5D"/>
              </a:solidFill>
            </p:spPr>
            <p:txBody>
              <a:bodyPr/>
              <a:lstStyle/>
              <a:p>
                <a:endParaRPr lang="en-ID"/>
              </a:p>
            </p:txBody>
          </p:sp>
          <p:sp>
            <p:nvSpPr>
              <p:cNvPr id="58" name="TextBox 5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59" name="Group 59"/>
            <p:cNvGrpSpPr/>
            <p:nvPr/>
          </p:nvGrpSpPr>
          <p:grpSpPr>
            <a:xfrm>
              <a:off x="0" y="0"/>
              <a:ext cx="2123278" cy="1824692"/>
              <a:chOff x="0" y="0"/>
              <a:chExt cx="812800" cy="698500"/>
            </a:xfrm>
          </p:grpSpPr>
          <p:sp>
            <p:nvSpPr>
              <p:cNvPr id="60" name="Freeform 60"/>
              <p:cNvSpPr/>
              <p:nvPr/>
            </p:nvSpPr>
            <p:spPr>
              <a:xfrm>
                <a:off x="10269" y="0"/>
                <a:ext cx="792262" cy="698500"/>
              </a:xfrm>
              <a:custGeom>
                <a:avLst/>
                <a:gdLst/>
                <a:ahLst/>
                <a:cxnLst/>
                <a:rect l="l" t="t" r="r" b="b"/>
                <a:pathLst>
                  <a:path w="792262" h="698500">
                    <a:moveTo>
                      <a:pt x="775637" y="395473"/>
                    </a:moveTo>
                    <a:lnTo>
                      <a:pt x="626225" y="652277"/>
                    </a:lnTo>
                    <a:cubicBezTo>
                      <a:pt x="609574" y="680894"/>
                      <a:pt x="578962" y="698500"/>
                      <a:pt x="545853" y="698500"/>
                    </a:cubicBezTo>
                    <a:lnTo>
                      <a:pt x="246409" y="698500"/>
                    </a:lnTo>
                    <a:cubicBezTo>
                      <a:pt x="213300" y="698500"/>
                      <a:pt x="182688" y="680894"/>
                      <a:pt x="166037" y="652277"/>
                    </a:cubicBezTo>
                    <a:lnTo>
                      <a:pt x="16625" y="395473"/>
                    </a:lnTo>
                    <a:cubicBezTo>
                      <a:pt x="0" y="366900"/>
                      <a:pt x="0" y="331600"/>
                      <a:pt x="16625" y="303027"/>
                    </a:cubicBezTo>
                    <a:lnTo>
                      <a:pt x="166037" y="46223"/>
                    </a:lnTo>
                    <a:cubicBezTo>
                      <a:pt x="182688" y="17605"/>
                      <a:pt x="213300" y="0"/>
                      <a:pt x="246409" y="0"/>
                    </a:cubicBezTo>
                    <a:lnTo>
                      <a:pt x="545853" y="0"/>
                    </a:lnTo>
                    <a:cubicBezTo>
                      <a:pt x="578962" y="0"/>
                      <a:pt x="609574" y="17605"/>
                      <a:pt x="626225" y="46223"/>
                    </a:cubicBezTo>
                    <a:lnTo>
                      <a:pt x="775637" y="303027"/>
                    </a:lnTo>
                    <a:cubicBezTo>
                      <a:pt x="792262" y="331600"/>
                      <a:pt x="792262" y="366900"/>
                      <a:pt x="775637" y="395473"/>
                    </a:cubicBezTo>
                    <a:close/>
                  </a:path>
                </a:pathLst>
              </a:custGeom>
              <a:solidFill>
                <a:srgbClr val="FFFFFF"/>
              </a:solidFill>
            </p:spPr>
            <p:txBody>
              <a:bodyPr/>
              <a:lstStyle/>
              <a:p>
                <a:endParaRPr lang="en-ID"/>
              </a:p>
            </p:txBody>
          </p:sp>
          <p:sp>
            <p:nvSpPr>
              <p:cNvPr id="61" name="TextBox 61"/>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2" name="Group 62"/>
            <p:cNvGrpSpPr/>
            <p:nvPr/>
          </p:nvGrpSpPr>
          <p:grpSpPr>
            <a:xfrm>
              <a:off x="0" y="73501"/>
              <a:ext cx="1952222" cy="1677691"/>
              <a:chOff x="0" y="0"/>
              <a:chExt cx="812800" cy="698500"/>
            </a:xfrm>
          </p:grpSpPr>
          <p:sp>
            <p:nvSpPr>
              <p:cNvPr id="63" name="Freeform 63"/>
              <p:cNvSpPr/>
              <p:nvPr/>
            </p:nvSpPr>
            <p:spPr>
              <a:xfrm>
                <a:off x="11169" y="0"/>
                <a:ext cx="790462" cy="698500"/>
              </a:xfrm>
              <a:custGeom>
                <a:avLst/>
                <a:gdLst/>
                <a:ahLst/>
                <a:cxnLst/>
                <a:rect l="l" t="t" r="r" b="b"/>
                <a:pathLst>
                  <a:path w="790462" h="698500">
                    <a:moveTo>
                      <a:pt x="772381" y="399524"/>
                    </a:moveTo>
                    <a:lnTo>
                      <a:pt x="627681" y="648226"/>
                    </a:lnTo>
                    <a:cubicBezTo>
                      <a:pt x="609572" y="679352"/>
                      <a:pt x="576278" y="698500"/>
                      <a:pt x="540267" y="698500"/>
                    </a:cubicBezTo>
                    <a:lnTo>
                      <a:pt x="250195" y="698500"/>
                    </a:lnTo>
                    <a:cubicBezTo>
                      <a:pt x="214184" y="698500"/>
                      <a:pt x="180890" y="679352"/>
                      <a:pt x="162781" y="648226"/>
                    </a:cubicBezTo>
                    <a:lnTo>
                      <a:pt x="18081" y="399524"/>
                    </a:lnTo>
                    <a:cubicBezTo>
                      <a:pt x="0" y="368447"/>
                      <a:pt x="0" y="330054"/>
                      <a:pt x="18081" y="298976"/>
                    </a:cubicBezTo>
                    <a:lnTo>
                      <a:pt x="162781" y="50274"/>
                    </a:lnTo>
                    <a:cubicBezTo>
                      <a:pt x="180890" y="19148"/>
                      <a:pt x="214184" y="0"/>
                      <a:pt x="250195" y="0"/>
                    </a:cubicBezTo>
                    <a:lnTo>
                      <a:pt x="540267" y="0"/>
                    </a:lnTo>
                    <a:cubicBezTo>
                      <a:pt x="576278" y="0"/>
                      <a:pt x="609572" y="19148"/>
                      <a:pt x="627681" y="50274"/>
                    </a:cubicBezTo>
                    <a:lnTo>
                      <a:pt x="772381" y="298976"/>
                    </a:lnTo>
                    <a:cubicBezTo>
                      <a:pt x="790462" y="330054"/>
                      <a:pt x="790462" y="368447"/>
                      <a:pt x="772381" y="399524"/>
                    </a:cubicBezTo>
                    <a:close/>
                  </a:path>
                </a:pathLst>
              </a:custGeom>
              <a:solidFill>
                <a:srgbClr val="000B5D"/>
              </a:solidFill>
            </p:spPr>
            <p:txBody>
              <a:bodyPr/>
              <a:lstStyle/>
              <a:p>
                <a:endParaRPr lang="en-ID"/>
              </a:p>
            </p:txBody>
          </p:sp>
          <p:sp>
            <p:nvSpPr>
              <p:cNvPr id="64" name="TextBox 64"/>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65" name="Freeform 65"/>
            <p:cNvSpPr/>
            <p:nvPr/>
          </p:nvSpPr>
          <p:spPr>
            <a:xfrm>
              <a:off x="547646" y="317500"/>
              <a:ext cx="856930" cy="1006672"/>
            </a:xfrm>
            <a:custGeom>
              <a:avLst/>
              <a:gdLst/>
              <a:ahLst/>
              <a:cxnLst/>
              <a:rect l="l" t="t" r="r" b="b"/>
              <a:pathLst>
                <a:path w="856930" h="1006672">
                  <a:moveTo>
                    <a:pt x="0" y="0"/>
                  </a:moveTo>
                  <a:lnTo>
                    <a:pt x="856930" y="0"/>
                  </a:lnTo>
                  <a:lnTo>
                    <a:pt x="856930" y="1006672"/>
                  </a:lnTo>
                  <a:lnTo>
                    <a:pt x="0" y="1006672"/>
                  </a:lnTo>
                  <a:lnTo>
                    <a:pt x="0" y="0"/>
                  </a:lnTo>
                  <a:close/>
                </a:path>
              </a:pathLst>
            </a:custGeom>
            <a:blipFill>
              <a:blip r:embed="rId6"/>
              <a:stretch>
                <a:fillRect/>
              </a:stretch>
            </a:blipFill>
          </p:spPr>
          <p:txBody>
            <a:bodyPr/>
            <a:lstStyle/>
            <a:p>
              <a:endParaRPr lang="en-ID"/>
            </a:p>
          </p:txBody>
        </p:sp>
        <p:sp>
          <p:nvSpPr>
            <p:cNvPr id="66" name="TextBox 66"/>
            <p:cNvSpPr txBox="1"/>
            <p:nvPr/>
          </p:nvSpPr>
          <p:spPr>
            <a:xfrm>
              <a:off x="2442605" y="860808"/>
              <a:ext cx="9400043" cy="841375"/>
            </a:xfrm>
            <a:prstGeom prst="rect">
              <a:avLst/>
            </a:prstGeom>
          </p:spPr>
          <p:txBody>
            <a:bodyPr lIns="0" tIns="0" rIns="0" bIns="0" rtlCol="0" anchor="t">
              <a:spAutoFit/>
            </a:bodyPr>
            <a:lstStyle/>
            <a:p>
              <a:pPr>
                <a:lnSpc>
                  <a:spcPts val="2400"/>
                </a:lnSpc>
              </a:pPr>
              <a:r>
                <a:rPr lang="en-US" sz="2000">
                  <a:solidFill>
                    <a:srgbClr val="FFFFFF"/>
                  </a:solidFill>
                  <a:latin typeface="Poppins"/>
                </a:rPr>
                <a:t>kurang memiliki kepentingan maupun kekuatan, bahkan mungkin tidak mengetahui adanya kegiatan</a:t>
              </a:r>
            </a:p>
          </p:txBody>
        </p:sp>
        <p:sp>
          <p:nvSpPr>
            <p:cNvPr id="67" name="TextBox 67"/>
            <p:cNvSpPr txBox="1"/>
            <p:nvPr/>
          </p:nvSpPr>
          <p:spPr>
            <a:xfrm>
              <a:off x="2442605" y="260350"/>
              <a:ext cx="2442844" cy="503343"/>
            </a:xfrm>
            <a:prstGeom prst="rect">
              <a:avLst/>
            </a:prstGeom>
          </p:spPr>
          <p:txBody>
            <a:bodyPr lIns="0" tIns="0" rIns="0" bIns="0" rtlCol="0" anchor="t">
              <a:spAutoFit/>
            </a:bodyPr>
            <a:lstStyle/>
            <a:p>
              <a:pPr>
                <a:lnSpc>
                  <a:spcPts val="3079"/>
                </a:lnSpc>
              </a:pPr>
              <a:r>
                <a:rPr lang="en-US" sz="2199">
                  <a:solidFill>
                    <a:srgbClr val="FFFFFF"/>
                  </a:solidFill>
                  <a:latin typeface="Poppins Bold"/>
                </a:rPr>
                <a:t>APATHETICS</a:t>
              </a:r>
            </a:p>
          </p:txBody>
        </p:sp>
      </p:grpSp>
      <p:pic>
        <p:nvPicPr>
          <p:cNvPr id="68" name="Picture 68"/>
          <p:cNvPicPr>
            <a:picLocks noChangeAspect="1"/>
          </p:cNvPicPr>
          <p:nvPr/>
        </p:nvPicPr>
        <p:blipFill>
          <a:blip r:embed="rId7"/>
          <a:srcRect t="24360" r="1183" b="34216"/>
          <a:stretch>
            <a:fillRect/>
          </a:stretch>
        </p:blipFill>
        <p:spPr>
          <a:xfrm>
            <a:off x="248147" y="3451318"/>
            <a:ext cx="8132206" cy="3408916"/>
          </a:xfrm>
          <a:prstGeom prst="rect">
            <a:avLst/>
          </a:prstGeom>
        </p:spPr>
      </p:pic>
      <p:pic>
        <p:nvPicPr>
          <p:cNvPr id="69" name="Picture 69"/>
          <p:cNvPicPr>
            <a:picLocks noChangeAspect="1"/>
          </p:cNvPicPr>
          <p:nvPr/>
        </p:nvPicPr>
        <p:blipFill>
          <a:blip r:embed="rId8"/>
          <a:srcRect/>
          <a:stretch>
            <a:fillRect/>
          </a:stretch>
        </p:blipFill>
        <p:spPr>
          <a:xfrm rot="9173966">
            <a:off x="5183305" y="-47245"/>
            <a:ext cx="4005473" cy="4780726"/>
          </a:xfrm>
          <a:prstGeom prst="rect">
            <a:avLst/>
          </a:prstGeom>
        </p:spPr>
      </p:pic>
      <p:sp>
        <p:nvSpPr>
          <p:cNvPr id="70" name="TextBox 70"/>
          <p:cNvSpPr txBox="1"/>
          <p:nvPr/>
        </p:nvSpPr>
        <p:spPr>
          <a:xfrm>
            <a:off x="694976" y="4065051"/>
            <a:ext cx="7685377" cy="2152875"/>
          </a:xfrm>
          <a:prstGeom prst="rect">
            <a:avLst/>
          </a:prstGeom>
        </p:spPr>
        <p:txBody>
          <a:bodyPr lIns="0" tIns="0" rIns="0" bIns="0" rtlCol="0" anchor="t">
            <a:spAutoFit/>
          </a:bodyPr>
          <a:lstStyle/>
          <a:p>
            <a:pPr>
              <a:lnSpc>
                <a:spcPts val="3378"/>
              </a:lnSpc>
            </a:pPr>
            <a:r>
              <a:rPr lang="en-US" sz="2815" dirty="0" err="1">
                <a:solidFill>
                  <a:srgbClr val="000B5D"/>
                </a:solidFill>
                <a:latin typeface="Poppins Bold"/>
              </a:rPr>
              <a:t>Dalam</a:t>
            </a:r>
            <a:r>
              <a:rPr lang="en-US" sz="2815" dirty="0">
                <a:solidFill>
                  <a:srgbClr val="000B5D"/>
                </a:solidFill>
                <a:latin typeface="Poppins Bold"/>
              </a:rPr>
              <a:t> </a:t>
            </a:r>
            <a:r>
              <a:rPr lang="en-US" sz="2815" dirty="0" err="1">
                <a:solidFill>
                  <a:srgbClr val="000B5D"/>
                </a:solidFill>
                <a:latin typeface="Poppins Bold"/>
              </a:rPr>
              <a:t>membangun</a:t>
            </a:r>
            <a:r>
              <a:rPr lang="en-US" sz="2815" dirty="0">
                <a:solidFill>
                  <a:srgbClr val="000B5D"/>
                </a:solidFill>
                <a:latin typeface="Poppins Bold"/>
              </a:rPr>
              <a:t> strategi </a:t>
            </a:r>
            <a:r>
              <a:rPr lang="en-US" sz="2815" dirty="0" err="1">
                <a:solidFill>
                  <a:srgbClr val="000B5D"/>
                </a:solidFill>
                <a:latin typeface="Poppins Bold"/>
              </a:rPr>
              <a:t>komunikasi</a:t>
            </a:r>
            <a:r>
              <a:rPr lang="en-US" sz="2815" dirty="0">
                <a:solidFill>
                  <a:srgbClr val="000B5D"/>
                </a:solidFill>
                <a:latin typeface="Poppins Bold"/>
              </a:rPr>
              <a:t>, </a:t>
            </a:r>
            <a:r>
              <a:rPr lang="en-US" sz="2815" dirty="0" err="1">
                <a:solidFill>
                  <a:srgbClr val="000B5D"/>
                </a:solidFill>
                <a:latin typeface="Poppins Bold"/>
              </a:rPr>
              <a:t>posisi</a:t>
            </a:r>
            <a:r>
              <a:rPr lang="en-US" sz="2815" dirty="0">
                <a:solidFill>
                  <a:srgbClr val="000B5D"/>
                </a:solidFill>
                <a:latin typeface="Poppins Bold"/>
              </a:rPr>
              <a:t> stakeholder </a:t>
            </a:r>
            <a:r>
              <a:rPr lang="en-US" sz="2815" dirty="0" err="1">
                <a:solidFill>
                  <a:srgbClr val="000B5D"/>
                </a:solidFill>
                <a:latin typeface="Poppins Bold"/>
              </a:rPr>
              <a:t>dikelompokkan</a:t>
            </a:r>
            <a:r>
              <a:rPr lang="en-US" sz="2815" dirty="0">
                <a:solidFill>
                  <a:srgbClr val="000B5D"/>
                </a:solidFill>
                <a:latin typeface="Poppins Bold"/>
              </a:rPr>
              <a:t> </a:t>
            </a:r>
            <a:r>
              <a:rPr lang="en-US" sz="2815" dirty="0" err="1">
                <a:solidFill>
                  <a:srgbClr val="000B5D"/>
                </a:solidFill>
                <a:latin typeface="Poppins Bold"/>
              </a:rPr>
              <a:t>menjadi</a:t>
            </a:r>
            <a:r>
              <a:rPr lang="en-US" sz="2815" dirty="0">
                <a:solidFill>
                  <a:srgbClr val="000B5D"/>
                </a:solidFill>
                <a:latin typeface="Poppins Bold"/>
              </a:rPr>
              <a:t> 4 (</a:t>
            </a:r>
            <a:r>
              <a:rPr lang="en-US" sz="2815" dirty="0" err="1">
                <a:solidFill>
                  <a:srgbClr val="000B5D"/>
                </a:solidFill>
                <a:latin typeface="Poppins Bold"/>
              </a:rPr>
              <a:t>empat</a:t>
            </a:r>
            <a:r>
              <a:rPr lang="en-US" sz="2815" dirty="0">
                <a:solidFill>
                  <a:srgbClr val="000B5D"/>
                </a:solidFill>
                <a:latin typeface="Poppins Bold"/>
              </a:rPr>
              <a:t>) </a:t>
            </a:r>
            <a:r>
              <a:rPr lang="en-US" sz="2815" dirty="0" err="1">
                <a:solidFill>
                  <a:srgbClr val="000B5D"/>
                </a:solidFill>
                <a:latin typeface="Poppins Bold"/>
              </a:rPr>
              <a:t>bagian</a:t>
            </a:r>
            <a:r>
              <a:rPr lang="en-US" sz="2815" dirty="0">
                <a:solidFill>
                  <a:srgbClr val="000B5D"/>
                </a:solidFill>
                <a:latin typeface="Poppins Bold"/>
              </a:rPr>
              <a:t> </a:t>
            </a:r>
            <a:r>
              <a:rPr lang="en-US" sz="2815" dirty="0" err="1">
                <a:solidFill>
                  <a:srgbClr val="000B5D"/>
                </a:solidFill>
                <a:latin typeface="Poppins Bold"/>
              </a:rPr>
              <a:t>berdasarkan</a:t>
            </a:r>
            <a:r>
              <a:rPr lang="en-US" sz="2815" dirty="0">
                <a:solidFill>
                  <a:srgbClr val="000B5D"/>
                </a:solidFill>
                <a:latin typeface="Poppins Bold"/>
              </a:rPr>
              <a:t> power/</a:t>
            </a:r>
            <a:r>
              <a:rPr lang="en-US" sz="2815" dirty="0" err="1">
                <a:solidFill>
                  <a:srgbClr val="000B5D"/>
                </a:solidFill>
                <a:latin typeface="Poppins Bold"/>
              </a:rPr>
              <a:t>pengaruh</a:t>
            </a:r>
            <a:r>
              <a:rPr lang="en-US" sz="2815" dirty="0">
                <a:solidFill>
                  <a:srgbClr val="000B5D"/>
                </a:solidFill>
                <a:latin typeface="Poppins Bold"/>
              </a:rPr>
              <a:t> dan Interest/</a:t>
            </a:r>
            <a:r>
              <a:rPr lang="en-US" sz="2815" dirty="0" err="1">
                <a:solidFill>
                  <a:srgbClr val="000B5D"/>
                </a:solidFill>
                <a:latin typeface="Poppins Bold"/>
              </a:rPr>
              <a:t>kepentingan</a:t>
            </a:r>
            <a:r>
              <a:rPr lang="en-US" sz="2815" dirty="0">
                <a:solidFill>
                  <a:srgbClr val="000B5D"/>
                </a:solidFill>
                <a:latin typeface="Poppins Bold"/>
              </a:rPr>
              <a:t> </a:t>
            </a:r>
            <a:r>
              <a:rPr lang="en-US" sz="2815" dirty="0" err="1">
                <a:solidFill>
                  <a:srgbClr val="000B5D"/>
                </a:solidFill>
                <a:latin typeface="Poppins Bold"/>
              </a:rPr>
              <a:t>yaitu</a:t>
            </a:r>
            <a:r>
              <a:rPr lang="en-US" sz="2815" dirty="0">
                <a:solidFill>
                  <a:srgbClr val="000B5D"/>
                </a:solidFill>
                <a:latin typeface="Poppins Bold"/>
              </a:rPr>
              <a:t> :</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6" presetClass="entr" presetSubtype="21"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barn(inVertical)">
                                      <p:cBhvr>
                                        <p:cTn id="13" dur="2000"/>
                                        <p:tgtEl>
                                          <p:spTgt spid="70"/>
                                        </p:tgtEl>
                                      </p:cBhvr>
                                    </p:animEffect>
                                  </p:childTnLst>
                                </p:cTn>
                              </p:par>
                            </p:childTnLst>
                          </p:cTn>
                        </p:par>
                        <p:par>
                          <p:cTn id="14" fill="hold">
                            <p:stCondLst>
                              <p:cond delay="40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anim calcmode="lin" valueType="num">
                                      <p:cBhvr>
                                        <p:cTn id="18" dur="2000" fill="hold"/>
                                        <p:tgtEl>
                                          <p:spTgt spid="16"/>
                                        </p:tgtEl>
                                        <p:attrNameLst>
                                          <p:attrName>ppt_x</p:attrName>
                                        </p:attrNameLst>
                                      </p:cBhvr>
                                      <p:tavLst>
                                        <p:tav tm="0">
                                          <p:val>
                                            <p:strVal val="#ppt_x"/>
                                          </p:val>
                                        </p:tav>
                                        <p:tav tm="100000">
                                          <p:val>
                                            <p:strVal val="#ppt_x"/>
                                          </p:val>
                                        </p:tav>
                                      </p:tavLst>
                                    </p:anim>
                                    <p:anim calcmode="lin" valueType="num">
                                      <p:cBhvr>
                                        <p:cTn id="19" dur="2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2" presetClass="entr" presetSubtype="4"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000" fill="hold"/>
                                        <p:tgtEl>
                                          <p:spTgt spid="29"/>
                                        </p:tgtEl>
                                        <p:attrNameLst>
                                          <p:attrName>ppt_x</p:attrName>
                                        </p:attrNameLst>
                                      </p:cBhvr>
                                      <p:tavLst>
                                        <p:tav tm="0">
                                          <p:val>
                                            <p:strVal val="#ppt_x"/>
                                          </p:val>
                                        </p:tav>
                                        <p:tav tm="100000">
                                          <p:val>
                                            <p:strVal val="#ppt_x"/>
                                          </p:val>
                                        </p:tav>
                                      </p:tavLst>
                                    </p:anim>
                                    <p:anim calcmode="lin" valueType="num">
                                      <p:cBhvr additive="base">
                                        <p:cTn id="24" dur="2000" fill="hold"/>
                                        <p:tgtEl>
                                          <p:spTgt spid="29"/>
                                        </p:tgtEl>
                                        <p:attrNameLst>
                                          <p:attrName>ppt_y</p:attrName>
                                        </p:attrNameLst>
                                      </p:cBhvr>
                                      <p:tavLst>
                                        <p:tav tm="0">
                                          <p:val>
                                            <p:strVal val="1+#ppt_h/2"/>
                                          </p:val>
                                        </p:tav>
                                        <p:tav tm="100000">
                                          <p:val>
                                            <p:strVal val="#ppt_y"/>
                                          </p:val>
                                        </p:tav>
                                      </p:tavLst>
                                    </p:anim>
                                  </p:childTnLst>
                                </p:cTn>
                              </p:par>
                            </p:childTnLst>
                          </p:cTn>
                        </p:par>
                        <p:par>
                          <p:cTn id="25" fill="hold">
                            <p:stCondLst>
                              <p:cond delay="8000"/>
                            </p:stCondLst>
                            <p:childTnLst>
                              <p:par>
                                <p:cTn id="26" presetID="2" presetClass="entr" presetSubtype="4"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2000" fill="hold"/>
                                        <p:tgtEl>
                                          <p:spTgt spid="42"/>
                                        </p:tgtEl>
                                        <p:attrNameLst>
                                          <p:attrName>ppt_x</p:attrName>
                                        </p:attrNameLst>
                                      </p:cBhvr>
                                      <p:tavLst>
                                        <p:tav tm="0">
                                          <p:val>
                                            <p:strVal val="#ppt_x"/>
                                          </p:val>
                                        </p:tav>
                                        <p:tav tm="100000">
                                          <p:val>
                                            <p:strVal val="#ppt_x"/>
                                          </p:val>
                                        </p:tav>
                                      </p:tavLst>
                                    </p:anim>
                                    <p:anim calcmode="lin" valueType="num">
                                      <p:cBhvr additive="base">
                                        <p:cTn id="29" dur="2000" fill="hold"/>
                                        <p:tgtEl>
                                          <p:spTgt spid="42"/>
                                        </p:tgtEl>
                                        <p:attrNameLst>
                                          <p:attrName>ppt_y</p:attrName>
                                        </p:attrNameLst>
                                      </p:cBhvr>
                                      <p:tavLst>
                                        <p:tav tm="0">
                                          <p:val>
                                            <p:strVal val="1+#ppt_h/2"/>
                                          </p:val>
                                        </p:tav>
                                        <p:tav tm="100000">
                                          <p:val>
                                            <p:strVal val="#ppt_y"/>
                                          </p:val>
                                        </p:tav>
                                      </p:tavLst>
                                    </p:anim>
                                  </p:childTnLst>
                                </p:cTn>
                              </p:par>
                            </p:childTnLst>
                          </p:cTn>
                        </p:par>
                        <p:par>
                          <p:cTn id="30" fill="hold">
                            <p:stCondLst>
                              <p:cond delay="10000"/>
                            </p:stCondLst>
                            <p:childTnLst>
                              <p:par>
                                <p:cTn id="31" presetID="2" presetClass="entr" presetSubtype="4"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2000" fill="hold"/>
                                        <p:tgtEl>
                                          <p:spTgt spid="55"/>
                                        </p:tgtEl>
                                        <p:attrNameLst>
                                          <p:attrName>ppt_x</p:attrName>
                                        </p:attrNameLst>
                                      </p:cBhvr>
                                      <p:tavLst>
                                        <p:tav tm="0">
                                          <p:val>
                                            <p:strVal val="#ppt_x"/>
                                          </p:val>
                                        </p:tav>
                                        <p:tav tm="100000">
                                          <p:val>
                                            <p:strVal val="#ppt_x"/>
                                          </p:val>
                                        </p:tav>
                                      </p:tavLst>
                                    </p:anim>
                                    <p:anim calcmode="lin" valueType="num">
                                      <p:cBhvr additive="base">
                                        <p:cTn id="34" dur="20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grpSp>
        <p:nvGrpSpPr>
          <p:cNvPr id="3" name="Group 3"/>
          <p:cNvGrpSpPr/>
          <p:nvPr/>
        </p:nvGrpSpPr>
        <p:grpSpPr>
          <a:xfrm>
            <a:off x="-2498573" y="9010697"/>
            <a:ext cx="4185210" cy="2172476"/>
            <a:chOff x="0" y="0"/>
            <a:chExt cx="1345639" cy="698500"/>
          </a:xfrm>
        </p:grpSpPr>
        <p:sp>
          <p:nvSpPr>
            <p:cNvPr id="4" name="Freeform 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5" name="TextBox 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 name="Group 6"/>
          <p:cNvGrpSpPr/>
          <p:nvPr/>
        </p:nvGrpSpPr>
        <p:grpSpPr>
          <a:xfrm>
            <a:off x="-2228904" y="9654243"/>
            <a:ext cx="8377487" cy="2964361"/>
            <a:chOff x="0" y="0"/>
            <a:chExt cx="1974009" cy="698500"/>
          </a:xfrm>
        </p:grpSpPr>
        <p:sp>
          <p:nvSpPr>
            <p:cNvPr id="7" name="Freeform 7"/>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9" name="Freeform 9"/>
          <p:cNvSpPr/>
          <p:nvPr/>
        </p:nvSpPr>
        <p:spPr>
          <a:xfrm>
            <a:off x="2289826" y="2122148"/>
            <a:ext cx="6238486" cy="3580962"/>
          </a:xfrm>
          <a:custGeom>
            <a:avLst/>
            <a:gdLst/>
            <a:ahLst/>
            <a:cxnLst/>
            <a:rect l="l" t="t" r="r" b="b"/>
            <a:pathLst>
              <a:path w="6238486" h="3580962">
                <a:moveTo>
                  <a:pt x="0" y="0"/>
                </a:moveTo>
                <a:lnTo>
                  <a:pt x="6238486" y="0"/>
                </a:lnTo>
                <a:lnTo>
                  <a:pt x="6238486" y="3580962"/>
                </a:lnTo>
                <a:lnTo>
                  <a:pt x="0" y="3580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0" name="Freeform 10"/>
          <p:cNvSpPr/>
          <p:nvPr/>
        </p:nvSpPr>
        <p:spPr>
          <a:xfrm>
            <a:off x="9839714" y="2202482"/>
            <a:ext cx="6238486" cy="3580961"/>
          </a:xfrm>
          <a:custGeom>
            <a:avLst/>
            <a:gdLst/>
            <a:ahLst/>
            <a:cxnLst/>
            <a:rect l="l" t="t" r="r" b="b"/>
            <a:pathLst>
              <a:path w="6238486" h="3580961">
                <a:moveTo>
                  <a:pt x="0" y="0"/>
                </a:moveTo>
                <a:lnTo>
                  <a:pt x="6238486" y="0"/>
                </a:lnTo>
                <a:lnTo>
                  <a:pt x="6238486" y="3580962"/>
                </a:lnTo>
                <a:lnTo>
                  <a:pt x="0" y="3580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pic>
        <p:nvPicPr>
          <p:cNvPr id="11" name="Picture 11"/>
          <p:cNvPicPr>
            <a:picLocks noChangeAspect="1"/>
          </p:cNvPicPr>
          <p:nvPr/>
        </p:nvPicPr>
        <p:blipFill>
          <a:blip r:embed="rId7"/>
          <a:srcRect l="1819" t="56196" r="14180" b="1819"/>
          <a:stretch>
            <a:fillRect/>
          </a:stretch>
        </p:blipFill>
        <p:spPr>
          <a:xfrm>
            <a:off x="2149146" y="6074682"/>
            <a:ext cx="6847374" cy="3422370"/>
          </a:xfrm>
          <a:prstGeom prst="rect">
            <a:avLst/>
          </a:prstGeom>
        </p:spPr>
      </p:pic>
      <p:sp>
        <p:nvSpPr>
          <p:cNvPr id="12" name="Freeform 12"/>
          <p:cNvSpPr/>
          <p:nvPr/>
        </p:nvSpPr>
        <p:spPr>
          <a:xfrm>
            <a:off x="2223151" y="6140098"/>
            <a:ext cx="6238486" cy="3580964"/>
          </a:xfrm>
          <a:custGeom>
            <a:avLst/>
            <a:gdLst/>
            <a:ahLst/>
            <a:cxnLst/>
            <a:rect l="l" t="t" r="r" b="b"/>
            <a:pathLst>
              <a:path w="6238486" h="3580964">
                <a:moveTo>
                  <a:pt x="0" y="0"/>
                </a:moveTo>
                <a:lnTo>
                  <a:pt x="6238486" y="0"/>
                </a:lnTo>
                <a:lnTo>
                  <a:pt x="6238486" y="3580964"/>
                </a:lnTo>
                <a:lnTo>
                  <a:pt x="0" y="35809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pic>
        <p:nvPicPr>
          <p:cNvPr id="13" name="Picture 13"/>
          <p:cNvPicPr>
            <a:picLocks noChangeAspect="1"/>
          </p:cNvPicPr>
          <p:nvPr/>
        </p:nvPicPr>
        <p:blipFill>
          <a:blip r:embed="rId10"/>
          <a:srcRect l="14252" t="6525" r="1579" b="52200"/>
          <a:stretch>
            <a:fillRect/>
          </a:stretch>
        </p:blipFill>
        <p:spPr>
          <a:xfrm>
            <a:off x="9312607" y="5973480"/>
            <a:ext cx="7118184" cy="3490627"/>
          </a:xfrm>
          <a:prstGeom prst="rect">
            <a:avLst/>
          </a:prstGeom>
        </p:spPr>
      </p:pic>
      <p:sp>
        <p:nvSpPr>
          <p:cNvPr id="14" name="Freeform 14"/>
          <p:cNvSpPr/>
          <p:nvPr/>
        </p:nvSpPr>
        <p:spPr>
          <a:xfrm>
            <a:off x="10174685" y="6074682"/>
            <a:ext cx="5972266" cy="3580963"/>
          </a:xfrm>
          <a:custGeom>
            <a:avLst/>
            <a:gdLst/>
            <a:ahLst/>
            <a:cxnLst/>
            <a:rect l="l" t="t" r="r" b="b"/>
            <a:pathLst>
              <a:path w="5972266" h="3580963">
                <a:moveTo>
                  <a:pt x="0" y="0"/>
                </a:moveTo>
                <a:lnTo>
                  <a:pt x="5972266" y="0"/>
                </a:lnTo>
                <a:lnTo>
                  <a:pt x="5972266" y="3580963"/>
                </a:lnTo>
                <a:lnTo>
                  <a:pt x="0" y="35809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grpSp>
        <p:nvGrpSpPr>
          <p:cNvPr id="15" name="Group 15"/>
          <p:cNvGrpSpPr/>
          <p:nvPr/>
        </p:nvGrpSpPr>
        <p:grpSpPr>
          <a:xfrm>
            <a:off x="2170762" y="5717108"/>
            <a:ext cx="14283690" cy="128797"/>
            <a:chOff x="0" y="0"/>
            <a:chExt cx="19044920" cy="171729"/>
          </a:xfrm>
        </p:grpSpPr>
        <p:sp>
          <p:nvSpPr>
            <p:cNvPr id="16" name="Freeform 16"/>
            <p:cNvSpPr/>
            <p:nvPr/>
          </p:nvSpPr>
          <p:spPr>
            <a:xfrm>
              <a:off x="69723" y="0"/>
              <a:ext cx="18905474" cy="171704"/>
            </a:xfrm>
            <a:custGeom>
              <a:avLst/>
              <a:gdLst/>
              <a:ahLst/>
              <a:cxnLst/>
              <a:rect l="l" t="t" r="r" b="b"/>
              <a:pathLst>
                <a:path w="18905474" h="171704">
                  <a:moveTo>
                    <a:pt x="0" y="32004"/>
                  </a:moveTo>
                  <a:lnTo>
                    <a:pt x="18905220" y="0"/>
                  </a:lnTo>
                  <a:lnTo>
                    <a:pt x="18905474" y="139700"/>
                  </a:lnTo>
                  <a:lnTo>
                    <a:pt x="254" y="171704"/>
                  </a:lnTo>
                  <a:close/>
                </a:path>
              </a:pathLst>
            </a:custGeom>
            <a:solidFill>
              <a:srgbClr val="FFC000"/>
            </a:solidFill>
          </p:spPr>
          <p:txBody>
            <a:bodyPr/>
            <a:lstStyle/>
            <a:p>
              <a:endParaRPr lang="en-ID"/>
            </a:p>
          </p:txBody>
        </p:sp>
      </p:grpSp>
      <p:grpSp>
        <p:nvGrpSpPr>
          <p:cNvPr id="17" name="Group 17"/>
          <p:cNvGrpSpPr/>
          <p:nvPr/>
        </p:nvGrpSpPr>
        <p:grpSpPr>
          <a:xfrm>
            <a:off x="9118509" y="1988000"/>
            <a:ext cx="130266" cy="7970961"/>
            <a:chOff x="0" y="0"/>
            <a:chExt cx="173688" cy="10627948"/>
          </a:xfrm>
        </p:grpSpPr>
        <p:sp>
          <p:nvSpPr>
            <p:cNvPr id="18" name="Freeform 18"/>
            <p:cNvSpPr/>
            <p:nvPr/>
          </p:nvSpPr>
          <p:spPr>
            <a:xfrm>
              <a:off x="0" y="69596"/>
              <a:ext cx="173736" cy="10488803"/>
            </a:xfrm>
            <a:custGeom>
              <a:avLst/>
              <a:gdLst/>
              <a:ahLst/>
              <a:cxnLst/>
              <a:rect l="l" t="t" r="r" b="b"/>
              <a:pathLst>
                <a:path w="173736" h="10488803">
                  <a:moveTo>
                    <a:pt x="139700" y="0"/>
                  </a:moveTo>
                  <a:lnTo>
                    <a:pt x="173736" y="10488294"/>
                  </a:lnTo>
                  <a:lnTo>
                    <a:pt x="34036" y="10488803"/>
                  </a:lnTo>
                  <a:lnTo>
                    <a:pt x="0" y="508"/>
                  </a:lnTo>
                  <a:close/>
                </a:path>
              </a:pathLst>
            </a:custGeom>
            <a:solidFill>
              <a:srgbClr val="FFC000"/>
            </a:solidFill>
          </p:spPr>
          <p:txBody>
            <a:bodyPr/>
            <a:lstStyle/>
            <a:p>
              <a:endParaRPr lang="en-ID"/>
            </a:p>
          </p:txBody>
        </p:sp>
      </p:grpSp>
      <p:pic>
        <p:nvPicPr>
          <p:cNvPr id="19" name="Picture 19"/>
          <p:cNvPicPr>
            <a:picLocks noChangeAspect="1"/>
          </p:cNvPicPr>
          <p:nvPr/>
        </p:nvPicPr>
        <p:blipFill>
          <a:blip r:embed="rId10"/>
          <a:srcRect l="14252" t="6525" r="1299" b="49524"/>
          <a:stretch>
            <a:fillRect/>
          </a:stretch>
        </p:blipFill>
        <p:spPr>
          <a:xfrm>
            <a:off x="2182795" y="2024204"/>
            <a:ext cx="6894724" cy="3588332"/>
          </a:xfrm>
          <a:prstGeom prst="rect">
            <a:avLst/>
          </a:prstGeom>
        </p:spPr>
      </p:pic>
      <p:pic>
        <p:nvPicPr>
          <p:cNvPr id="20" name="Picture 20"/>
          <p:cNvPicPr>
            <a:picLocks noChangeAspect="1"/>
          </p:cNvPicPr>
          <p:nvPr/>
        </p:nvPicPr>
        <p:blipFill>
          <a:blip r:embed="rId7"/>
          <a:srcRect t="57238" r="13752"/>
          <a:stretch>
            <a:fillRect/>
          </a:stretch>
        </p:blipFill>
        <p:spPr>
          <a:xfrm>
            <a:off x="9312607" y="2074164"/>
            <a:ext cx="7097823" cy="3519118"/>
          </a:xfrm>
          <a:prstGeom prst="rect">
            <a:avLst/>
          </a:prstGeom>
        </p:spPr>
      </p:pic>
      <p:pic>
        <p:nvPicPr>
          <p:cNvPr id="21" name="Picture 21"/>
          <p:cNvPicPr>
            <a:picLocks noChangeAspect="1"/>
          </p:cNvPicPr>
          <p:nvPr/>
        </p:nvPicPr>
        <p:blipFill>
          <a:blip r:embed="rId13"/>
          <a:srcRect/>
          <a:stretch>
            <a:fillRect/>
          </a:stretch>
        </p:blipFill>
        <p:spPr>
          <a:xfrm>
            <a:off x="7880766" y="5143500"/>
            <a:ext cx="2605753" cy="6189951"/>
          </a:xfrm>
          <a:prstGeom prst="rect">
            <a:avLst/>
          </a:prstGeom>
        </p:spPr>
      </p:pic>
      <p:sp>
        <p:nvSpPr>
          <p:cNvPr id="22" name="TextBox 22"/>
          <p:cNvSpPr txBox="1"/>
          <p:nvPr/>
        </p:nvSpPr>
        <p:spPr>
          <a:xfrm>
            <a:off x="805028" y="673646"/>
            <a:ext cx="13009667" cy="833106"/>
          </a:xfrm>
          <a:prstGeom prst="rect">
            <a:avLst/>
          </a:prstGeom>
        </p:spPr>
        <p:txBody>
          <a:bodyPr lIns="0" tIns="0" rIns="0" bIns="0" rtlCol="0" anchor="t">
            <a:spAutoFit/>
          </a:bodyPr>
          <a:lstStyle/>
          <a:p>
            <a:pPr>
              <a:lnSpc>
                <a:spcPts val="5877"/>
              </a:lnSpc>
            </a:pPr>
            <a:r>
              <a:rPr lang="en-US" sz="5877" dirty="0">
                <a:solidFill>
                  <a:srgbClr val="000B5D"/>
                </a:solidFill>
                <a:latin typeface="Poppins Semi-Bold"/>
              </a:rPr>
              <a:t>ANALISA </a:t>
            </a:r>
            <a:r>
              <a:rPr lang="en-US" sz="5877" dirty="0" err="1">
                <a:solidFill>
                  <a:srgbClr val="000B5D"/>
                </a:solidFill>
                <a:latin typeface="Poppins Semi-Bold"/>
              </a:rPr>
              <a:t>KUADRAN</a:t>
            </a:r>
            <a:r>
              <a:rPr lang="en-US" sz="5877" dirty="0">
                <a:solidFill>
                  <a:srgbClr val="000B5D"/>
                </a:solidFill>
                <a:latin typeface="Poppins Semi-Bold"/>
              </a:rPr>
              <a:t> STAKEHOLDER</a:t>
            </a:r>
          </a:p>
        </p:txBody>
      </p:sp>
      <p:sp>
        <p:nvSpPr>
          <p:cNvPr id="23" name="TextBox 23"/>
          <p:cNvSpPr txBox="1"/>
          <p:nvPr/>
        </p:nvSpPr>
        <p:spPr>
          <a:xfrm>
            <a:off x="10471247" y="3320370"/>
            <a:ext cx="6172041" cy="1269950"/>
          </a:xfrm>
          <a:prstGeom prst="rect">
            <a:avLst/>
          </a:prstGeom>
        </p:spPr>
        <p:txBody>
          <a:bodyPr lIns="0" tIns="0" rIns="0" bIns="0" rtlCol="0" anchor="t">
            <a:spAutoFit/>
          </a:bodyPr>
          <a:lstStyle/>
          <a:p>
            <a:pPr algn="l">
              <a:lnSpc>
                <a:spcPts val="3386"/>
              </a:lnSpc>
            </a:pPr>
            <a:r>
              <a:rPr lang="en-US" sz="3078" u="sng">
                <a:solidFill>
                  <a:srgbClr val="000000"/>
                </a:solidFill>
                <a:latin typeface="Arial Nova Bold"/>
              </a:rPr>
              <a:t>Promoters:</a:t>
            </a:r>
          </a:p>
          <a:p>
            <a:pPr algn="l">
              <a:lnSpc>
                <a:spcPts val="3386"/>
              </a:lnSpc>
            </a:pPr>
            <a:r>
              <a:rPr lang="en-US" sz="3078">
                <a:solidFill>
                  <a:srgbClr val="000000"/>
                </a:solidFill>
                <a:latin typeface="Arial Nova"/>
              </a:rPr>
              <a:t>1. Gubernur Maluku Utara</a:t>
            </a:r>
          </a:p>
          <a:p>
            <a:pPr algn="l">
              <a:lnSpc>
                <a:spcPts val="3386"/>
              </a:lnSpc>
            </a:pPr>
            <a:r>
              <a:rPr lang="en-US" sz="3078">
                <a:solidFill>
                  <a:srgbClr val="000000"/>
                </a:solidFill>
                <a:latin typeface="Arial Nova"/>
              </a:rPr>
              <a:t>2. Sekretaris Daerah Provinsi </a:t>
            </a:r>
          </a:p>
        </p:txBody>
      </p:sp>
      <p:sp>
        <p:nvSpPr>
          <p:cNvPr id="24" name="TextBox 24"/>
          <p:cNvSpPr txBox="1"/>
          <p:nvPr/>
        </p:nvSpPr>
        <p:spPr>
          <a:xfrm>
            <a:off x="3025571" y="2395149"/>
            <a:ext cx="4640088" cy="2914352"/>
          </a:xfrm>
          <a:prstGeom prst="rect">
            <a:avLst/>
          </a:prstGeom>
        </p:spPr>
        <p:txBody>
          <a:bodyPr lIns="0" tIns="0" rIns="0" bIns="0" rtlCol="0" anchor="t">
            <a:spAutoFit/>
          </a:bodyPr>
          <a:lstStyle/>
          <a:p>
            <a:pPr algn="l">
              <a:lnSpc>
                <a:spcPts val="1917"/>
              </a:lnSpc>
            </a:pPr>
            <a:r>
              <a:rPr lang="en-US" sz="1743" u="sng" dirty="0">
                <a:solidFill>
                  <a:srgbClr val="000000"/>
                </a:solidFill>
                <a:latin typeface="Arial Nova Bold"/>
              </a:rPr>
              <a:t>Latens:</a:t>
            </a:r>
          </a:p>
          <a:p>
            <a:pPr algn="l">
              <a:lnSpc>
                <a:spcPts val="1917"/>
              </a:lnSpc>
            </a:pPr>
            <a:r>
              <a:rPr lang="en-US" sz="1743" dirty="0">
                <a:solidFill>
                  <a:srgbClr val="000000"/>
                </a:solidFill>
                <a:latin typeface="Arial Nova"/>
              </a:rPr>
              <a:t>1. </a:t>
            </a:r>
            <a:r>
              <a:rPr lang="en-US" sz="1743" dirty="0" err="1">
                <a:solidFill>
                  <a:srgbClr val="000000"/>
                </a:solidFill>
                <a:latin typeface="Arial Nova"/>
              </a:rPr>
              <a:t>DPRD</a:t>
            </a:r>
            <a:endParaRPr lang="en-US" sz="1743" dirty="0">
              <a:solidFill>
                <a:srgbClr val="000000"/>
              </a:solidFill>
              <a:latin typeface="Arial Nova"/>
            </a:endParaRPr>
          </a:p>
          <a:p>
            <a:pPr algn="l">
              <a:lnSpc>
                <a:spcPts val="1917"/>
              </a:lnSpc>
            </a:pPr>
            <a:r>
              <a:rPr lang="en-US" sz="1743" dirty="0">
                <a:solidFill>
                  <a:srgbClr val="000000"/>
                </a:solidFill>
                <a:latin typeface="Arial Nova"/>
              </a:rPr>
              <a:t>2. </a:t>
            </a:r>
            <a:r>
              <a:rPr lang="en-US" sz="1743" dirty="0" err="1">
                <a:solidFill>
                  <a:srgbClr val="000000"/>
                </a:solidFill>
                <a:latin typeface="Arial Nova"/>
              </a:rPr>
              <a:t>Bupati</a:t>
            </a:r>
            <a:r>
              <a:rPr lang="en-US" sz="1743" dirty="0">
                <a:solidFill>
                  <a:srgbClr val="000000"/>
                </a:solidFill>
                <a:latin typeface="Arial Nova"/>
              </a:rPr>
              <a:t> (</a:t>
            </a:r>
            <a:r>
              <a:rPr lang="en-US" sz="1743" dirty="0" err="1">
                <a:solidFill>
                  <a:srgbClr val="000000"/>
                </a:solidFill>
                <a:latin typeface="Arial Nova"/>
              </a:rPr>
              <a:t>Halteng</a:t>
            </a:r>
            <a:r>
              <a:rPr lang="en-US" sz="1743" dirty="0">
                <a:solidFill>
                  <a:srgbClr val="000000"/>
                </a:solidFill>
                <a:latin typeface="Arial Nova"/>
              </a:rPr>
              <a:t>, </a:t>
            </a:r>
            <a:r>
              <a:rPr lang="en-US" sz="1743" dirty="0" err="1">
                <a:solidFill>
                  <a:srgbClr val="000000"/>
                </a:solidFill>
                <a:latin typeface="Arial Nova"/>
              </a:rPr>
              <a:t>Halsel</a:t>
            </a:r>
            <a:r>
              <a:rPr lang="en-US" sz="1743" dirty="0">
                <a:solidFill>
                  <a:srgbClr val="000000"/>
                </a:solidFill>
                <a:latin typeface="Arial Nova"/>
              </a:rPr>
              <a:t>, </a:t>
            </a:r>
            <a:r>
              <a:rPr lang="en-US" sz="1743" dirty="0" err="1">
                <a:solidFill>
                  <a:srgbClr val="000000"/>
                </a:solidFill>
                <a:latin typeface="Arial Nova"/>
              </a:rPr>
              <a:t>Haltim</a:t>
            </a:r>
            <a:r>
              <a:rPr lang="en-US" sz="1743" dirty="0">
                <a:solidFill>
                  <a:srgbClr val="000000"/>
                </a:solidFill>
                <a:latin typeface="Arial Nova"/>
              </a:rPr>
              <a:t>)</a:t>
            </a:r>
          </a:p>
          <a:p>
            <a:pPr algn="l">
              <a:lnSpc>
                <a:spcPts val="1917"/>
              </a:lnSpc>
            </a:pPr>
            <a:r>
              <a:rPr lang="en-US" sz="1743" dirty="0">
                <a:solidFill>
                  <a:srgbClr val="000000"/>
                </a:solidFill>
                <a:latin typeface="Arial Nova"/>
              </a:rPr>
              <a:t>3. Dinas Kesehatan</a:t>
            </a:r>
          </a:p>
          <a:p>
            <a:pPr algn="l">
              <a:lnSpc>
                <a:spcPts val="1917"/>
              </a:lnSpc>
            </a:pPr>
            <a:r>
              <a:rPr lang="en-US" sz="1743" dirty="0">
                <a:solidFill>
                  <a:srgbClr val="000000"/>
                </a:solidFill>
                <a:latin typeface="Arial Nova"/>
              </a:rPr>
              <a:t>4. Dinas </a:t>
            </a:r>
            <a:r>
              <a:rPr lang="en-US" sz="1743" dirty="0" err="1">
                <a:solidFill>
                  <a:srgbClr val="000000"/>
                </a:solidFill>
                <a:latin typeface="Arial Nova"/>
              </a:rPr>
              <a:t>PUPR</a:t>
            </a:r>
            <a:endParaRPr lang="en-US" sz="1743" dirty="0">
              <a:solidFill>
                <a:srgbClr val="000000"/>
              </a:solidFill>
              <a:latin typeface="Arial Nova"/>
            </a:endParaRPr>
          </a:p>
          <a:p>
            <a:pPr algn="l">
              <a:lnSpc>
                <a:spcPts val="1917"/>
              </a:lnSpc>
            </a:pPr>
            <a:r>
              <a:rPr lang="en-US" sz="1743" dirty="0">
                <a:solidFill>
                  <a:srgbClr val="000000"/>
                </a:solidFill>
                <a:latin typeface="Arial Nova"/>
              </a:rPr>
              <a:t>5. Dinas </a:t>
            </a:r>
            <a:r>
              <a:rPr lang="en-US" sz="1743" dirty="0" err="1">
                <a:solidFill>
                  <a:srgbClr val="000000"/>
                </a:solidFill>
                <a:latin typeface="Arial Nova"/>
              </a:rPr>
              <a:t>DPMD</a:t>
            </a:r>
            <a:endParaRPr lang="en-US" sz="1743" dirty="0">
              <a:solidFill>
                <a:srgbClr val="000000"/>
              </a:solidFill>
              <a:latin typeface="Arial Nova"/>
            </a:endParaRPr>
          </a:p>
          <a:p>
            <a:pPr algn="l">
              <a:lnSpc>
                <a:spcPts val="1917"/>
              </a:lnSpc>
            </a:pPr>
            <a:r>
              <a:rPr lang="en-US" sz="1743" dirty="0">
                <a:solidFill>
                  <a:srgbClr val="000000"/>
                </a:solidFill>
                <a:latin typeface="Arial Nova"/>
              </a:rPr>
              <a:t>6. Dinas </a:t>
            </a:r>
            <a:r>
              <a:rPr lang="en-US" sz="1743" dirty="0" err="1">
                <a:solidFill>
                  <a:srgbClr val="000000"/>
                </a:solidFill>
                <a:latin typeface="Arial Nova"/>
              </a:rPr>
              <a:t>Sosial</a:t>
            </a:r>
            <a:endParaRPr lang="en-US" sz="1743" dirty="0">
              <a:solidFill>
                <a:srgbClr val="000000"/>
              </a:solidFill>
              <a:latin typeface="Arial Nova"/>
            </a:endParaRPr>
          </a:p>
          <a:p>
            <a:pPr algn="l">
              <a:lnSpc>
                <a:spcPts val="1917"/>
              </a:lnSpc>
            </a:pPr>
            <a:r>
              <a:rPr lang="en-US" sz="1743" dirty="0">
                <a:solidFill>
                  <a:srgbClr val="000000"/>
                </a:solidFill>
                <a:latin typeface="Arial Nova"/>
              </a:rPr>
              <a:t>7. Dinas Pendidikan.</a:t>
            </a:r>
          </a:p>
          <a:p>
            <a:pPr algn="l">
              <a:lnSpc>
                <a:spcPts val="1917"/>
              </a:lnSpc>
            </a:pPr>
            <a:r>
              <a:rPr lang="en-US" sz="1743" dirty="0">
                <a:solidFill>
                  <a:srgbClr val="000000"/>
                </a:solidFill>
                <a:latin typeface="Arial Nova"/>
              </a:rPr>
              <a:t>8. Dinas </a:t>
            </a:r>
            <a:r>
              <a:rPr lang="en-US" sz="1743" dirty="0" err="1">
                <a:solidFill>
                  <a:srgbClr val="000000"/>
                </a:solidFill>
                <a:latin typeface="Arial Nova"/>
              </a:rPr>
              <a:t>Pertanian</a:t>
            </a:r>
            <a:endParaRPr lang="en-US" sz="1743" dirty="0">
              <a:solidFill>
                <a:srgbClr val="000000"/>
              </a:solidFill>
              <a:latin typeface="Arial Nova"/>
            </a:endParaRPr>
          </a:p>
          <a:p>
            <a:pPr algn="l">
              <a:lnSpc>
                <a:spcPts val="1917"/>
              </a:lnSpc>
            </a:pPr>
            <a:r>
              <a:rPr lang="en-US" sz="1743" dirty="0">
                <a:solidFill>
                  <a:srgbClr val="000000"/>
                </a:solidFill>
                <a:latin typeface="Arial Nova"/>
              </a:rPr>
              <a:t>9. BPS</a:t>
            </a:r>
          </a:p>
          <a:p>
            <a:pPr algn="l">
              <a:lnSpc>
                <a:spcPts val="1917"/>
              </a:lnSpc>
            </a:pPr>
            <a:r>
              <a:rPr lang="en-US" sz="1743" dirty="0">
                <a:solidFill>
                  <a:srgbClr val="000000"/>
                </a:solidFill>
                <a:latin typeface="Arial Nova"/>
              </a:rPr>
              <a:t>10. </a:t>
            </a:r>
            <a:r>
              <a:rPr lang="en-US" sz="1743" dirty="0" err="1">
                <a:solidFill>
                  <a:srgbClr val="000000"/>
                </a:solidFill>
                <a:latin typeface="Arial Nova"/>
              </a:rPr>
              <a:t>Pemerintah</a:t>
            </a:r>
            <a:r>
              <a:rPr lang="en-US" sz="1743" dirty="0">
                <a:solidFill>
                  <a:srgbClr val="000000"/>
                </a:solidFill>
                <a:latin typeface="Arial Nova"/>
              </a:rPr>
              <a:t> </a:t>
            </a:r>
            <a:r>
              <a:rPr lang="en-US" sz="1743" dirty="0" err="1">
                <a:solidFill>
                  <a:srgbClr val="000000"/>
                </a:solidFill>
                <a:latin typeface="Arial Nova"/>
              </a:rPr>
              <a:t>Kec</a:t>
            </a:r>
            <a:r>
              <a:rPr lang="en-US" sz="1743" dirty="0">
                <a:solidFill>
                  <a:srgbClr val="000000"/>
                </a:solidFill>
                <a:latin typeface="Arial Nova"/>
              </a:rPr>
              <a:t>, </a:t>
            </a:r>
            <a:r>
              <a:rPr lang="en-US" sz="1743" dirty="0" err="1">
                <a:solidFill>
                  <a:srgbClr val="000000"/>
                </a:solidFill>
                <a:latin typeface="Arial Nova"/>
              </a:rPr>
              <a:t>Desa</a:t>
            </a:r>
            <a:r>
              <a:rPr lang="en-US" sz="1743" dirty="0">
                <a:solidFill>
                  <a:srgbClr val="000000"/>
                </a:solidFill>
                <a:latin typeface="Arial Nova"/>
              </a:rPr>
              <a:t> dan  </a:t>
            </a:r>
            <a:r>
              <a:rPr lang="en-US" sz="1743" dirty="0" err="1">
                <a:solidFill>
                  <a:srgbClr val="000000"/>
                </a:solidFill>
                <a:latin typeface="Arial Nova"/>
              </a:rPr>
              <a:t>Kelurahan</a:t>
            </a:r>
            <a:r>
              <a:rPr lang="en-US" sz="1743" dirty="0">
                <a:solidFill>
                  <a:srgbClr val="000000"/>
                </a:solidFill>
                <a:latin typeface="Arial Nova"/>
              </a:rPr>
              <a:t> </a:t>
            </a:r>
          </a:p>
          <a:p>
            <a:pPr algn="l">
              <a:lnSpc>
                <a:spcPts val="1917"/>
              </a:lnSpc>
            </a:pPr>
            <a:r>
              <a:rPr lang="en-US" sz="1743" dirty="0">
                <a:solidFill>
                  <a:srgbClr val="000000"/>
                </a:solidFill>
                <a:latin typeface="Arial Nova"/>
              </a:rPr>
              <a:t>di 3 </a:t>
            </a:r>
            <a:r>
              <a:rPr lang="en-US" sz="1743" dirty="0" err="1">
                <a:solidFill>
                  <a:srgbClr val="000000"/>
                </a:solidFill>
                <a:latin typeface="Arial Nova"/>
              </a:rPr>
              <a:t>Kabupaten</a:t>
            </a:r>
            <a:endParaRPr lang="en-US" sz="1743" dirty="0">
              <a:solidFill>
                <a:srgbClr val="000000"/>
              </a:solidFill>
              <a:latin typeface="Arial Nova"/>
            </a:endParaRPr>
          </a:p>
        </p:txBody>
      </p:sp>
      <p:sp>
        <p:nvSpPr>
          <p:cNvPr id="25" name="TextBox 25"/>
          <p:cNvSpPr txBox="1"/>
          <p:nvPr/>
        </p:nvSpPr>
        <p:spPr>
          <a:xfrm>
            <a:off x="2626072" y="6836624"/>
            <a:ext cx="5329801" cy="1173584"/>
          </a:xfrm>
          <a:prstGeom prst="rect">
            <a:avLst/>
          </a:prstGeom>
        </p:spPr>
        <p:txBody>
          <a:bodyPr lIns="0" tIns="0" rIns="0" bIns="0" rtlCol="0" anchor="t">
            <a:spAutoFit/>
          </a:bodyPr>
          <a:lstStyle/>
          <a:p>
            <a:pPr algn="l">
              <a:lnSpc>
                <a:spcPts val="3133"/>
              </a:lnSpc>
            </a:pPr>
            <a:r>
              <a:rPr lang="en-US" sz="2849" u="sng">
                <a:solidFill>
                  <a:srgbClr val="000000"/>
                </a:solidFill>
                <a:latin typeface="Arial Nova Bold"/>
              </a:rPr>
              <a:t>Apathectics:</a:t>
            </a:r>
          </a:p>
          <a:p>
            <a:pPr algn="l">
              <a:lnSpc>
                <a:spcPts val="3133"/>
              </a:lnSpc>
            </a:pPr>
            <a:r>
              <a:rPr lang="en-US" sz="2849">
                <a:solidFill>
                  <a:srgbClr val="000000"/>
                </a:solidFill>
                <a:latin typeface="Arial Nova"/>
              </a:rPr>
              <a:t>1. Masyarakat Lingkar Tambang</a:t>
            </a:r>
          </a:p>
          <a:p>
            <a:pPr algn="l">
              <a:lnSpc>
                <a:spcPts val="3133"/>
              </a:lnSpc>
            </a:pPr>
            <a:r>
              <a:rPr lang="en-US" sz="2849">
                <a:solidFill>
                  <a:srgbClr val="000000"/>
                </a:solidFill>
                <a:latin typeface="Arial Nova"/>
              </a:rPr>
              <a:t>2. Wartawan</a:t>
            </a:r>
          </a:p>
        </p:txBody>
      </p:sp>
      <p:sp>
        <p:nvSpPr>
          <p:cNvPr id="26" name="TextBox 26"/>
          <p:cNvSpPr txBox="1"/>
          <p:nvPr/>
        </p:nvSpPr>
        <p:spPr>
          <a:xfrm>
            <a:off x="10645612" y="6734934"/>
            <a:ext cx="4837096" cy="2154022"/>
          </a:xfrm>
          <a:prstGeom prst="rect">
            <a:avLst/>
          </a:prstGeom>
        </p:spPr>
        <p:txBody>
          <a:bodyPr lIns="0" tIns="0" rIns="0" bIns="0" rtlCol="0" anchor="t">
            <a:spAutoFit/>
          </a:bodyPr>
          <a:lstStyle/>
          <a:p>
            <a:pPr algn="l">
              <a:lnSpc>
                <a:spcPts val="3414"/>
              </a:lnSpc>
            </a:pPr>
            <a:r>
              <a:rPr lang="en-US" sz="3104" u="sng">
                <a:solidFill>
                  <a:srgbClr val="000000"/>
                </a:solidFill>
                <a:latin typeface="Arial Nova Bold"/>
              </a:rPr>
              <a:t>Defenders:</a:t>
            </a:r>
          </a:p>
          <a:p>
            <a:pPr algn="l">
              <a:lnSpc>
                <a:spcPts val="3414"/>
              </a:lnSpc>
            </a:pPr>
            <a:r>
              <a:rPr lang="en-US" sz="3104">
                <a:solidFill>
                  <a:srgbClr val="000000"/>
                </a:solidFill>
                <a:latin typeface="Arial Nova"/>
              </a:rPr>
              <a:t>1. Bappeda</a:t>
            </a:r>
          </a:p>
          <a:p>
            <a:pPr algn="l">
              <a:lnSpc>
                <a:spcPts val="3414"/>
              </a:lnSpc>
            </a:pPr>
            <a:r>
              <a:rPr lang="en-US" sz="3104">
                <a:solidFill>
                  <a:srgbClr val="000000"/>
                </a:solidFill>
                <a:latin typeface="Arial Nova"/>
              </a:rPr>
              <a:t>2. Kabid PPM Bappeda</a:t>
            </a:r>
          </a:p>
          <a:p>
            <a:pPr algn="l">
              <a:lnSpc>
                <a:spcPts val="3414"/>
              </a:lnSpc>
            </a:pPr>
            <a:r>
              <a:rPr lang="en-US" sz="3104">
                <a:solidFill>
                  <a:srgbClr val="000000"/>
                </a:solidFill>
                <a:latin typeface="Arial Nova"/>
              </a:rPr>
              <a:t>3. Dinas Kominfo</a:t>
            </a:r>
          </a:p>
          <a:p>
            <a:pPr algn="l">
              <a:lnSpc>
                <a:spcPts val="3414"/>
              </a:lnSpc>
            </a:pPr>
            <a:r>
              <a:rPr lang="en-US" sz="3104">
                <a:solidFill>
                  <a:srgbClr val="000000"/>
                </a:solidFill>
                <a:latin typeface="Arial Nova"/>
              </a:rPr>
              <a:t>4. Provider IT</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2"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0"/>
                                        <p:tgtEl>
                                          <p:spTgt spid="24"/>
                                        </p:tgtEl>
                                      </p:cBhvr>
                                    </p:animEffect>
                                    <p:anim calcmode="lin" valueType="num">
                                      <p:cBhvr>
                                        <p:cTn id="13" dur="2000" fill="hold"/>
                                        <p:tgtEl>
                                          <p:spTgt spid="24"/>
                                        </p:tgtEl>
                                        <p:attrNameLst>
                                          <p:attrName>ppt_x</p:attrName>
                                        </p:attrNameLst>
                                      </p:cBhvr>
                                      <p:tavLst>
                                        <p:tav tm="0">
                                          <p:val>
                                            <p:strVal val="#ppt_x"/>
                                          </p:val>
                                        </p:tav>
                                        <p:tav tm="100000">
                                          <p:val>
                                            <p:strVal val="#ppt_x"/>
                                          </p:val>
                                        </p:tav>
                                      </p:tavLst>
                                    </p:anim>
                                    <p:anim calcmode="lin" valueType="num">
                                      <p:cBhvr>
                                        <p:cTn id="14" dur="2000" fill="hold"/>
                                        <p:tgtEl>
                                          <p:spTgt spid="24"/>
                                        </p:tgtEl>
                                        <p:attrNameLst>
                                          <p:attrName>ppt_y</p:attrName>
                                        </p:attrNameLst>
                                      </p:cBhvr>
                                      <p:tavLst>
                                        <p:tav tm="0">
                                          <p:val>
                                            <p:strVal val="#ppt_y+.1"/>
                                          </p:val>
                                        </p:tav>
                                        <p:tav tm="100000">
                                          <p:val>
                                            <p:strVal val="#ppt_y"/>
                                          </p:val>
                                        </p:tav>
                                      </p:tavLst>
                                    </p:anim>
                                  </p:childTnLst>
                                </p:cTn>
                              </p:par>
                            </p:childTnLst>
                          </p:cTn>
                        </p:par>
                        <p:par>
                          <p:cTn id="15" fill="hold">
                            <p:stCondLst>
                              <p:cond delay="4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2000"/>
                                        <p:tgtEl>
                                          <p:spTgt spid="23"/>
                                        </p:tgtEl>
                                      </p:cBhvr>
                                    </p:animEffect>
                                    <p:anim calcmode="lin" valueType="num">
                                      <p:cBhvr>
                                        <p:cTn id="19" dur="2000" fill="hold"/>
                                        <p:tgtEl>
                                          <p:spTgt spid="23"/>
                                        </p:tgtEl>
                                        <p:attrNameLst>
                                          <p:attrName>ppt_x</p:attrName>
                                        </p:attrNameLst>
                                      </p:cBhvr>
                                      <p:tavLst>
                                        <p:tav tm="0">
                                          <p:val>
                                            <p:strVal val="#ppt_x"/>
                                          </p:val>
                                        </p:tav>
                                        <p:tav tm="100000">
                                          <p:val>
                                            <p:strVal val="#ppt_x"/>
                                          </p:val>
                                        </p:tav>
                                      </p:tavLst>
                                    </p:anim>
                                    <p:anim calcmode="lin" valueType="num">
                                      <p:cBhvr>
                                        <p:cTn id="20" dur="2000" fill="hold"/>
                                        <p:tgtEl>
                                          <p:spTgt spid="23"/>
                                        </p:tgtEl>
                                        <p:attrNameLst>
                                          <p:attrName>ppt_y</p:attrName>
                                        </p:attrNameLst>
                                      </p:cBhvr>
                                      <p:tavLst>
                                        <p:tav tm="0">
                                          <p:val>
                                            <p:strVal val="#ppt_y+.1"/>
                                          </p:val>
                                        </p:tav>
                                        <p:tav tm="100000">
                                          <p:val>
                                            <p:strVal val="#ppt_y"/>
                                          </p:val>
                                        </p:tav>
                                      </p:tavLst>
                                    </p:anim>
                                  </p:childTnLst>
                                </p:cTn>
                              </p:par>
                            </p:childTnLst>
                          </p:cTn>
                        </p:par>
                        <p:par>
                          <p:cTn id="21" fill="hold">
                            <p:stCondLst>
                              <p:cond delay="6000"/>
                            </p:stCondLst>
                            <p:childTnLst>
                              <p:par>
                                <p:cTn id="22" presetID="42"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anim calcmode="lin" valueType="num">
                                      <p:cBhvr>
                                        <p:cTn id="25" dur="2000" fill="hold"/>
                                        <p:tgtEl>
                                          <p:spTgt spid="25"/>
                                        </p:tgtEl>
                                        <p:attrNameLst>
                                          <p:attrName>ppt_x</p:attrName>
                                        </p:attrNameLst>
                                      </p:cBhvr>
                                      <p:tavLst>
                                        <p:tav tm="0">
                                          <p:val>
                                            <p:strVal val="#ppt_x"/>
                                          </p:val>
                                        </p:tav>
                                        <p:tav tm="100000">
                                          <p:val>
                                            <p:strVal val="#ppt_x"/>
                                          </p:val>
                                        </p:tav>
                                      </p:tavLst>
                                    </p:anim>
                                    <p:anim calcmode="lin" valueType="num">
                                      <p:cBhvr>
                                        <p:cTn id="26" dur="2000" fill="hold"/>
                                        <p:tgtEl>
                                          <p:spTgt spid="25"/>
                                        </p:tgtEl>
                                        <p:attrNameLst>
                                          <p:attrName>ppt_y</p:attrName>
                                        </p:attrNameLst>
                                      </p:cBhvr>
                                      <p:tavLst>
                                        <p:tav tm="0">
                                          <p:val>
                                            <p:strVal val="#ppt_y+.1"/>
                                          </p:val>
                                        </p:tav>
                                        <p:tav tm="100000">
                                          <p:val>
                                            <p:strVal val="#ppt_y"/>
                                          </p:val>
                                        </p:tav>
                                      </p:tavLst>
                                    </p:anim>
                                  </p:childTnLst>
                                </p:cTn>
                              </p:par>
                            </p:childTnLst>
                          </p:cTn>
                        </p:par>
                        <p:par>
                          <p:cTn id="27" fill="hold">
                            <p:stCondLst>
                              <p:cond delay="8000"/>
                            </p:stCondLst>
                            <p:childTnLst>
                              <p:par>
                                <p:cTn id="28" presetID="42"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000"/>
                                        <p:tgtEl>
                                          <p:spTgt spid="26"/>
                                        </p:tgtEl>
                                      </p:cBhvr>
                                    </p:animEffect>
                                    <p:anim calcmode="lin" valueType="num">
                                      <p:cBhvr>
                                        <p:cTn id="31" dur="2000" fill="hold"/>
                                        <p:tgtEl>
                                          <p:spTgt spid="26"/>
                                        </p:tgtEl>
                                        <p:attrNameLst>
                                          <p:attrName>ppt_x</p:attrName>
                                        </p:attrNameLst>
                                      </p:cBhvr>
                                      <p:tavLst>
                                        <p:tav tm="0">
                                          <p:val>
                                            <p:strVal val="#ppt_x"/>
                                          </p:val>
                                        </p:tav>
                                        <p:tav tm="100000">
                                          <p:val>
                                            <p:strVal val="#ppt_x"/>
                                          </p:val>
                                        </p:tav>
                                      </p:tavLst>
                                    </p:anim>
                                    <p:anim calcmode="lin" valueType="num">
                                      <p:cBhvr>
                                        <p:cTn id="32"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grpSp>
        <p:nvGrpSpPr>
          <p:cNvPr id="3" name="Group 3"/>
          <p:cNvGrpSpPr/>
          <p:nvPr/>
        </p:nvGrpSpPr>
        <p:grpSpPr>
          <a:xfrm>
            <a:off x="144491" y="6036342"/>
            <a:ext cx="15162359" cy="3885312"/>
            <a:chOff x="0" y="0"/>
            <a:chExt cx="20216479" cy="5180417"/>
          </a:xfrm>
        </p:grpSpPr>
        <p:grpSp>
          <p:nvGrpSpPr>
            <p:cNvPr id="4" name="Group 4"/>
            <p:cNvGrpSpPr/>
            <p:nvPr/>
          </p:nvGrpSpPr>
          <p:grpSpPr>
            <a:xfrm>
              <a:off x="0" y="0"/>
              <a:ext cx="20216479" cy="5180417"/>
              <a:chOff x="0" y="0"/>
              <a:chExt cx="3993379" cy="1023292"/>
            </a:xfrm>
          </p:grpSpPr>
          <p:sp>
            <p:nvSpPr>
              <p:cNvPr id="5" name="Freeform 5"/>
              <p:cNvSpPr/>
              <p:nvPr/>
            </p:nvSpPr>
            <p:spPr>
              <a:xfrm>
                <a:off x="0" y="0"/>
                <a:ext cx="3993379" cy="1023292"/>
              </a:xfrm>
              <a:custGeom>
                <a:avLst/>
                <a:gdLst/>
                <a:ahLst/>
                <a:cxnLst/>
                <a:rect l="l" t="t" r="r" b="b"/>
                <a:pathLst>
                  <a:path w="3993379" h="1023292">
                    <a:moveTo>
                      <a:pt x="25818" y="0"/>
                    </a:moveTo>
                    <a:lnTo>
                      <a:pt x="3967561" y="0"/>
                    </a:lnTo>
                    <a:cubicBezTo>
                      <a:pt x="3981820" y="0"/>
                      <a:pt x="3993379" y="11559"/>
                      <a:pt x="3993379" y="25818"/>
                    </a:cubicBezTo>
                    <a:lnTo>
                      <a:pt x="3993379" y="997474"/>
                    </a:lnTo>
                    <a:cubicBezTo>
                      <a:pt x="3993379" y="1011733"/>
                      <a:pt x="3981820" y="1023292"/>
                      <a:pt x="3967561" y="1023292"/>
                    </a:cubicBezTo>
                    <a:lnTo>
                      <a:pt x="25818" y="1023292"/>
                    </a:lnTo>
                    <a:cubicBezTo>
                      <a:pt x="18970" y="1023292"/>
                      <a:pt x="12404" y="1020572"/>
                      <a:pt x="7562" y="1015730"/>
                    </a:cubicBezTo>
                    <a:cubicBezTo>
                      <a:pt x="2720" y="1010889"/>
                      <a:pt x="0" y="1004322"/>
                      <a:pt x="0" y="997474"/>
                    </a:cubicBezTo>
                    <a:lnTo>
                      <a:pt x="0" y="25818"/>
                    </a:lnTo>
                    <a:cubicBezTo>
                      <a:pt x="0" y="11559"/>
                      <a:pt x="11559" y="0"/>
                      <a:pt x="25818" y="0"/>
                    </a:cubicBezTo>
                    <a:close/>
                  </a:path>
                </a:pathLst>
              </a:custGeom>
              <a:solidFill>
                <a:srgbClr val="FFFFFF">
                  <a:alpha val="58824"/>
                </a:srgbClr>
              </a:solidFill>
            </p:spPr>
            <p:txBody>
              <a:bodyPr/>
              <a:lstStyle/>
              <a:p>
                <a:endParaRPr lang="en-ID"/>
              </a:p>
            </p:txBody>
          </p:sp>
          <p:sp>
            <p:nvSpPr>
              <p:cNvPr id="6" name="TextBox 6"/>
              <p:cNvSpPr txBox="1"/>
              <p:nvPr/>
            </p:nvSpPr>
            <p:spPr>
              <a:xfrm>
                <a:off x="0" y="-9525"/>
                <a:ext cx="812800" cy="822325"/>
              </a:xfrm>
              <a:prstGeom prst="rect">
                <a:avLst/>
              </a:prstGeom>
            </p:spPr>
            <p:txBody>
              <a:bodyPr lIns="45211" tIns="45211" rIns="45211" bIns="45211" rtlCol="0" anchor="ctr"/>
              <a:lstStyle/>
              <a:p>
                <a:pPr algn="ctr">
                  <a:lnSpc>
                    <a:spcPts val="2825"/>
                  </a:lnSpc>
                </a:pPr>
                <a:endParaRPr/>
              </a:p>
            </p:txBody>
          </p:sp>
        </p:grpSp>
        <p:sp>
          <p:nvSpPr>
            <p:cNvPr id="7" name="Freeform 7"/>
            <p:cNvSpPr/>
            <p:nvPr/>
          </p:nvSpPr>
          <p:spPr>
            <a:xfrm>
              <a:off x="349194" y="337962"/>
              <a:ext cx="1520268" cy="1520268"/>
            </a:xfrm>
            <a:custGeom>
              <a:avLst/>
              <a:gdLst/>
              <a:ahLst/>
              <a:cxnLst/>
              <a:rect l="l" t="t" r="r" b="b"/>
              <a:pathLst>
                <a:path w="1520268" h="1520268">
                  <a:moveTo>
                    <a:pt x="0" y="0"/>
                  </a:moveTo>
                  <a:lnTo>
                    <a:pt x="1520268" y="0"/>
                  </a:lnTo>
                  <a:lnTo>
                    <a:pt x="1520268" y="1520268"/>
                  </a:lnTo>
                  <a:lnTo>
                    <a:pt x="0" y="152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Freeform 8"/>
            <p:cNvSpPr/>
            <p:nvPr/>
          </p:nvSpPr>
          <p:spPr>
            <a:xfrm>
              <a:off x="507434" y="496202"/>
              <a:ext cx="1203788" cy="1203788"/>
            </a:xfrm>
            <a:custGeom>
              <a:avLst/>
              <a:gdLst/>
              <a:ahLst/>
              <a:cxnLst/>
              <a:rect l="l" t="t" r="r" b="b"/>
              <a:pathLst>
                <a:path w="1203788" h="1203788">
                  <a:moveTo>
                    <a:pt x="0" y="0"/>
                  </a:moveTo>
                  <a:lnTo>
                    <a:pt x="1203788" y="0"/>
                  </a:lnTo>
                  <a:lnTo>
                    <a:pt x="1203788" y="1203788"/>
                  </a:lnTo>
                  <a:lnTo>
                    <a:pt x="0" y="1203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9" name="Freeform 9"/>
            <p:cNvSpPr/>
            <p:nvPr/>
          </p:nvSpPr>
          <p:spPr>
            <a:xfrm>
              <a:off x="659549" y="648318"/>
              <a:ext cx="899557" cy="899557"/>
            </a:xfrm>
            <a:custGeom>
              <a:avLst/>
              <a:gdLst/>
              <a:ahLst/>
              <a:cxnLst/>
              <a:rect l="l" t="t" r="r" b="b"/>
              <a:pathLst>
                <a:path w="899557" h="899557">
                  <a:moveTo>
                    <a:pt x="0" y="0"/>
                  </a:moveTo>
                  <a:lnTo>
                    <a:pt x="899557" y="0"/>
                  </a:lnTo>
                  <a:lnTo>
                    <a:pt x="899557" y="899557"/>
                  </a:lnTo>
                  <a:lnTo>
                    <a:pt x="0" y="89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0" name="TextBox 10"/>
            <p:cNvSpPr txBox="1"/>
            <p:nvPr/>
          </p:nvSpPr>
          <p:spPr>
            <a:xfrm>
              <a:off x="2072662" y="755637"/>
              <a:ext cx="12419908" cy="3302785"/>
            </a:xfrm>
            <a:prstGeom prst="rect">
              <a:avLst/>
            </a:prstGeom>
          </p:spPr>
          <p:txBody>
            <a:bodyPr lIns="0" tIns="0" rIns="0" bIns="0" rtlCol="0" anchor="t">
              <a:spAutoFit/>
            </a:bodyPr>
            <a:lstStyle/>
            <a:p>
              <a:pPr algn="just">
                <a:lnSpc>
                  <a:spcPts val="2783"/>
                </a:lnSpc>
              </a:pPr>
              <a:r>
                <a:rPr lang="en-US" sz="2338" dirty="0" err="1">
                  <a:solidFill>
                    <a:srgbClr val="000000"/>
                  </a:solidFill>
                  <a:latin typeface="Poppins Bold"/>
                </a:rPr>
                <a:t>Dengan</a:t>
              </a:r>
              <a:r>
                <a:rPr lang="en-US" sz="2338" dirty="0">
                  <a:solidFill>
                    <a:srgbClr val="000000"/>
                  </a:solidFill>
                  <a:latin typeface="Poppins Bold"/>
                </a:rPr>
                <a:t> </a:t>
              </a:r>
              <a:r>
                <a:rPr lang="en-US" sz="2338" dirty="0" err="1">
                  <a:solidFill>
                    <a:srgbClr val="000000"/>
                  </a:solidFill>
                  <a:latin typeface="Poppins Bold"/>
                </a:rPr>
                <a:t>adanya</a:t>
              </a:r>
              <a:r>
                <a:rPr lang="en-US" sz="2338" dirty="0">
                  <a:solidFill>
                    <a:srgbClr val="000000"/>
                  </a:solidFill>
                  <a:latin typeface="Poppins Bold"/>
                </a:rPr>
                <a:t> </a:t>
              </a:r>
              <a:r>
                <a:rPr lang="en-US" sz="2338" dirty="0" err="1">
                  <a:solidFill>
                    <a:srgbClr val="000000"/>
                  </a:solidFill>
                  <a:latin typeface="Poppins Bold"/>
                </a:rPr>
                <a:t>Aplikasi</a:t>
              </a:r>
              <a:r>
                <a:rPr lang="en-US" sz="2338" dirty="0">
                  <a:solidFill>
                    <a:srgbClr val="000000"/>
                  </a:solidFill>
                  <a:latin typeface="Poppins Bold"/>
                </a:rPr>
                <a:t> “</a:t>
              </a:r>
              <a:r>
                <a:rPr lang="en-US" sz="2338" dirty="0" err="1">
                  <a:solidFill>
                    <a:srgbClr val="000000"/>
                  </a:solidFill>
                  <a:latin typeface="Poppins Bold"/>
                </a:rPr>
                <a:t>SIMORE</a:t>
              </a:r>
              <a:r>
                <a:rPr lang="en-US" sz="2338" dirty="0">
                  <a:solidFill>
                    <a:srgbClr val="000000"/>
                  </a:solidFill>
                  <a:latin typeface="Poppins Bold"/>
                </a:rPr>
                <a:t> GAM”, </a:t>
              </a:r>
              <a:r>
                <a:rPr lang="en-US" sz="2338" dirty="0" err="1">
                  <a:solidFill>
                    <a:srgbClr val="000000"/>
                  </a:solidFill>
                  <a:latin typeface="Poppins Bold"/>
                </a:rPr>
                <a:t>maka</a:t>
              </a:r>
              <a:r>
                <a:rPr lang="en-US" sz="2338" dirty="0">
                  <a:solidFill>
                    <a:srgbClr val="000000"/>
                  </a:solidFill>
                  <a:latin typeface="Poppins Bold"/>
                </a:rPr>
                <a:t> para </a:t>
              </a:r>
              <a:r>
                <a:rPr lang="en-US" sz="2338" dirty="0" err="1">
                  <a:solidFill>
                    <a:srgbClr val="000000"/>
                  </a:solidFill>
                  <a:latin typeface="Poppins Bold"/>
                </a:rPr>
                <a:t>pemegang</a:t>
              </a:r>
              <a:r>
                <a:rPr lang="en-US" sz="2338" dirty="0">
                  <a:solidFill>
                    <a:srgbClr val="000000"/>
                  </a:solidFill>
                  <a:latin typeface="Poppins Bold"/>
                </a:rPr>
                <a:t> IUP dan </a:t>
              </a:r>
              <a:r>
                <a:rPr lang="en-US" sz="2338" dirty="0" err="1">
                  <a:solidFill>
                    <a:srgbClr val="000000"/>
                  </a:solidFill>
                  <a:latin typeface="Poppins Bold"/>
                </a:rPr>
                <a:t>IUPK</a:t>
              </a:r>
              <a:r>
                <a:rPr lang="en-US" sz="2338" dirty="0">
                  <a:solidFill>
                    <a:srgbClr val="000000"/>
                  </a:solidFill>
                  <a:latin typeface="Poppins Bold"/>
                </a:rPr>
                <a:t> </a:t>
              </a:r>
              <a:r>
                <a:rPr lang="en-US" sz="2338" dirty="0" err="1">
                  <a:solidFill>
                    <a:srgbClr val="000000"/>
                  </a:solidFill>
                  <a:latin typeface="Poppins Bold"/>
                </a:rPr>
                <a:t>dapat</a:t>
              </a:r>
              <a:r>
                <a:rPr lang="en-US" sz="2338" dirty="0">
                  <a:solidFill>
                    <a:srgbClr val="000000"/>
                  </a:solidFill>
                  <a:latin typeface="Poppins Bold"/>
                </a:rPr>
                <a:t> </a:t>
              </a:r>
              <a:r>
                <a:rPr lang="en-US" sz="2338" dirty="0" err="1">
                  <a:solidFill>
                    <a:srgbClr val="000000"/>
                  </a:solidFill>
                  <a:latin typeface="Poppins Bold"/>
                </a:rPr>
                <a:t>mensosialisasikan</a:t>
              </a:r>
              <a:r>
                <a:rPr lang="en-US" sz="2338" dirty="0">
                  <a:solidFill>
                    <a:srgbClr val="000000"/>
                  </a:solidFill>
                  <a:latin typeface="Poppins Bold"/>
                </a:rPr>
                <a:t> Program PPM yang </a:t>
              </a:r>
              <a:r>
                <a:rPr lang="en-US" sz="2338" dirty="0" err="1">
                  <a:solidFill>
                    <a:srgbClr val="000000"/>
                  </a:solidFill>
                  <a:latin typeface="Poppins Bold"/>
                </a:rPr>
                <a:t>akan</a:t>
              </a:r>
              <a:r>
                <a:rPr lang="en-US" sz="2338" dirty="0">
                  <a:solidFill>
                    <a:srgbClr val="000000"/>
                  </a:solidFill>
                  <a:latin typeface="Poppins Bold"/>
                </a:rPr>
                <a:t> </a:t>
              </a:r>
              <a:r>
                <a:rPr lang="en-US" sz="2338" dirty="0" err="1">
                  <a:solidFill>
                    <a:srgbClr val="000000"/>
                  </a:solidFill>
                  <a:latin typeface="Poppins Bold"/>
                </a:rPr>
                <a:t>dilaksanakan</a:t>
              </a:r>
              <a:r>
                <a:rPr lang="en-US" sz="2338" dirty="0">
                  <a:solidFill>
                    <a:srgbClr val="000000"/>
                  </a:solidFill>
                  <a:latin typeface="Poppins Bold"/>
                </a:rPr>
                <a:t>. </a:t>
              </a:r>
              <a:r>
                <a:rPr lang="en-US" sz="2338" dirty="0" err="1">
                  <a:solidFill>
                    <a:srgbClr val="000000"/>
                  </a:solidFill>
                  <a:latin typeface="Poppins Bold"/>
                </a:rPr>
                <a:t>Pemerintah</a:t>
              </a:r>
              <a:r>
                <a:rPr lang="en-US" sz="2338" dirty="0">
                  <a:solidFill>
                    <a:srgbClr val="000000"/>
                  </a:solidFill>
                  <a:latin typeface="Poppins Bold"/>
                </a:rPr>
                <a:t> Daerah dan para </a:t>
              </a:r>
              <a:r>
                <a:rPr lang="en-US" sz="2338" dirty="0" err="1">
                  <a:solidFill>
                    <a:srgbClr val="000000"/>
                  </a:solidFill>
                  <a:latin typeface="Poppins Bold"/>
                </a:rPr>
                <a:t>pemangku</a:t>
              </a:r>
              <a:r>
                <a:rPr lang="en-US" sz="2338" dirty="0">
                  <a:solidFill>
                    <a:srgbClr val="000000"/>
                  </a:solidFill>
                  <a:latin typeface="Poppins Bold"/>
                </a:rPr>
                <a:t> </a:t>
              </a:r>
              <a:r>
                <a:rPr lang="en-US" sz="2338" dirty="0" err="1">
                  <a:solidFill>
                    <a:srgbClr val="000000"/>
                  </a:solidFill>
                  <a:latin typeface="Poppins Bold"/>
                </a:rPr>
                <a:t>kepentingan</a:t>
              </a:r>
              <a:r>
                <a:rPr lang="en-US" sz="2338" dirty="0">
                  <a:solidFill>
                    <a:srgbClr val="000000"/>
                  </a:solidFill>
                  <a:latin typeface="Poppins Bold"/>
                </a:rPr>
                <a:t> </a:t>
              </a:r>
              <a:r>
                <a:rPr lang="en-US" sz="2338" dirty="0" err="1">
                  <a:solidFill>
                    <a:srgbClr val="000000"/>
                  </a:solidFill>
                  <a:latin typeface="Poppins Bold"/>
                </a:rPr>
                <a:t>dapat</a:t>
              </a:r>
              <a:r>
                <a:rPr lang="en-US" sz="2338" dirty="0">
                  <a:solidFill>
                    <a:srgbClr val="000000"/>
                  </a:solidFill>
                  <a:latin typeface="Poppins Bold"/>
                </a:rPr>
                <a:t> </a:t>
              </a:r>
              <a:r>
                <a:rPr lang="en-US" sz="2338" dirty="0" err="1">
                  <a:solidFill>
                    <a:srgbClr val="000000"/>
                  </a:solidFill>
                  <a:latin typeface="Poppins Bold"/>
                </a:rPr>
                <a:t>mengetahui</a:t>
              </a:r>
              <a:r>
                <a:rPr lang="en-US" sz="2338" dirty="0">
                  <a:solidFill>
                    <a:srgbClr val="000000"/>
                  </a:solidFill>
                  <a:latin typeface="Poppins Bold"/>
                </a:rPr>
                <a:t> Program PPM yang </a:t>
              </a:r>
              <a:r>
                <a:rPr lang="en-US" sz="2338" dirty="0" err="1">
                  <a:solidFill>
                    <a:srgbClr val="000000"/>
                  </a:solidFill>
                  <a:latin typeface="Poppins Bold"/>
                </a:rPr>
                <a:t>dilaksanakan</a:t>
              </a:r>
              <a:r>
                <a:rPr lang="en-US" sz="2338" dirty="0">
                  <a:solidFill>
                    <a:srgbClr val="000000"/>
                  </a:solidFill>
                  <a:latin typeface="Poppins Bold"/>
                </a:rPr>
                <a:t> oleh </a:t>
              </a:r>
              <a:r>
                <a:rPr lang="en-US" sz="2338" dirty="0" err="1">
                  <a:solidFill>
                    <a:srgbClr val="000000"/>
                  </a:solidFill>
                  <a:latin typeface="Poppins Bold"/>
                </a:rPr>
                <a:t>pemegang</a:t>
              </a:r>
              <a:r>
                <a:rPr lang="en-US" sz="2338" dirty="0">
                  <a:solidFill>
                    <a:srgbClr val="000000"/>
                  </a:solidFill>
                  <a:latin typeface="Poppins Bold"/>
                </a:rPr>
                <a:t> IUP dan </a:t>
              </a:r>
              <a:r>
                <a:rPr lang="en-US" sz="2338" dirty="0" err="1">
                  <a:solidFill>
                    <a:srgbClr val="000000"/>
                  </a:solidFill>
                  <a:latin typeface="Poppins Bold"/>
                </a:rPr>
                <a:t>IUPK</a:t>
              </a:r>
              <a:r>
                <a:rPr lang="en-US" sz="2338" dirty="0">
                  <a:solidFill>
                    <a:srgbClr val="000000"/>
                  </a:solidFill>
                  <a:latin typeface="Poppins Bold"/>
                </a:rPr>
                <a:t> </a:t>
              </a:r>
              <a:r>
                <a:rPr lang="en-US" sz="2338" dirty="0" err="1">
                  <a:solidFill>
                    <a:srgbClr val="000000"/>
                  </a:solidFill>
                  <a:latin typeface="Poppins Bold"/>
                </a:rPr>
                <a:t>sebagai</a:t>
              </a:r>
              <a:r>
                <a:rPr lang="en-US" sz="2338" dirty="0">
                  <a:solidFill>
                    <a:srgbClr val="000000"/>
                  </a:solidFill>
                  <a:latin typeface="Poppins Bold"/>
                </a:rPr>
                <a:t> media </a:t>
              </a:r>
              <a:r>
                <a:rPr lang="en-US" sz="2338" dirty="0" err="1">
                  <a:solidFill>
                    <a:srgbClr val="000000"/>
                  </a:solidFill>
                  <a:latin typeface="Poppins Bold"/>
                </a:rPr>
                <a:t>pengawasan</a:t>
              </a:r>
              <a:r>
                <a:rPr lang="en-US" sz="2338" dirty="0">
                  <a:solidFill>
                    <a:srgbClr val="000000"/>
                  </a:solidFill>
                  <a:latin typeface="Poppins Bold"/>
                </a:rPr>
                <a:t> </a:t>
              </a:r>
              <a:r>
                <a:rPr lang="en-US" sz="2338" dirty="0" err="1">
                  <a:solidFill>
                    <a:srgbClr val="000000"/>
                  </a:solidFill>
                  <a:latin typeface="Poppins Bold"/>
                </a:rPr>
                <a:t>bagi</a:t>
              </a:r>
              <a:r>
                <a:rPr lang="en-US" sz="2338" dirty="0">
                  <a:solidFill>
                    <a:srgbClr val="000000"/>
                  </a:solidFill>
                  <a:latin typeface="Poppins Bold"/>
                </a:rPr>
                <a:t> </a:t>
              </a:r>
              <a:r>
                <a:rPr lang="en-US" sz="2338" dirty="0" err="1">
                  <a:solidFill>
                    <a:srgbClr val="000000"/>
                  </a:solidFill>
                  <a:latin typeface="Poppins Bold"/>
                </a:rPr>
                <a:t>pemerintah</a:t>
              </a:r>
              <a:r>
                <a:rPr lang="en-US" sz="2338" dirty="0">
                  <a:solidFill>
                    <a:srgbClr val="000000"/>
                  </a:solidFill>
                  <a:latin typeface="Poppins Bold"/>
                </a:rPr>
                <a:t> </a:t>
              </a:r>
              <a:r>
                <a:rPr lang="en-US" sz="2338" dirty="0" err="1">
                  <a:solidFill>
                    <a:srgbClr val="000000"/>
                  </a:solidFill>
                  <a:latin typeface="Poppins Bold"/>
                </a:rPr>
                <a:t>daerah</a:t>
              </a:r>
              <a:r>
                <a:rPr lang="en-US" sz="2338" dirty="0">
                  <a:solidFill>
                    <a:srgbClr val="000000"/>
                  </a:solidFill>
                  <a:latin typeface="Poppins Bold"/>
                </a:rPr>
                <a:t>, </a:t>
              </a:r>
              <a:r>
                <a:rPr lang="en-US" sz="2338" dirty="0" err="1">
                  <a:solidFill>
                    <a:srgbClr val="000000"/>
                  </a:solidFill>
                  <a:latin typeface="Poppins Bold"/>
                </a:rPr>
                <a:t>masyarakat</a:t>
              </a:r>
              <a:r>
                <a:rPr lang="en-US" sz="2338" dirty="0">
                  <a:solidFill>
                    <a:srgbClr val="000000"/>
                  </a:solidFill>
                  <a:latin typeface="Poppins Bold"/>
                </a:rPr>
                <a:t> dan stakeholder </a:t>
              </a:r>
              <a:r>
                <a:rPr lang="en-US" sz="2338" dirty="0" err="1">
                  <a:solidFill>
                    <a:srgbClr val="000000"/>
                  </a:solidFill>
                  <a:latin typeface="Poppins Bold"/>
                </a:rPr>
                <a:t>lainnya</a:t>
              </a:r>
              <a:r>
                <a:rPr lang="en-US" sz="2338" dirty="0">
                  <a:solidFill>
                    <a:srgbClr val="000000"/>
                  </a:solidFill>
                  <a:latin typeface="Poppins Bold"/>
                </a:rPr>
                <a:t>.</a:t>
              </a:r>
            </a:p>
          </p:txBody>
        </p:sp>
      </p:grpSp>
      <p:grpSp>
        <p:nvGrpSpPr>
          <p:cNvPr id="11" name="Group 11"/>
          <p:cNvGrpSpPr/>
          <p:nvPr/>
        </p:nvGrpSpPr>
        <p:grpSpPr>
          <a:xfrm>
            <a:off x="144491" y="1776262"/>
            <a:ext cx="11453766" cy="4260080"/>
            <a:chOff x="0" y="0"/>
            <a:chExt cx="15271688" cy="5680107"/>
          </a:xfrm>
        </p:grpSpPr>
        <p:grpSp>
          <p:nvGrpSpPr>
            <p:cNvPr id="12" name="Group 12"/>
            <p:cNvGrpSpPr/>
            <p:nvPr/>
          </p:nvGrpSpPr>
          <p:grpSpPr>
            <a:xfrm>
              <a:off x="0" y="0"/>
              <a:ext cx="15271688" cy="5680107"/>
              <a:chOff x="0" y="0"/>
              <a:chExt cx="3016630" cy="1121996"/>
            </a:xfrm>
          </p:grpSpPr>
          <p:sp>
            <p:nvSpPr>
              <p:cNvPr id="13" name="Freeform 13"/>
              <p:cNvSpPr/>
              <p:nvPr/>
            </p:nvSpPr>
            <p:spPr>
              <a:xfrm>
                <a:off x="0" y="0"/>
                <a:ext cx="3016630" cy="1121996"/>
              </a:xfrm>
              <a:custGeom>
                <a:avLst/>
                <a:gdLst/>
                <a:ahLst/>
                <a:cxnLst/>
                <a:rect l="l" t="t" r="r" b="b"/>
                <a:pathLst>
                  <a:path w="3016630" h="1121996">
                    <a:moveTo>
                      <a:pt x="34177" y="0"/>
                    </a:moveTo>
                    <a:lnTo>
                      <a:pt x="2982453" y="0"/>
                    </a:lnTo>
                    <a:cubicBezTo>
                      <a:pt x="2991517" y="0"/>
                      <a:pt x="3000210" y="3601"/>
                      <a:pt x="3006620" y="10010"/>
                    </a:cubicBezTo>
                    <a:cubicBezTo>
                      <a:pt x="3013029" y="16420"/>
                      <a:pt x="3016630" y="25113"/>
                      <a:pt x="3016630" y="34177"/>
                    </a:cubicBezTo>
                    <a:lnTo>
                      <a:pt x="3016630" y="1087819"/>
                    </a:lnTo>
                    <a:cubicBezTo>
                      <a:pt x="3016630" y="1106695"/>
                      <a:pt x="3001328" y="1121996"/>
                      <a:pt x="2982453" y="1121996"/>
                    </a:cubicBezTo>
                    <a:lnTo>
                      <a:pt x="34177" y="1121996"/>
                    </a:lnTo>
                    <a:cubicBezTo>
                      <a:pt x="15302" y="1121996"/>
                      <a:pt x="0" y="1106695"/>
                      <a:pt x="0" y="1087819"/>
                    </a:cubicBezTo>
                    <a:lnTo>
                      <a:pt x="0" y="34177"/>
                    </a:lnTo>
                    <a:cubicBezTo>
                      <a:pt x="0" y="15302"/>
                      <a:pt x="15302" y="0"/>
                      <a:pt x="34177" y="0"/>
                    </a:cubicBezTo>
                    <a:close/>
                  </a:path>
                </a:pathLst>
              </a:custGeom>
              <a:solidFill>
                <a:srgbClr val="034AB1">
                  <a:alpha val="85882"/>
                </a:srgbClr>
              </a:solidFill>
            </p:spPr>
            <p:txBody>
              <a:bodyPr/>
              <a:lstStyle/>
              <a:p>
                <a:endParaRPr lang="en-ID"/>
              </a:p>
            </p:txBody>
          </p:sp>
          <p:sp>
            <p:nvSpPr>
              <p:cNvPr id="14" name="TextBox 14"/>
              <p:cNvSpPr txBox="1"/>
              <p:nvPr/>
            </p:nvSpPr>
            <p:spPr>
              <a:xfrm>
                <a:off x="0" y="-9525"/>
                <a:ext cx="812800" cy="822325"/>
              </a:xfrm>
              <a:prstGeom prst="rect">
                <a:avLst/>
              </a:prstGeom>
            </p:spPr>
            <p:txBody>
              <a:bodyPr lIns="45211" tIns="45211" rIns="45211" bIns="45211" rtlCol="0" anchor="ctr"/>
              <a:lstStyle/>
              <a:p>
                <a:pPr algn="ctr">
                  <a:lnSpc>
                    <a:spcPts val="2825"/>
                  </a:lnSpc>
                </a:pPr>
                <a:endParaRPr/>
              </a:p>
            </p:txBody>
          </p:sp>
        </p:grpSp>
        <p:sp>
          <p:nvSpPr>
            <p:cNvPr id="15" name="Freeform 15"/>
            <p:cNvSpPr/>
            <p:nvPr/>
          </p:nvSpPr>
          <p:spPr>
            <a:xfrm>
              <a:off x="349194" y="606323"/>
              <a:ext cx="1520268" cy="1520268"/>
            </a:xfrm>
            <a:custGeom>
              <a:avLst/>
              <a:gdLst/>
              <a:ahLst/>
              <a:cxnLst/>
              <a:rect l="l" t="t" r="r" b="b"/>
              <a:pathLst>
                <a:path w="1520268" h="1520268">
                  <a:moveTo>
                    <a:pt x="0" y="0"/>
                  </a:moveTo>
                  <a:lnTo>
                    <a:pt x="1520268" y="0"/>
                  </a:lnTo>
                  <a:lnTo>
                    <a:pt x="1520268" y="1520268"/>
                  </a:lnTo>
                  <a:lnTo>
                    <a:pt x="0" y="152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6" name="Freeform 16"/>
            <p:cNvSpPr/>
            <p:nvPr/>
          </p:nvSpPr>
          <p:spPr>
            <a:xfrm>
              <a:off x="507434" y="764563"/>
              <a:ext cx="1203788" cy="1203788"/>
            </a:xfrm>
            <a:custGeom>
              <a:avLst/>
              <a:gdLst/>
              <a:ahLst/>
              <a:cxnLst/>
              <a:rect l="l" t="t" r="r" b="b"/>
              <a:pathLst>
                <a:path w="1203788" h="1203788">
                  <a:moveTo>
                    <a:pt x="0" y="0"/>
                  </a:moveTo>
                  <a:lnTo>
                    <a:pt x="1203788" y="0"/>
                  </a:lnTo>
                  <a:lnTo>
                    <a:pt x="1203788" y="1203788"/>
                  </a:lnTo>
                  <a:lnTo>
                    <a:pt x="0" y="12037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7" name="Freeform 17"/>
            <p:cNvSpPr/>
            <p:nvPr/>
          </p:nvSpPr>
          <p:spPr>
            <a:xfrm>
              <a:off x="659549" y="916679"/>
              <a:ext cx="899557" cy="899557"/>
            </a:xfrm>
            <a:custGeom>
              <a:avLst/>
              <a:gdLst/>
              <a:ahLst/>
              <a:cxnLst/>
              <a:rect l="l" t="t" r="r" b="b"/>
              <a:pathLst>
                <a:path w="899557" h="899557">
                  <a:moveTo>
                    <a:pt x="0" y="0"/>
                  </a:moveTo>
                  <a:lnTo>
                    <a:pt x="899557" y="0"/>
                  </a:lnTo>
                  <a:lnTo>
                    <a:pt x="899557" y="899557"/>
                  </a:lnTo>
                  <a:lnTo>
                    <a:pt x="0" y="899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8" name="TextBox 18"/>
            <p:cNvSpPr txBox="1"/>
            <p:nvPr/>
          </p:nvSpPr>
          <p:spPr>
            <a:xfrm>
              <a:off x="2072663" y="385917"/>
              <a:ext cx="11818623" cy="5078314"/>
            </a:xfrm>
            <a:prstGeom prst="rect">
              <a:avLst/>
            </a:prstGeom>
          </p:spPr>
          <p:txBody>
            <a:bodyPr wrap="square" lIns="0" tIns="0" rIns="0" bIns="0" rtlCol="0" anchor="t">
              <a:spAutoFit/>
            </a:bodyPr>
            <a:lstStyle/>
            <a:p>
              <a:pPr algn="just">
                <a:lnSpc>
                  <a:spcPts val="2734"/>
                </a:lnSpc>
              </a:pPr>
              <a:r>
                <a:rPr lang="en-US" sz="2297" dirty="0" err="1">
                  <a:solidFill>
                    <a:srgbClr val="FFFFFF"/>
                  </a:solidFill>
                  <a:latin typeface="Poppins Bold"/>
                </a:rPr>
                <a:t>Aplikasi</a:t>
              </a:r>
              <a:r>
                <a:rPr lang="en-US" sz="2297" dirty="0">
                  <a:solidFill>
                    <a:srgbClr val="FFFFFF"/>
                  </a:solidFill>
                  <a:latin typeface="Poppins Bold"/>
                </a:rPr>
                <a:t> “</a:t>
              </a:r>
              <a:r>
                <a:rPr lang="en-US" sz="2297" dirty="0" err="1">
                  <a:solidFill>
                    <a:srgbClr val="FFFFFF"/>
                  </a:solidFill>
                  <a:latin typeface="Poppins Bold"/>
                </a:rPr>
                <a:t>Sistem</a:t>
              </a:r>
              <a:r>
                <a:rPr lang="en-US" sz="2297" dirty="0">
                  <a:solidFill>
                    <a:srgbClr val="FFFFFF"/>
                  </a:solidFill>
                  <a:latin typeface="Poppins Bold"/>
                </a:rPr>
                <a:t> </a:t>
              </a:r>
              <a:r>
                <a:rPr lang="en-US" sz="2297" dirty="0" err="1">
                  <a:solidFill>
                    <a:srgbClr val="FFFFFF"/>
                  </a:solidFill>
                  <a:latin typeface="Poppins Bold"/>
                </a:rPr>
                <a:t>Informasi</a:t>
              </a:r>
              <a:r>
                <a:rPr lang="en-US" sz="2297" dirty="0">
                  <a:solidFill>
                    <a:srgbClr val="FFFFFF"/>
                  </a:solidFill>
                  <a:latin typeface="Poppins Bold"/>
                </a:rPr>
                <a:t> </a:t>
              </a:r>
              <a:r>
                <a:rPr lang="en-US" sz="2297" dirty="0" err="1">
                  <a:solidFill>
                    <a:srgbClr val="FFFFFF"/>
                  </a:solidFill>
                  <a:latin typeface="Poppins Bold"/>
                </a:rPr>
                <a:t>Pengendalian</a:t>
              </a:r>
              <a:r>
                <a:rPr lang="en-US" sz="2297" dirty="0">
                  <a:solidFill>
                    <a:srgbClr val="FFFFFF"/>
                  </a:solidFill>
                  <a:latin typeface="Poppins Bold"/>
                </a:rPr>
                <a:t> dan </a:t>
              </a:r>
              <a:r>
                <a:rPr lang="en-US" sz="2297" dirty="0" err="1">
                  <a:solidFill>
                    <a:srgbClr val="FFFFFF"/>
                  </a:solidFill>
                  <a:latin typeface="Poppins Bold"/>
                </a:rPr>
                <a:t>Pemantauan</a:t>
              </a:r>
              <a:r>
                <a:rPr lang="en-US" sz="2297" dirty="0">
                  <a:solidFill>
                    <a:srgbClr val="FFFFFF"/>
                  </a:solidFill>
                  <a:latin typeface="Poppins Bold"/>
                </a:rPr>
                <a:t> Program </a:t>
              </a:r>
              <a:r>
                <a:rPr lang="en-US" sz="2297" dirty="0" err="1">
                  <a:solidFill>
                    <a:srgbClr val="FFFFFF"/>
                  </a:solidFill>
                  <a:latin typeface="Poppins Bold"/>
                </a:rPr>
                <a:t>Pengembangan</a:t>
              </a:r>
              <a:r>
                <a:rPr lang="en-US" sz="2297" dirty="0">
                  <a:solidFill>
                    <a:srgbClr val="FFFFFF"/>
                  </a:solidFill>
                  <a:latin typeface="Poppins Bold"/>
                </a:rPr>
                <a:t> dan </a:t>
              </a:r>
              <a:r>
                <a:rPr lang="en-US" sz="2297" dirty="0" err="1">
                  <a:solidFill>
                    <a:srgbClr val="FFFFFF"/>
                  </a:solidFill>
                  <a:latin typeface="Poppins Bold"/>
                </a:rPr>
                <a:t>Pemberdayaan</a:t>
              </a:r>
              <a:r>
                <a:rPr lang="en-US" sz="2297" dirty="0">
                  <a:solidFill>
                    <a:srgbClr val="FFFFFF"/>
                  </a:solidFill>
                  <a:latin typeface="Poppins Bold"/>
                </a:rPr>
                <a:t> Masyarakat pada Usaha </a:t>
              </a:r>
              <a:r>
                <a:rPr lang="en-US" sz="2297" dirty="0" err="1">
                  <a:solidFill>
                    <a:srgbClr val="FFFFFF"/>
                  </a:solidFill>
                  <a:latin typeface="Poppins Bold"/>
                </a:rPr>
                <a:t>Pertambangan</a:t>
              </a:r>
              <a:r>
                <a:rPr lang="en-US" sz="2297" dirty="0">
                  <a:solidFill>
                    <a:srgbClr val="FFFFFF"/>
                  </a:solidFill>
                  <a:latin typeface="Poppins Bold"/>
                </a:rPr>
                <a:t> di </a:t>
              </a:r>
              <a:r>
                <a:rPr lang="en-US" sz="2297" dirty="0" err="1">
                  <a:solidFill>
                    <a:srgbClr val="FFFFFF"/>
                  </a:solidFill>
                  <a:latin typeface="Poppins Bold"/>
                </a:rPr>
                <a:t>Provinsi</a:t>
              </a:r>
              <a:r>
                <a:rPr lang="en-US" sz="2297" dirty="0">
                  <a:solidFill>
                    <a:srgbClr val="FFFFFF"/>
                  </a:solidFill>
                  <a:latin typeface="Poppins Bold"/>
                </a:rPr>
                <a:t> Maluku Utara” (</a:t>
              </a:r>
              <a:r>
                <a:rPr lang="en-US" sz="2297" dirty="0" err="1">
                  <a:solidFill>
                    <a:srgbClr val="FFFFFF"/>
                  </a:solidFill>
                  <a:latin typeface="Poppins Bold"/>
                </a:rPr>
                <a:t>SIMORE</a:t>
              </a:r>
              <a:r>
                <a:rPr lang="en-US" sz="2297" dirty="0">
                  <a:solidFill>
                    <a:srgbClr val="FFFFFF"/>
                  </a:solidFill>
                  <a:latin typeface="Poppins Bold"/>
                </a:rPr>
                <a:t> GAM) </a:t>
              </a:r>
              <a:r>
                <a:rPr lang="en-US" sz="2297" dirty="0" err="1">
                  <a:solidFill>
                    <a:srgbClr val="FFFFFF"/>
                  </a:solidFill>
                  <a:latin typeface="Poppins Bold"/>
                </a:rPr>
                <a:t>dimaksudkan</a:t>
              </a:r>
              <a:r>
                <a:rPr lang="en-US" sz="2297" dirty="0">
                  <a:solidFill>
                    <a:srgbClr val="FFFFFF"/>
                  </a:solidFill>
                  <a:latin typeface="Poppins Bold"/>
                </a:rPr>
                <a:t> </a:t>
              </a:r>
              <a:r>
                <a:rPr lang="en-US" sz="2297" dirty="0" err="1">
                  <a:solidFill>
                    <a:srgbClr val="FFFFFF"/>
                  </a:solidFill>
                  <a:latin typeface="Poppins Bold"/>
                </a:rPr>
                <a:t>sebagai</a:t>
              </a:r>
              <a:r>
                <a:rPr lang="en-US" sz="2297" dirty="0">
                  <a:solidFill>
                    <a:srgbClr val="FFFFFF"/>
                  </a:solidFill>
                  <a:latin typeface="Poppins Bold"/>
                </a:rPr>
                <a:t> </a:t>
              </a:r>
              <a:r>
                <a:rPr lang="en-US" sz="2297" dirty="0" err="1">
                  <a:solidFill>
                    <a:srgbClr val="FFFFFF"/>
                  </a:solidFill>
                  <a:latin typeface="Poppins Bold"/>
                </a:rPr>
                <a:t>sarana</a:t>
              </a:r>
              <a:r>
                <a:rPr lang="en-US" sz="2297" dirty="0">
                  <a:solidFill>
                    <a:srgbClr val="FFFFFF"/>
                  </a:solidFill>
                  <a:latin typeface="Poppins Bold"/>
                </a:rPr>
                <a:t> </a:t>
              </a:r>
              <a:r>
                <a:rPr lang="en-US" sz="2297" dirty="0" err="1">
                  <a:solidFill>
                    <a:srgbClr val="FFFFFF"/>
                  </a:solidFill>
                  <a:latin typeface="Poppins Bold"/>
                </a:rPr>
                <a:t>atau</a:t>
              </a:r>
              <a:r>
                <a:rPr lang="en-US" sz="2297" dirty="0">
                  <a:solidFill>
                    <a:srgbClr val="FFFFFF"/>
                  </a:solidFill>
                  <a:latin typeface="Poppins Bold"/>
                </a:rPr>
                <a:t> media </a:t>
              </a:r>
              <a:r>
                <a:rPr lang="en-US" sz="2297" dirty="0" err="1">
                  <a:solidFill>
                    <a:srgbClr val="FFFFFF"/>
                  </a:solidFill>
                  <a:latin typeface="Poppins Bold"/>
                </a:rPr>
                <a:t>informasi</a:t>
              </a:r>
              <a:r>
                <a:rPr lang="en-US" sz="2297" dirty="0">
                  <a:solidFill>
                    <a:srgbClr val="FFFFFF"/>
                  </a:solidFill>
                  <a:latin typeface="Poppins Bold"/>
                </a:rPr>
                <a:t> yang </a:t>
              </a:r>
              <a:r>
                <a:rPr lang="en-US" sz="2297" dirty="0" err="1">
                  <a:solidFill>
                    <a:srgbClr val="FFFFFF"/>
                  </a:solidFill>
                  <a:latin typeface="Poppins Bold"/>
                </a:rPr>
                <a:t>memuat</a:t>
              </a:r>
              <a:r>
                <a:rPr lang="en-US" sz="2297" dirty="0">
                  <a:solidFill>
                    <a:srgbClr val="FFFFFF"/>
                  </a:solidFill>
                  <a:latin typeface="Poppins Bold"/>
                </a:rPr>
                <a:t> </a:t>
              </a:r>
              <a:r>
                <a:rPr lang="en-US" sz="2297" dirty="0" err="1">
                  <a:solidFill>
                    <a:srgbClr val="FFFFFF"/>
                  </a:solidFill>
                  <a:latin typeface="Poppins Bold"/>
                </a:rPr>
                <a:t>tentang</a:t>
              </a:r>
              <a:r>
                <a:rPr lang="en-US" sz="2297" dirty="0">
                  <a:solidFill>
                    <a:srgbClr val="FFFFFF"/>
                  </a:solidFill>
                  <a:latin typeface="Poppins Bold"/>
                </a:rPr>
                <a:t> Program 8 </a:t>
              </a:r>
              <a:r>
                <a:rPr lang="en-US" sz="2297" dirty="0" err="1">
                  <a:solidFill>
                    <a:srgbClr val="FFFFFF"/>
                  </a:solidFill>
                  <a:latin typeface="Poppins Bold"/>
                </a:rPr>
                <a:t>aspek</a:t>
              </a:r>
              <a:r>
                <a:rPr lang="en-US" sz="2297" dirty="0">
                  <a:solidFill>
                    <a:srgbClr val="FFFFFF"/>
                  </a:solidFill>
                  <a:latin typeface="Poppins Bold"/>
                </a:rPr>
                <a:t> PPM </a:t>
              </a:r>
              <a:r>
                <a:rPr lang="en-US" sz="2297" dirty="0" err="1">
                  <a:solidFill>
                    <a:srgbClr val="FFFFFF"/>
                  </a:solidFill>
                  <a:latin typeface="Poppins Bold"/>
                </a:rPr>
                <a:t>perusahaan</a:t>
              </a:r>
              <a:r>
                <a:rPr lang="en-US" sz="2297" dirty="0">
                  <a:solidFill>
                    <a:srgbClr val="FFFFFF"/>
                  </a:solidFill>
                  <a:latin typeface="Poppins Bold"/>
                </a:rPr>
                <a:t> </a:t>
              </a:r>
              <a:r>
                <a:rPr lang="en-US" sz="2297" dirty="0" err="1">
                  <a:solidFill>
                    <a:srgbClr val="FFFFFF"/>
                  </a:solidFill>
                  <a:latin typeface="Poppins Bold"/>
                </a:rPr>
                <a:t>pertambangan</a:t>
              </a:r>
              <a:r>
                <a:rPr lang="en-US" sz="2297" dirty="0">
                  <a:solidFill>
                    <a:srgbClr val="FFFFFF"/>
                  </a:solidFill>
                  <a:latin typeface="Poppins Bold"/>
                </a:rPr>
                <a:t> di </a:t>
              </a:r>
              <a:r>
                <a:rPr lang="en-US" sz="2297" dirty="0" err="1">
                  <a:solidFill>
                    <a:srgbClr val="FFFFFF"/>
                  </a:solidFill>
                  <a:latin typeface="Poppins Bold"/>
                </a:rPr>
                <a:t>Kabupaten</a:t>
              </a:r>
              <a:r>
                <a:rPr lang="en-US" sz="2297" dirty="0">
                  <a:solidFill>
                    <a:srgbClr val="FFFFFF"/>
                  </a:solidFill>
                  <a:latin typeface="Poppins Bold"/>
                </a:rPr>
                <a:t> Halmahera Tengah, </a:t>
              </a:r>
              <a:r>
                <a:rPr lang="en-US" sz="2297" dirty="0" err="1">
                  <a:solidFill>
                    <a:srgbClr val="FFFFFF"/>
                  </a:solidFill>
                  <a:latin typeface="Poppins Bold"/>
                </a:rPr>
                <a:t>Kabupaten</a:t>
              </a:r>
              <a:r>
                <a:rPr lang="en-US" sz="2297" dirty="0">
                  <a:solidFill>
                    <a:srgbClr val="FFFFFF"/>
                  </a:solidFill>
                  <a:latin typeface="Poppins Bold"/>
                </a:rPr>
                <a:t> Halmahera Timur dan </a:t>
              </a:r>
              <a:r>
                <a:rPr lang="en-US" sz="2297" dirty="0" err="1">
                  <a:solidFill>
                    <a:srgbClr val="FFFFFF"/>
                  </a:solidFill>
                  <a:latin typeface="Poppins Bold"/>
                </a:rPr>
                <a:t>Kabupaten</a:t>
              </a:r>
              <a:r>
                <a:rPr lang="en-US" sz="2297" dirty="0">
                  <a:solidFill>
                    <a:srgbClr val="FFFFFF"/>
                  </a:solidFill>
                  <a:latin typeface="Poppins Bold"/>
                </a:rPr>
                <a:t> Halmahera Selatan yang </a:t>
              </a:r>
              <a:r>
                <a:rPr lang="en-US" sz="2297" dirty="0" err="1">
                  <a:solidFill>
                    <a:srgbClr val="FFFFFF"/>
                  </a:solidFill>
                  <a:latin typeface="Poppins Bold"/>
                </a:rPr>
                <a:t>meliputi</a:t>
              </a:r>
              <a:r>
                <a:rPr lang="en-US" sz="2297" dirty="0">
                  <a:solidFill>
                    <a:srgbClr val="FFFFFF"/>
                  </a:solidFill>
                  <a:latin typeface="Poppins Bold"/>
                </a:rPr>
                <a:t> : </a:t>
              </a:r>
              <a:r>
                <a:rPr lang="en-US" sz="2297" dirty="0" err="1">
                  <a:solidFill>
                    <a:srgbClr val="FFFFFF"/>
                  </a:solidFill>
                  <a:latin typeface="Poppins Bold"/>
                </a:rPr>
                <a:t>pendidikan</a:t>
              </a:r>
              <a:r>
                <a:rPr lang="en-US" sz="2297" dirty="0">
                  <a:solidFill>
                    <a:srgbClr val="FFFFFF"/>
                  </a:solidFill>
                  <a:latin typeface="Poppins Bold"/>
                </a:rPr>
                <a:t>, </a:t>
              </a:r>
              <a:r>
                <a:rPr lang="en-US" sz="2297" dirty="0" err="1">
                  <a:solidFill>
                    <a:srgbClr val="FFFFFF"/>
                  </a:solidFill>
                  <a:latin typeface="Poppins Bold"/>
                </a:rPr>
                <a:t>sosial</a:t>
              </a:r>
              <a:r>
                <a:rPr lang="en-US" sz="2297" dirty="0">
                  <a:solidFill>
                    <a:srgbClr val="FFFFFF"/>
                  </a:solidFill>
                  <a:latin typeface="Poppins Bold"/>
                </a:rPr>
                <a:t> </a:t>
              </a:r>
              <a:r>
                <a:rPr lang="en-US" sz="2297" dirty="0" err="1">
                  <a:solidFill>
                    <a:srgbClr val="FFFFFF"/>
                  </a:solidFill>
                  <a:latin typeface="Poppins Bold"/>
                </a:rPr>
                <a:t>budaya</a:t>
              </a:r>
              <a:r>
                <a:rPr lang="en-US" sz="2297" dirty="0">
                  <a:solidFill>
                    <a:srgbClr val="FFFFFF"/>
                  </a:solidFill>
                  <a:latin typeface="Poppins Bold"/>
                </a:rPr>
                <a:t>, </a:t>
              </a:r>
              <a:r>
                <a:rPr lang="en-US" sz="2297" dirty="0" err="1">
                  <a:solidFill>
                    <a:srgbClr val="FFFFFF"/>
                  </a:solidFill>
                  <a:latin typeface="Poppins Bold"/>
                </a:rPr>
                <a:t>kesehatan</a:t>
              </a:r>
              <a:r>
                <a:rPr lang="en-US" sz="2297" dirty="0">
                  <a:solidFill>
                    <a:srgbClr val="FFFFFF"/>
                  </a:solidFill>
                  <a:latin typeface="Poppins Bold"/>
                </a:rPr>
                <a:t>, </a:t>
              </a:r>
              <a:r>
                <a:rPr lang="en-US" sz="2297" dirty="0" err="1">
                  <a:solidFill>
                    <a:srgbClr val="FFFFFF"/>
                  </a:solidFill>
                  <a:latin typeface="Poppins Bold"/>
                </a:rPr>
                <a:t>lingkungan</a:t>
              </a:r>
              <a:r>
                <a:rPr lang="en-US" sz="2297" dirty="0">
                  <a:solidFill>
                    <a:srgbClr val="FFFFFF"/>
                  </a:solidFill>
                  <a:latin typeface="Poppins Bold"/>
                </a:rPr>
                <a:t>, </a:t>
              </a:r>
              <a:r>
                <a:rPr lang="en-US" sz="2297" dirty="0" err="1">
                  <a:solidFill>
                    <a:srgbClr val="FFFFFF"/>
                  </a:solidFill>
                  <a:latin typeface="Poppins Bold"/>
                </a:rPr>
                <a:t>tingkat</a:t>
              </a:r>
              <a:r>
                <a:rPr lang="en-US" sz="2297" dirty="0">
                  <a:solidFill>
                    <a:srgbClr val="FFFFFF"/>
                  </a:solidFill>
                  <a:latin typeface="Poppins Bold"/>
                </a:rPr>
                <a:t> </a:t>
              </a:r>
              <a:r>
                <a:rPr lang="en-US" sz="2297" dirty="0" err="1">
                  <a:solidFill>
                    <a:srgbClr val="FFFFFF"/>
                  </a:solidFill>
                  <a:latin typeface="Poppins Bold"/>
                </a:rPr>
                <a:t>pendapatan</a:t>
              </a:r>
              <a:r>
                <a:rPr lang="en-US" sz="2297" dirty="0">
                  <a:solidFill>
                    <a:srgbClr val="FFFFFF"/>
                  </a:solidFill>
                  <a:latin typeface="Poppins Bold"/>
                </a:rPr>
                <a:t> rill </a:t>
              </a:r>
              <a:r>
                <a:rPr lang="en-US" sz="2297" dirty="0" err="1">
                  <a:solidFill>
                    <a:srgbClr val="FFFFFF"/>
                  </a:solidFill>
                  <a:latin typeface="Poppins Bold"/>
                </a:rPr>
                <a:t>atau</a:t>
              </a:r>
              <a:r>
                <a:rPr lang="en-US" sz="2297" dirty="0">
                  <a:solidFill>
                    <a:srgbClr val="FFFFFF"/>
                  </a:solidFill>
                  <a:latin typeface="Poppins Bold"/>
                </a:rPr>
                <a:t> </a:t>
              </a:r>
              <a:r>
                <a:rPr lang="en-US" sz="2297" dirty="0" err="1">
                  <a:solidFill>
                    <a:srgbClr val="FFFFFF"/>
                  </a:solidFill>
                  <a:latin typeface="Poppins Bold"/>
                </a:rPr>
                <a:t>pekerjaan</a:t>
              </a:r>
              <a:r>
                <a:rPr lang="en-US" sz="2297" dirty="0">
                  <a:solidFill>
                    <a:srgbClr val="FFFFFF"/>
                  </a:solidFill>
                  <a:latin typeface="Poppins Bold"/>
                </a:rPr>
                <a:t>, </a:t>
              </a:r>
              <a:r>
                <a:rPr lang="en-US" sz="2297" dirty="0" err="1">
                  <a:solidFill>
                    <a:srgbClr val="FFFFFF"/>
                  </a:solidFill>
                  <a:latin typeface="Poppins Bold"/>
                </a:rPr>
                <a:t>kemandirian</a:t>
              </a:r>
              <a:r>
                <a:rPr lang="en-US" sz="2297" dirty="0">
                  <a:solidFill>
                    <a:srgbClr val="FFFFFF"/>
                  </a:solidFill>
                  <a:latin typeface="Poppins Bold"/>
                </a:rPr>
                <a:t> </a:t>
              </a:r>
              <a:r>
                <a:rPr lang="en-US" sz="2297" dirty="0" err="1">
                  <a:solidFill>
                    <a:srgbClr val="FFFFFF"/>
                  </a:solidFill>
                  <a:latin typeface="Poppins Bold"/>
                </a:rPr>
                <a:t>ekonomi</a:t>
              </a:r>
              <a:r>
                <a:rPr lang="en-US" sz="2297" dirty="0">
                  <a:solidFill>
                    <a:srgbClr val="FFFFFF"/>
                  </a:solidFill>
                  <a:latin typeface="Poppins Bold"/>
                </a:rPr>
                <a:t>, </a:t>
              </a:r>
              <a:r>
                <a:rPr lang="en-US" sz="2297" dirty="0" err="1">
                  <a:solidFill>
                    <a:srgbClr val="FFFFFF"/>
                  </a:solidFill>
                  <a:latin typeface="Poppins Bold"/>
                </a:rPr>
                <a:t>kelembagaan</a:t>
              </a:r>
              <a:r>
                <a:rPr lang="en-US" sz="2297" dirty="0">
                  <a:solidFill>
                    <a:srgbClr val="FFFFFF"/>
                  </a:solidFill>
                  <a:latin typeface="Poppins Bold"/>
                </a:rPr>
                <a:t> </a:t>
              </a:r>
              <a:r>
                <a:rPr lang="en-US" sz="2297" dirty="0" err="1">
                  <a:solidFill>
                    <a:srgbClr val="FFFFFF"/>
                  </a:solidFill>
                  <a:latin typeface="Poppins Bold"/>
                </a:rPr>
                <a:t>komunitas</a:t>
              </a:r>
              <a:r>
                <a:rPr lang="en-US" sz="2297" dirty="0">
                  <a:solidFill>
                    <a:srgbClr val="FFFFFF"/>
                  </a:solidFill>
                  <a:latin typeface="Poppins Bold"/>
                </a:rPr>
                <a:t> dan </a:t>
              </a:r>
              <a:r>
                <a:rPr lang="en-US" sz="2297" dirty="0" err="1">
                  <a:solidFill>
                    <a:srgbClr val="FFFFFF"/>
                  </a:solidFill>
                  <a:latin typeface="Poppins Bold"/>
                </a:rPr>
                <a:t>infrastruktur</a:t>
              </a:r>
              <a:r>
                <a:rPr lang="en-US" sz="2297" dirty="0">
                  <a:solidFill>
                    <a:srgbClr val="FFFFFF"/>
                  </a:solidFill>
                  <a:latin typeface="Poppins Bold"/>
                </a:rPr>
                <a:t>.</a:t>
              </a:r>
            </a:p>
          </p:txBody>
        </p:sp>
      </p:grpSp>
      <p:sp>
        <p:nvSpPr>
          <p:cNvPr id="19" name="Freeform 19"/>
          <p:cNvSpPr/>
          <p:nvPr/>
        </p:nvSpPr>
        <p:spPr>
          <a:xfrm rot="-7863704" flipH="1">
            <a:off x="9170344" y="-156401"/>
            <a:ext cx="8708519" cy="2739225"/>
          </a:xfrm>
          <a:custGeom>
            <a:avLst/>
            <a:gdLst/>
            <a:ahLst/>
            <a:cxnLst/>
            <a:rect l="l" t="t" r="r" b="b"/>
            <a:pathLst>
              <a:path w="8708519" h="2739225">
                <a:moveTo>
                  <a:pt x="8708519" y="0"/>
                </a:moveTo>
                <a:lnTo>
                  <a:pt x="0" y="0"/>
                </a:lnTo>
                <a:lnTo>
                  <a:pt x="0" y="2739225"/>
                </a:lnTo>
                <a:lnTo>
                  <a:pt x="8708519" y="2739225"/>
                </a:lnTo>
                <a:lnTo>
                  <a:pt x="870851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20" name="Freeform 20"/>
          <p:cNvSpPr/>
          <p:nvPr/>
        </p:nvSpPr>
        <p:spPr>
          <a:xfrm rot="-7863704">
            <a:off x="10721081" y="6702773"/>
            <a:ext cx="8708519" cy="2739225"/>
          </a:xfrm>
          <a:custGeom>
            <a:avLst/>
            <a:gdLst/>
            <a:ahLst/>
            <a:cxnLst/>
            <a:rect l="l" t="t" r="r" b="b"/>
            <a:pathLst>
              <a:path w="8708519" h="2739225">
                <a:moveTo>
                  <a:pt x="0" y="0"/>
                </a:moveTo>
                <a:lnTo>
                  <a:pt x="8708519" y="0"/>
                </a:lnTo>
                <a:lnTo>
                  <a:pt x="8708519" y="2739225"/>
                </a:lnTo>
                <a:lnTo>
                  <a:pt x="0" y="2739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21" name="Group 21"/>
          <p:cNvGrpSpPr/>
          <p:nvPr/>
        </p:nvGrpSpPr>
        <p:grpSpPr>
          <a:xfrm>
            <a:off x="11460242" y="1908457"/>
            <a:ext cx="5957243" cy="5844106"/>
            <a:chOff x="0" y="0"/>
            <a:chExt cx="7942990" cy="7792142"/>
          </a:xfrm>
        </p:grpSpPr>
        <p:sp>
          <p:nvSpPr>
            <p:cNvPr id="22" name="Freeform 22"/>
            <p:cNvSpPr/>
            <p:nvPr/>
          </p:nvSpPr>
          <p:spPr>
            <a:xfrm>
              <a:off x="6752792" y="6601944"/>
              <a:ext cx="1190198" cy="1190198"/>
            </a:xfrm>
            <a:custGeom>
              <a:avLst/>
              <a:gdLst/>
              <a:ahLst/>
              <a:cxnLst/>
              <a:rect l="l" t="t" r="r" b="b"/>
              <a:pathLst>
                <a:path w="1190198" h="1190198">
                  <a:moveTo>
                    <a:pt x="0" y="0"/>
                  </a:moveTo>
                  <a:lnTo>
                    <a:pt x="1190198" y="0"/>
                  </a:lnTo>
                  <a:lnTo>
                    <a:pt x="1190198" y="1190198"/>
                  </a:lnTo>
                  <a:lnTo>
                    <a:pt x="0" y="1190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3" name="Freeform 23"/>
            <p:cNvSpPr/>
            <p:nvPr/>
          </p:nvSpPr>
          <p:spPr>
            <a:xfrm>
              <a:off x="0" y="0"/>
              <a:ext cx="1190198" cy="1190198"/>
            </a:xfrm>
            <a:custGeom>
              <a:avLst/>
              <a:gdLst/>
              <a:ahLst/>
              <a:cxnLst/>
              <a:rect l="l" t="t" r="r" b="b"/>
              <a:pathLst>
                <a:path w="1190198" h="1190198">
                  <a:moveTo>
                    <a:pt x="0" y="0"/>
                  </a:moveTo>
                  <a:lnTo>
                    <a:pt x="1190198" y="0"/>
                  </a:lnTo>
                  <a:lnTo>
                    <a:pt x="1190198" y="1190198"/>
                  </a:lnTo>
                  <a:lnTo>
                    <a:pt x="0" y="11901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grpSp>
        <p:nvGrpSpPr>
          <p:cNvPr id="24" name="Group 24"/>
          <p:cNvGrpSpPr/>
          <p:nvPr/>
        </p:nvGrpSpPr>
        <p:grpSpPr>
          <a:xfrm>
            <a:off x="9144000" y="-677304"/>
            <a:ext cx="10212939" cy="10598959"/>
            <a:chOff x="0" y="0"/>
            <a:chExt cx="13617252" cy="14131945"/>
          </a:xfrm>
        </p:grpSpPr>
        <p:sp>
          <p:nvSpPr>
            <p:cNvPr id="25" name="Freeform 25"/>
            <p:cNvSpPr/>
            <p:nvPr/>
          </p:nvSpPr>
          <p:spPr>
            <a:xfrm rot="2942668" flipH="1">
              <a:off x="-752281" y="2284152"/>
              <a:ext cx="6491010" cy="968945"/>
            </a:xfrm>
            <a:custGeom>
              <a:avLst/>
              <a:gdLst/>
              <a:ahLst/>
              <a:cxnLst/>
              <a:rect l="l" t="t" r="r" b="b"/>
              <a:pathLst>
                <a:path w="6491010" h="968945">
                  <a:moveTo>
                    <a:pt x="6491010" y="0"/>
                  </a:moveTo>
                  <a:lnTo>
                    <a:pt x="0" y="0"/>
                  </a:lnTo>
                  <a:lnTo>
                    <a:pt x="0" y="968945"/>
                  </a:lnTo>
                  <a:lnTo>
                    <a:pt x="6491010" y="968945"/>
                  </a:lnTo>
                  <a:lnTo>
                    <a:pt x="6491010"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26" name="Freeform 26"/>
            <p:cNvSpPr/>
            <p:nvPr/>
          </p:nvSpPr>
          <p:spPr>
            <a:xfrm rot="2942668" flipH="1">
              <a:off x="7878523" y="10878848"/>
              <a:ext cx="6491010" cy="968945"/>
            </a:xfrm>
            <a:custGeom>
              <a:avLst/>
              <a:gdLst/>
              <a:ahLst/>
              <a:cxnLst/>
              <a:rect l="l" t="t" r="r" b="b"/>
              <a:pathLst>
                <a:path w="6491010" h="968945">
                  <a:moveTo>
                    <a:pt x="6491011" y="0"/>
                  </a:moveTo>
                  <a:lnTo>
                    <a:pt x="0" y="0"/>
                  </a:lnTo>
                  <a:lnTo>
                    <a:pt x="0" y="968945"/>
                  </a:lnTo>
                  <a:lnTo>
                    <a:pt x="6491011" y="968945"/>
                  </a:lnTo>
                  <a:lnTo>
                    <a:pt x="6491011"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grpSp>
      <p:grpSp>
        <p:nvGrpSpPr>
          <p:cNvPr id="27" name="Group 27"/>
          <p:cNvGrpSpPr/>
          <p:nvPr/>
        </p:nvGrpSpPr>
        <p:grpSpPr>
          <a:xfrm>
            <a:off x="10612964" y="998210"/>
            <a:ext cx="7625027" cy="7625027"/>
            <a:chOff x="0" y="0"/>
            <a:chExt cx="10166703" cy="10166703"/>
          </a:xfrm>
        </p:grpSpPr>
        <p:sp>
          <p:nvSpPr>
            <p:cNvPr id="28" name="Freeform 28"/>
            <p:cNvSpPr/>
            <p:nvPr/>
          </p:nvSpPr>
          <p:spPr>
            <a:xfrm>
              <a:off x="0" y="0"/>
              <a:ext cx="10166703" cy="10166703"/>
            </a:xfrm>
            <a:custGeom>
              <a:avLst/>
              <a:gdLst/>
              <a:ahLst/>
              <a:cxnLst/>
              <a:rect l="l" t="t" r="r" b="b"/>
              <a:pathLst>
                <a:path w="10166703" h="10166703">
                  <a:moveTo>
                    <a:pt x="0" y="0"/>
                  </a:moveTo>
                  <a:lnTo>
                    <a:pt x="10166703" y="0"/>
                  </a:lnTo>
                  <a:lnTo>
                    <a:pt x="10166703" y="10166703"/>
                  </a:lnTo>
                  <a:lnTo>
                    <a:pt x="0" y="101667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sz="2000"/>
            </a:p>
          </p:txBody>
        </p:sp>
        <p:sp>
          <p:nvSpPr>
            <p:cNvPr id="29" name="Freeform 29"/>
            <p:cNvSpPr/>
            <p:nvPr/>
          </p:nvSpPr>
          <p:spPr>
            <a:xfrm>
              <a:off x="534605" y="534605"/>
              <a:ext cx="9097493" cy="9097493"/>
            </a:xfrm>
            <a:custGeom>
              <a:avLst/>
              <a:gdLst/>
              <a:ahLst/>
              <a:cxnLst/>
              <a:rect l="l" t="t" r="r" b="b"/>
              <a:pathLst>
                <a:path w="9097493" h="9097493">
                  <a:moveTo>
                    <a:pt x="0" y="0"/>
                  </a:moveTo>
                  <a:lnTo>
                    <a:pt x="9097493" y="0"/>
                  </a:lnTo>
                  <a:lnTo>
                    <a:pt x="9097493" y="9097493"/>
                  </a:lnTo>
                  <a:lnTo>
                    <a:pt x="0" y="909749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sz="2000"/>
            </a:p>
          </p:txBody>
        </p:sp>
        <p:sp>
          <p:nvSpPr>
            <p:cNvPr id="30" name="Freeform 30"/>
            <p:cNvSpPr/>
            <p:nvPr/>
          </p:nvSpPr>
          <p:spPr>
            <a:xfrm>
              <a:off x="1037402" y="1037402"/>
              <a:ext cx="8091899" cy="8091899"/>
            </a:xfrm>
            <a:custGeom>
              <a:avLst/>
              <a:gdLst/>
              <a:ahLst/>
              <a:cxnLst/>
              <a:rect l="l" t="t" r="r" b="b"/>
              <a:pathLst>
                <a:path w="8091899" h="8091899">
                  <a:moveTo>
                    <a:pt x="0" y="0"/>
                  </a:moveTo>
                  <a:lnTo>
                    <a:pt x="8091899" y="0"/>
                  </a:lnTo>
                  <a:lnTo>
                    <a:pt x="8091899" y="8091899"/>
                  </a:lnTo>
                  <a:lnTo>
                    <a:pt x="0" y="8091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sz="2000"/>
            </a:p>
          </p:txBody>
        </p:sp>
        <p:grpSp>
          <p:nvGrpSpPr>
            <p:cNvPr id="31" name="Group 31"/>
            <p:cNvGrpSpPr>
              <a:grpSpLocks noChangeAspect="1"/>
            </p:cNvGrpSpPr>
            <p:nvPr/>
          </p:nvGrpSpPr>
          <p:grpSpPr>
            <a:xfrm>
              <a:off x="1313724" y="1313739"/>
              <a:ext cx="7539255" cy="7539225"/>
              <a:chOff x="0" y="0"/>
              <a:chExt cx="6350000" cy="6349975"/>
            </a:xfrm>
          </p:grpSpPr>
          <p:sp>
            <p:nvSpPr>
              <p:cNvPr id="32" name="Freeform 3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85010" r="-1806" b="-40113"/>
                </a:stretch>
              </a:blipFill>
            </p:spPr>
            <p:txBody>
              <a:bodyPr/>
              <a:lstStyle/>
              <a:p>
                <a:endParaRPr lang="en-ID" sz="2000"/>
              </a:p>
            </p:txBody>
          </p:sp>
        </p:grpSp>
        <p:sp>
          <p:nvSpPr>
            <p:cNvPr id="33" name="Freeform 33"/>
            <p:cNvSpPr/>
            <p:nvPr/>
          </p:nvSpPr>
          <p:spPr>
            <a:xfrm>
              <a:off x="1724804" y="3535529"/>
              <a:ext cx="6552415" cy="2099503"/>
            </a:xfrm>
            <a:custGeom>
              <a:avLst/>
              <a:gdLst/>
              <a:ahLst/>
              <a:cxnLst/>
              <a:rect l="l" t="t" r="r" b="b"/>
              <a:pathLst>
                <a:path w="6552415" h="2099503">
                  <a:moveTo>
                    <a:pt x="0" y="0"/>
                  </a:moveTo>
                  <a:lnTo>
                    <a:pt x="6552414" y="0"/>
                  </a:lnTo>
                  <a:lnTo>
                    <a:pt x="6552414" y="2099503"/>
                  </a:lnTo>
                  <a:lnTo>
                    <a:pt x="0" y="2099503"/>
                  </a:lnTo>
                  <a:lnTo>
                    <a:pt x="0" y="0"/>
                  </a:lnTo>
                  <a:close/>
                </a:path>
              </a:pathLst>
            </a:custGeom>
            <a:blipFill>
              <a:blip r:embed="rId16"/>
              <a:stretch>
                <a:fillRect/>
              </a:stretch>
            </a:blipFill>
          </p:spPr>
          <p:txBody>
            <a:bodyPr/>
            <a:lstStyle/>
            <a:p>
              <a:endParaRPr lang="en-ID" sz="2000"/>
            </a:p>
          </p:txBody>
        </p:sp>
      </p:grpSp>
      <p:pic>
        <p:nvPicPr>
          <p:cNvPr id="34" name="Picture 34"/>
          <p:cNvPicPr>
            <a:picLocks noChangeAspect="1"/>
          </p:cNvPicPr>
          <p:nvPr/>
        </p:nvPicPr>
        <p:blipFill>
          <a:blip r:embed="rId17"/>
          <a:srcRect/>
          <a:stretch>
            <a:fillRect/>
          </a:stretch>
        </p:blipFill>
        <p:spPr>
          <a:xfrm>
            <a:off x="11024277" y="1060075"/>
            <a:ext cx="7765874" cy="5785576"/>
          </a:xfrm>
          <a:prstGeom prst="rect">
            <a:avLst/>
          </a:prstGeom>
        </p:spPr>
      </p:pic>
      <p:pic>
        <p:nvPicPr>
          <p:cNvPr id="35" name="Picture 35"/>
          <p:cNvPicPr>
            <a:picLocks noChangeAspect="1"/>
          </p:cNvPicPr>
          <p:nvPr/>
        </p:nvPicPr>
        <p:blipFill>
          <a:blip r:embed="rId18"/>
          <a:srcRect/>
          <a:stretch>
            <a:fillRect/>
          </a:stretch>
        </p:blipFill>
        <p:spPr>
          <a:xfrm rot="-5563430">
            <a:off x="15889045" y="8428757"/>
            <a:ext cx="1249102" cy="2356795"/>
          </a:xfrm>
          <a:prstGeom prst="rect">
            <a:avLst/>
          </a:prstGeom>
        </p:spPr>
      </p:pic>
      <p:sp>
        <p:nvSpPr>
          <p:cNvPr id="36" name="TextBox 36"/>
          <p:cNvSpPr txBox="1"/>
          <p:nvPr/>
        </p:nvSpPr>
        <p:spPr>
          <a:xfrm>
            <a:off x="1028700" y="711460"/>
            <a:ext cx="7892243" cy="687705"/>
          </a:xfrm>
          <a:prstGeom prst="rect">
            <a:avLst/>
          </a:prstGeom>
        </p:spPr>
        <p:txBody>
          <a:bodyPr lIns="0" tIns="0" rIns="0" bIns="0" rtlCol="0" anchor="t">
            <a:spAutoFit/>
          </a:bodyPr>
          <a:lstStyle/>
          <a:p>
            <a:pPr>
              <a:lnSpc>
                <a:spcPts val="5084"/>
              </a:lnSpc>
            </a:pPr>
            <a:r>
              <a:rPr lang="en-US" sz="4499" spc="-134" dirty="0" err="1">
                <a:solidFill>
                  <a:srgbClr val="000000"/>
                </a:solidFill>
                <a:latin typeface="Poppins Bold"/>
              </a:rPr>
              <a:t>Deskripsi</a:t>
            </a:r>
            <a:r>
              <a:rPr lang="en-US" sz="4499" spc="-134" dirty="0">
                <a:solidFill>
                  <a:srgbClr val="000000"/>
                </a:solidFill>
                <a:latin typeface="Poppins Bold"/>
              </a:rPr>
              <a:t> </a:t>
            </a:r>
            <a:r>
              <a:rPr lang="en-US" sz="4499" spc="-134" dirty="0" err="1">
                <a:solidFill>
                  <a:srgbClr val="000000"/>
                </a:solidFill>
                <a:latin typeface="Poppins Bold"/>
              </a:rPr>
              <a:t>Proyek</a:t>
            </a:r>
            <a:r>
              <a:rPr lang="en-US" sz="4499" spc="-134" dirty="0">
                <a:solidFill>
                  <a:srgbClr val="000000"/>
                </a:solidFill>
                <a:latin typeface="Poppins Bold"/>
              </a:rPr>
              <a:t> </a:t>
            </a:r>
            <a:r>
              <a:rPr lang="en-US" sz="4499" spc="-134" dirty="0" err="1">
                <a:solidFill>
                  <a:srgbClr val="000000"/>
                </a:solidFill>
                <a:latin typeface="Poppins Bold"/>
              </a:rPr>
              <a:t>Perubahan</a:t>
            </a:r>
            <a:endParaRPr lang="en-US" sz="4499" spc="-134"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anim calcmode="lin" valueType="num">
                                      <p:cBhvr>
                                        <p:cTn id="25" dur="2000" fill="hold"/>
                                        <p:tgtEl>
                                          <p:spTgt spid="11"/>
                                        </p:tgtEl>
                                        <p:attrNameLst>
                                          <p:attrName>ppt_x</p:attrName>
                                        </p:attrNameLst>
                                      </p:cBhvr>
                                      <p:tavLst>
                                        <p:tav tm="0">
                                          <p:val>
                                            <p:strVal val="#ppt_x"/>
                                          </p:val>
                                        </p:tav>
                                        <p:tav tm="100000">
                                          <p:val>
                                            <p:strVal val="#ppt_x"/>
                                          </p:val>
                                        </p:tav>
                                      </p:tavLst>
                                    </p:anim>
                                    <p:anim calcmode="lin" valueType="num">
                                      <p:cBhvr>
                                        <p:cTn id="26" dur="2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 presetClass="entr" presetSubtype="4"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ppt_x"/>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32" b="-39775"/>
            </a:stretch>
          </a:blipFill>
        </p:spPr>
        <p:txBody>
          <a:bodyPr/>
          <a:lstStyle/>
          <a:p>
            <a:endParaRPr lang="en-ID"/>
          </a:p>
        </p:txBody>
      </p:sp>
      <p:grpSp>
        <p:nvGrpSpPr>
          <p:cNvPr id="3" name="Group 3"/>
          <p:cNvGrpSpPr/>
          <p:nvPr/>
        </p:nvGrpSpPr>
        <p:grpSpPr>
          <a:xfrm>
            <a:off x="-2498573" y="9010697"/>
            <a:ext cx="4185210" cy="2172476"/>
            <a:chOff x="0" y="0"/>
            <a:chExt cx="1345639" cy="698500"/>
          </a:xfrm>
        </p:grpSpPr>
        <p:sp>
          <p:nvSpPr>
            <p:cNvPr id="4" name="Freeform 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5" name="TextBox 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 name="Group 6"/>
          <p:cNvGrpSpPr/>
          <p:nvPr/>
        </p:nvGrpSpPr>
        <p:grpSpPr>
          <a:xfrm>
            <a:off x="-2228904" y="9654243"/>
            <a:ext cx="8377487" cy="2964361"/>
            <a:chOff x="0" y="0"/>
            <a:chExt cx="1974009" cy="698500"/>
          </a:xfrm>
        </p:grpSpPr>
        <p:sp>
          <p:nvSpPr>
            <p:cNvPr id="7" name="Freeform 7"/>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9" name="Freeform 9"/>
          <p:cNvSpPr/>
          <p:nvPr/>
        </p:nvSpPr>
        <p:spPr>
          <a:xfrm>
            <a:off x="9839714" y="2202482"/>
            <a:ext cx="6238486" cy="3580961"/>
          </a:xfrm>
          <a:custGeom>
            <a:avLst/>
            <a:gdLst/>
            <a:ahLst/>
            <a:cxnLst/>
            <a:rect l="l" t="t" r="r" b="b"/>
            <a:pathLst>
              <a:path w="6238486" h="3580961">
                <a:moveTo>
                  <a:pt x="0" y="0"/>
                </a:moveTo>
                <a:lnTo>
                  <a:pt x="6238486" y="0"/>
                </a:lnTo>
                <a:lnTo>
                  <a:pt x="6238486" y="3580962"/>
                </a:lnTo>
                <a:lnTo>
                  <a:pt x="0" y="3580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0" name="Freeform 10"/>
          <p:cNvSpPr/>
          <p:nvPr/>
        </p:nvSpPr>
        <p:spPr>
          <a:xfrm>
            <a:off x="2223151" y="6140098"/>
            <a:ext cx="6238486" cy="3580964"/>
          </a:xfrm>
          <a:custGeom>
            <a:avLst/>
            <a:gdLst/>
            <a:ahLst/>
            <a:cxnLst/>
            <a:rect l="l" t="t" r="r" b="b"/>
            <a:pathLst>
              <a:path w="6238486" h="3580964">
                <a:moveTo>
                  <a:pt x="0" y="0"/>
                </a:moveTo>
                <a:lnTo>
                  <a:pt x="6238486" y="0"/>
                </a:lnTo>
                <a:lnTo>
                  <a:pt x="6238486" y="3580964"/>
                </a:lnTo>
                <a:lnTo>
                  <a:pt x="0" y="35809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1" name="Freeform 11"/>
          <p:cNvSpPr/>
          <p:nvPr/>
        </p:nvSpPr>
        <p:spPr>
          <a:xfrm>
            <a:off x="10174685" y="6074682"/>
            <a:ext cx="5972266" cy="3580963"/>
          </a:xfrm>
          <a:custGeom>
            <a:avLst/>
            <a:gdLst/>
            <a:ahLst/>
            <a:cxnLst/>
            <a:rect l="l" t="t" r="r" b="b"/>
            <a:pathLst>
              <a:path w="5972266" h="3580963">
                <a:moveTo>
                  <a:pt x="0" y="0"/>
                </a:moveTo>
                <a:lnTo>
                  <a:pt x="5972266" y="0"/>
                </a:lnTo>
                <a:lnTo>
                  <a:pt x="5972266" y="3580963"/>
                </a:lnTo>
                <a:lnTo>
                  <a:pt x="0" y="35809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2" name="Freeform 12"/>
          <p:cNvSpPr/>
          <p:nvPr/>
        </p:nvSpPr>
        <p:spPr>
          <a:xfrm>
            <a:off x="2976130" y="1604757"/>
            <a:ext cx="13435200" cy="7951480"/>
          </a:xfrm>
          <a:custGeom>
            <a:avLst/>
            <a:gdLst/>
            <a:ahLst/>
            <a:cxnLst/>
            <a:rect l="l" t="t" r="r" b="b"/>
            <a:pathLst>
              <a:path w="13435200" h="7951480">
                <a:moveTo>
                  <a:pt x="0" y="0"/>
                </a:moveTo>
                <a:lnTo>
                  <a:pt x="13435201" y="0"/>
                </a:lnTo>
                <a:lnTo>
                  <a:pt x="13435201" y="7951480"/>
                </a:lnTo>
                <a:lnTo>
                  <a:pt x="0" y="7951480"/>
                </a:lnTo>
                <a:lnTo>
                  <a:pt x="0" y="0"/>
                </a:lnTo>
                <a:close/>
              </a:path>
            </a:pathLst>
          </a:custGeom>
          <a:blipFill>
            <a:blip r:embed="rId9"/>
            <a:stretch>
              <a:fillRect l="-33998" t="-225604" r="-19683" b="-41603"/>
            </a:stretch>
          </a:blipFill>
        </p:spPr>
        <p:txBody>
          <a:bodyPr/>
          <a:lstStyle/>
          <a:p>
            <a:endParaRPr lang="en-ID"/>
          </a:p>
        </p:txBody>
      </p:sp>
      <p:pic>
        <p:nvPicPr>
          <p:cNvPr id="13" name="Picture 13"/>
          <p:cNvPicPr>
            <a:picLocks noChangeAspect="1"/>
          </p:cNvPicPr>
          <p:nvPr/>
        </p:nvPicPr>
        <p:blipFill>
          <a:blip r:embed="rId10"/>
          <a:srcRect/>
          <a:stretch>
            <a:fillRect/>
          </a:stretch>
        </p:blipFill>
        <p:spPr>
          <a:xfrm rot="-6738794">
            <a:off x="13782703" y="-429089"/>
            <a:ext cx="1804882" cy="2991080"/>
          </a:xfrm>
          <a:prstGeom prst="rect">
            <a:avLst/>
          </a:prstGeom>
        </p:spPr>
      </p:pic>
      <p:sp>
        <p:nvSpPr>
          <p:cNvPr id="14" name="TextBox 14"/>
          <p:cNvSpPr txBox="1"/>
          <p:nvPr/>
        </p:nvSpPr>
        <p:spPr>
          <a:xfrm>
            <a:off x="805028" y="673646"/>
            <a:ext cx="13009667" cy="833106"/>
          </a:xfrm>
          <a:prstGeom prst="rect">
            <a:avLst/>
          </a:prstGeom>
        </p:spPr>
        <p:txBody>
          <a:bodyPr lIns="0" tIns="0" rIns="0" bIns="0" rtlCol="0" anchor="t">
            <a:spAutoFit/>
          </a:bodyPr>
          <a:lstStyle/>
          <a:p>
            <a:pPr>
              <a:lnSpc>
                <a:spcPts val="5877"/>
              </a:lnSpc>
            </a:pPr>
            <a:r>
              <a:rPr lang="en-US" sz="5877" dirty="0" err="1">
                <a:solidFill>
                  <a:srgbClr val="000B5D"/>
                </a:solidFill>
                <a:latin typeface="Poppins Semi-Bold"/>
              </a:rPr>
              <a:t>RENCANA</a:t>
            </a:r>
            <a:r>
              <a:rPr lang="en-US" sz="5877" dirty="0">
                <a:solidFill>
                  <a:srgbClr val="000B5D"/>
                </a:solidFill>
                <a:latin typeface="Poppins Semi-Bold"/>
              </a:rPr>
              <a:t> STRATEGI MARKETING</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ppt_x</p:attrName>
                                        </p:attrNameLst>
                                      </p:cBhvr>
                                      <p:tavLst>
                                        <p:tav tm="0">
                                          <p:val>
                                            <p:strVal val="#ppt_x"/>
                                          </p:val>
                                        </p:tav>
                                        <p:tav tm="100000">
                                          <p:val>
                                            <p:strVal val="#ppt_x"/>
                                          </p:val>
                                        </p:tav>
                                      </p:tavLst>
                                    </p:anim>
                                    <p:anim calcmode="lin" valueType="num">
                                      <p:cBhvr>
                                        <p:cTn id="9" dur="2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000" fill="hold"/>
                                        <p:tgtEl>
                                          <p:spTgt spid="12"/>
                                        </p:tgtEl>
                                        <p:attrNameLst>
                                          <p:attrName>ppt_x</p:attrName>
                                        </p:attrNameLst>
                                      </p:cBhvr>
                                      <p:tavLst>
                                        <p:tav tm="0">
                                          <p:val>
                                            <p:strVal val="#ppt_x"/>
                                          </p:val>
                                        </p:tav>
                                        <p:tav tm="100000">
                                          <p:val>
                                            <p:strVal val="#ppt_x"/>
                                          </p:val>
                                        </p:tav>
                                      </p:tavLst>
                                    </p:anim>
                                    <p:anim calcmode="lin" valueType="num">
                                      <p:cBhvr additive="base">
                                        <p:cTn id="14"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000"/>
            </a:blip>
            <a:stretch>
              <a:fillRect l="-43040" b="-69529"/>
            </a:stretch>
          </a:blipFill>
        </p:spPr>
        <p:txBody>
          <a:bodyPr/>
          <a:lstStyle/>
          <a:p>
            <a:endParaRPr lang="en-ID"/>
          </a:p>
        </p:txBody>
      </p:sp>
      <p:grpSp>
        <p:nvGrpSpPr>
          <p:cNvPr id="3" name="Group 3"/>
          <p:cNvGrpSpPr/>
          <p:nvPr/>
        </p:nvGrpSpPr>
        <p:grpSpPr>
          <a:xfrm>
            <a:off x="-2498573" y="9010697"/>
            <a:ext cx="4185210" cy="2172476"/>
            <a:chOff x="0" y="0"/>
            <a:chExt cx="1345639" cy="698500"/>
          </a:xfrm>
        </p:grpSpPr>
        <p:sp>
          <p:nvSpPr>
            <p:cNvPr id="4" name="Freeform 4"/>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txBody>
            <a:bodyPr/>
            <a:lstStyle/>
            <a:p>
              <a:endParaRPr lang="en-ID"/>
            </a:p>
          </p:txBody>
        </p:sp>
        <p:sp>
          <p:nvSpPr>
            <p:cNvPr id="5" name="TextBox 5"/>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6" name="Group 6"/>
          <p:cNvGrpSpPr/>
          <p:nvPr/>
        </p:nvGrpSpPr>
        <p:grpSpPr>
          <a:xfrm>
            <a:off x="-2228904" y="9654243"/>
            <a:ext cx="8377487" cy="2964361"/>
            <a:chOff x="0" y="0"/>
            <a:chExt cx="1974009" cy="698500"/>
          </a:xfrm>
        </p:grpSpPr>
        <p:sp>
          <p:nvSpPr>
            <p:cNvPr id="7" name="Freeform 7"/>
            <p:cNvSpPr/>
            <p:nvPr/>
          </p:nvSpPr>
          <p:spPr>
            <a:xfrm>
              <a:off x="1952" y="0"/>
              <a:ext cx="1970105" cy="698500"/>
            </a:xfrm>
            <a:custGeom>
              <a:avLst/>
              <a:gdLst/>
              <a:ahLst/>
              <a:cxnLst/>
              <a:rect l="l" t="t" r="r" b="b"/>
              <a:pathLst>
                <a:path w="1970105" h="698500">
                  <a:moveTo>
                    <a:pt x="1966944" y="358037"/>
                  </a:moveTo>
                  <a:lnTo>
                    <a:pt x="1773969" y="689713"/>
                  </a:lnTo>
                  <a:cubicBezTo>
                    <a:pt x="1770804" y="695153"/>
                    <a:pt x="1764985" y="698500"/>
                    <a:pt x="1758691" y="698500"/>
                  </a:cubicBezTo>
                  <a:lnTo>
                    <a:pt x="211413" y="698500"/>
                  </a:lnTo>
                  <a:cubicBezTo>
                    <a:pt x="205120" y="698500"/>
                    <a:pt x="199301" y="695153"/>
                    <a:pt x="196136" y="689713"/>
                  </a:cubicBezTo>
                  <a:lnTo>
                    <a:pt x="3160" y="358037"/>
                  </a:lnTo>
                  <a:cubicBezTo>
                    <a:pt x="0" y="352605"/>
                    <a:pt x="0" y="345895"/>
                    <a:pt x="3160" y="340463"/>
                  </a:cubicBezTo>
                  <a:lnTo>
                    <a:pt x="196136" y="8787"/>
                  </a:lnTo>
                  <a:cubicBezTo>
                    <a:pt x="199301" y="3347"/>
                    <a:pt x="205120" y="0"/>
                    <a:pt x="211413" y="0"/>
                  </a:cubicBezTo>
                  <a:lnTo>
                    <a:pt x="1758691" y="0"/>
                  </a:lnTo>
                  <a:cubicBezTo>
                    <a:pt x="1764985" y="0"/>
                    <a:pt x="1770804" y="3347"/>
                    <a:pt x="1773969" y="8787"/>
                  </a:cubicBezTo>
                  <a:lnTo>
                    <a:pt x="1966944" y="340463"/>
                  </a:lnTo>
                  <a:cubicBezTo>
                    <a:pt x="1970105" y="345895"/>
                    <a:pt x="1970105" y="352605"/>
                    <a:pt x="1966944" y="358037"/>
                  </a:cubicBezTo>
                  <a:close/>
                </a:path>
              </a:pathLst>
            </a:custGeom>
            <a:solidFill>
              <a:srgbClr val="000B5D"/>
            </a:solidFill>
          </p:spPr>
          <p:txBody>
            <a:bodyPr/>
            <a:lstStyle/>
            <a:p>
              <a:endParaRPr lang="en-ID"/>
            </a:p>
          </p:txBody>
        </p:sp>
        <p:sp>
          <p:nvSpPr>
            <p:cNvPr id="8" name="TextBox 8"/>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9" name="Freeform 9"/>
          <p:cNvSpPr/>
          <p:nvPr/>
        </p:nvSpPr>
        <p:spPr>
          <a:xfrm>
            <a:off x="1481590" y="2569947"/>
            <a:ext cx="6770658" cy="7084295"/>
          </a:xfrm>
          <a:custGeom>
            <a:avLst/>
            <a:gdLst/>
            <a:ahLst/>
            <a:cxnLst/>
            <a:rect l="l" t="t" r="r" b="b"/>
            <a:pathLst>
              <a:path w="6770658" h="7084295">
                <a:moveTo>
                  <a:pt x="0" y="0"/>
                </a:moveTo>
                <a:lnTo>
                  <a:pt x="6770658" y="0"/>
                </a:lnTo>
                <a:lnTo>
                  <a:pt x="6770658" y="7084296"/>
                </a:lnTo>
                <a:lnTo>
                  <a:pt x="0" y="7084296"/>
                </a:lnTo>
                <a:lnTo>
                  <a:pt x="0" y="0"/>
                </a:lnTo>
                <a:close/>
              </a:path>
            </a:pathLst>
          </a:custGeom>
          <a:blipFill>
            <a:blip r:embed="rId3"/>
            <a:stretch>
              <a:fillRect l="-37324" t="-57873" r="-22070" b="-57555"/>
            </a:stretch>
          </a:blipFill>
        </p:spPr>
        <p:txBody>
          <a:bodyPr/>
          <a:lstStyle/>
          <a:p>
            <a:endParaRPr lang="en-ID"/>
          </a:p>
        </p:txBody>
      </p:sp>
      <p:sp>
        <p:nvSpPr>
          <p:cNvPr id="10" name="Freeform 10"/>
          <p:cNvSpPr/>
          <p:nvPr/>
        </p:nvSpPr>
        <p:spPr>
          <a:xfrm>
            <a:off x="9619054" y="2569947"/>
            <a:ext cx="7493772" cy="4513544"/>
          </a:xfrm>
          <a:custGeom>
            <a:avLst/>
            <a:gdLst/>
            <a:ahLst/>
            <a:cxnLst/>
            <a:rect l="l" t="t" r="r" b="b"/>
            <a:pathLst>
              <a:path w="7493772" h="4513544">
                <a:moveTo>
                  <a:pt x="0" y="0"/>
                </a:moveTo>
                <a:lnTo>
                  <a:pt x="7493772" y="0"/>
                </a:lnTo>
                <a:lnTo>
                  <a:pt x="7493772" y="4513545"/>
                </a:lnTo>
                <a:lnTo>
                  <a:pt x="0" y="4513545"/>
                </a:lnTo>
                <a:lnTo>
                  <a:pt x="0" y="0"/>
                </a:lnTo>
                <a:close/>
              </a:path>
            </a:pathLst>
          </a:custGeom>
          <a:blipFill>
            <a:blip r:embed="rId4"/>
            <a:stretch>
              <a:fillRect l="-38253" t="-93712" r="-24585" b="-188614"/>
            </a:stretch>
          </a:blipFill>
        </p:spPr>
        <p:txBody>
          <a:bodyPr/>
          <a:lstStyle/>
          <a:p>
            <a:endParaRPr lang="en-ID"/>
          </a:p>
        </p:txBody>
      </p:sp>
      <p:pic>
        <p:nvPicPr>
          <p:cNvPr id="11" name="Picture 11"/>
          <p:cNvPicPr>
            <a:picLocks noChangeAspect="1"/>
          </p:cNvPicPr>
          <p:nvPr/>
        </p:nvPicPr>
        <p:blipFill>
          <a:blip r:embed="rId5"/>
          <a:srcRect/>
          <a:stretch>
            <a:fillRect/>
          </a:stretch>
        </p:blipFill>
        <p:spPr>
          <a:xfrm>
            <a:off x="8327614" y="1506752"/>
            <a:ext cx="1216074" cy="1355960"/>
          </a:xfrm>
          <a:prstGeom prst="rect">
            <a:avLst/>
          </a:prstGeom>
        </p:spPr>
      </p:pic>
      <p:pic>
        <p:nvPicPr>
          <p:cNvPr id="12" name="Picture 12"/>
          <p:cNvPicPr>
            <a:picLocks noChangeAspect="1"/>
          </p:cNvPicPr>
          <p:nvPr/>
        </p:nvPicPr>
        <p:blipFill>
          <a:blip r:embed="rId6"/>
          <a:srcRect/>
          <a:stretch>
            <a:fillRect/>
          </a:stretch>
        </p:blipFill>
        <p:spPr>
          <a:xfrm>
            <a:off x="8615532" y="6542680"/>
            <a:ext cx="1056936" cy="3554255"/>
          </a:xfrm>
          <a:prstGeom prst="rect">
            <a:avLst/>
          </a:prstGeom>
        </p:spPr>
      </p:pic>
      <p:sp>
        <p:nvSpPr>
          <p:cNvPr id="13" name="TextBox 13"/>
          <p:cNvSpPr txBox="1"/>
          <p:nvPr/>
        </p:nvSpPr>
        <p:spPr>
          <a:xfrm>
            <a:off x="1481590" y="1919945"/>
            <a:ext cx="7080528" cy="446423"/>
          </a:xfrm>
          <a:prstGeom prst="rect">
            <a:avLst/>
          </a:prstGeom>
        </p:spPr>
        <p:txBody>
          <a:bodyPr lIns="0" tIns="0" rIns="0" bIns="0" rtlCol="0" anchor="t">
            <a:spAutoFit/>
          </a:bodyPr>
          <a:lstStyle/>
          <a:p>
            <a:pPr>
              <a:lnSpc>
                <a:spcPts val="3198"/>
              </a:lnSpc>
            </a:pPr>
            <a:r>
              <a:rPr lang="en-US" sz="3198" dirty="0" err="1">
                <a:solidFill>
                  <a:srgbClr val="000B5D"/>
                </a:solidFill>
                <a:latin typeface="Poppins Semi-Bold"/>
              </a:rPr>
              <a:t>IDENTIFIKASI</a:t>
            </a:r>
            <a:r>
              <a:rPr lang="en-US" sz="3198" dirty="0">
                <a:solidFill>
                  <a:srgbClr val="000B5D"/>
                </a:solidFill>
                <a:latin typeface="Poppins Semi-Bold"/>
              </a:rPr>
              <a:t> </a:t>
            </a:r>
            <a:r>
              <a:rPr lang="en-US" sz="3198" dirty="0" err="1">
                <a:solidFill>
                  <a:srgbClr val="000B5D"/>
                </a:solidFill>
                <a:latin typeface="Poppins Semi-Bold"/>
              </a:rPr>
              <a:t>POTENSI</a:t>
            </a:r>
            <a:r>
              <a:rPr lang="en-US" sz="3198" dirty="0">
                <a:solidFill>
                  <a:srgbClr val="000B5D"/>
                </a:solidFill>
                <a:latin typeface="Poppins Semi-Bold"/>
              </a:rPr>
              <a:t> </a:t>
            </a:r>
            <a:r>
              <a:rPr lang="en-US" sz="3198" dirty="0" err="1">
                <a:solidFill>
                  <a:srgbClr val="000B5D"/>
                </a:solidFill>
                <a:latin typeface="Poppins Semi-Bold"/>
              </a:rPr>
              <a:t>KENDALA</a:t>
            </a:r>
            <a:endParaRPr lang="en-US" sz="3198" dirty="0">
              <a:solidFill>
                <a:srgbClr val="000B5D"/>
              </a:solidFill>
              <a:latin typeface="Poppins Semi-Bold"/>
            </a:endParaRPr>
          </a:p>
        </p:txBody>
      </p:sp>
      <p:sp>
        <p:nvSpPr>
          <p:cNvPr id="14" name="TextBox 14"/>
          <p:cNvSpPr txBox="1"/>
          <p:nvPr/>
        </p:nvSpPr>
        <p:spPr>
          <a:xfrm>
            <a:off x="9861523" y="1919945"/>
            <a:ext cx="7080528" cy="446423"/>
          </a:xfrm>
          <a:prstGeom prst="rect">
            <a:avLst/>
          </a:prstGeom>
        </p:spPr>
        <p:txBody>
          <a:bodyPr lIns="0" tIns="0" rIns="0" bIns="0" rtlCol="0" anchor="t">
            <a:spAutoFit/>
          </a:bodyPr>
          <a:lstStyle/>
          <a:p>
            <a:pPr>
              <a:lnSpc>
                <a:spcPts val="3198"/>
              </a:lnSpc>
            </a:pPr>
            <a:r>
              <a:rPr lang="en-US" sz="3198" dirty="0" err="1">
                <a:solidFill>
                  <a:srgbClr val="000B5D"/>
                </a:solidFill>
                <a:latin typeface="Poppins Semi-Bold"/>
              </a:rPr>
              <a:t>MANAJEMEN</a:t>
            </a:r>
            <a:r>
              <a:rPr lang="en-US" sz="3198" dirty="0">
                <a:solidFill>
                  <a:srgbClr val="000B5D"/>
                </a:solidFill>
                <a:latin typeface="Poppins Semi-Bold"/>
              </a:rPr>
              <a:t> </a:t>
            </a:r>
            <a:r>
              <a:rPr lang="en-US" sz="3198" dirty="0" err="1">
                <a:solidFill>
                  <a:srgbClr val="000B5D"/>
                </a:solidFill>
                <a:latin typeface="Poppins Semi-Bold"/>
              </a:rPr>
              <a:t>RESIKO</a:t>
            </a:r>
            <a:endParaRPr lang="en-US" sz="3198" dirty="0">
              <a:solidFill>
                <a:srgbClr val="000B5D"/>
              </a:solidFill>
              <a:latin typeface="Poppins Semi-Bold"/>
            </a:endParaRPr>
          </a:p>
        </p:txBody>
      </p:sp>
      <p:sp>
        <p:nvSpPr>
          <p:cNvPr id="15" name="TextBox 15"/>
          <p:cNvSpPr txBox="1"/>
          <p:nvPr/>
        </p:nvSpPr>
        <p:spPr>
          <a:xfrm>
            <a:off x="805028" y="673646"/>
            <a:ext cx="13009667" cy="833106"/>
          </a:xfrm>
          <a:prstGeom prst="rect">
            <a:avLst/>
          </a:prstGeom>
        </p:spPr>
        <p:txBody>
          <a:bodyPr lIns="0" tIns="0" rIns="0" bIns="0" rtlCol="0" anchor="t">
            <a:spAutoFit/>
          </a:bodyPr>
          <a:lstStyle/>
          <a:p>
            <a:pPr>
              <a:lnSpc>
                <a:spcPts val="5877"/>
              </a:lnSpc>
            </a:pPr>
            <a:r>
              <a:rPr lang="en-US" sz="5877" dirty="0" err="1">
                <a:solidFill>
                  <a:srgbClr val="000B5D"/>
                </a:solidFill>
                <a:latin typeface="Poppins Semi-Bold"/>
              </a:rPr>
              <a:t>RENCANA</a:t>
            </a:r>
            <a:r>
              <a:rPr lang="en-US" sz="5877" dirty="0">
                <a:solidFill>
                  <a:srgbClr val="000B5D"/>
                </a:solidFill>
                <a:latin typeface="Poppins Semi-Bold"/>
              </a:rPr>
              <a:t> STRATEGI MARKETING</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2000" fill="hold"/>
                                        <p:tgtEl>
                                          <p:spTgt spid="13"/>
                                        </p:tgtEl>
                                        <p:attrNameLst>
                                          <p:attrName>ppt_x</p:attrName>
                                        </p:attrNameLst>
                                      </p:cBhvr>
                                      <p:tavLst>
                                        <p:tav tm="0">
                                          <p:val>
                                            <p:strVal val="#ppt_x"/>
                                          </p:val>
                                        </p:tav>
                                        <p:tav tm="100000">
                                          <p:val>
                                            <p:strVal val="#ppt_x"/>
                                          </p:val>
                                        </p:tav>
                                      </p:tavLst>
                                    </p:anim>
                                    <p:anim calcmode="lin" valueType="num">
                                      <p:cBhvr additive="base">
                                        <p:cTn id="25" dur="20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ppt_x"/>
                                          </p:val>
                                        </p:tav>
                                        <p:tav tm="100000">
                                          <p:val>
                                            <p:strVal val="#ppt_x"/>
                                          </p:val>
                                        </p:tav>
                                      </p:tavLst>
                                    </p:anim>
                                    <p:anim calcmode="lin" valueType="num">
                                      <p:cBhvr additive="base">
                                        <p:cTn id="30" dur="2000" fill="hold"/>
                                        <p:tgtEl>
                                          <p:spTgt spid="9"/>
                                        </p:tgtEl>
                                        <p:attrNameLst>
                                          <p:attrName>ppt_y</p:attrName>
                                        </p:attrNameLst>
                                      </p:cBhvr>
                                      <p:tavLst>
                                        <p:tav tm="0">
                                          <p:val>
                                            <p:strVal val="1+#ppt_h/2"/>
                                          </p:val>
                                        </p:tav>
                                        <p:tav tm="100000">
                                          <p:val>
                                            <p:strVal val="#ppt_y"/>
                                          </p:val>
                                        </p:tav>
                                      </p:tavLst>
                                    </p:anim>
                                  </p:childTnLst>
                                </p:cTn>
                              </p:par>
                            </p:childTnLst>
                          </p:cTn>
                        </p:par>
                        <p:par>
                          <p:cTn id="31" fill="hold">
                            <p:stCondLst>
                              <p:cond delay="6000"/>
                            </p:stCondLst>
                            <p:childTnLst>
                              <p:par>
                                <p:cTn id="32" presetID="2" presetClass="entr" presetSubtype="2"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2000" fill="hold"/>
                                        <p:tgtEl>
                                          <p:spTgt spid="14"/>
                                        </p:tgtEl>
                                        <p:attrNameLst>
                                          <p:attrName>ppt_x</p:attrName>
                                        </p:attrNameLst>
                                      </p:cBhvr>
                                      <p:tavLst>
                                        <p:tav tm="0">
                                          <p:val>
                                            <p:strVal val="1+#ppt_w/2"/>
                                          </p:val>
                                        </p:tav>
                                        <p:tav tm="100000">
                                          <p:val>
                                            <p:strVal val="#ppt_x"/>
                                          </p:val>
                                        </p:tav>
                                      </p:tavLst>
                                    </p:anim>
                                    <p:anim calcmode="lin" valueType="num">
                                      <p:cBhvr additive="base">
                                        <p:cTn id="35" dur="2000" fill="hold"/>
                                        <p:tgtEl>
                                          <p:spTgt spid="14"/>
                                        </p:tgtEl>
                                        <p:attrNameLst>
                                          <p:attrName>ppt_y</p:attrName>
                                        </p:attrNameLst>
                                      </p:cBhvr>
                                      <p:tavLst>
                                        <p:tav tm="0">
                                          <p:val>
                                            <p:strVal val="#ppt_y"/>
                                          </p:val>
                                        </p:tav>
                                        <p:tav tm="100000">
                                          <p:val>
                                            <p:strVal val="#ppt_y"/>
                                          </p:val>
                                        </p:tav>
                                      </p:tavLst>
                                    </p:anim>
                                  </p:childTnLst>
                                </p:cTn>
                              </p:par>
                            </p:childTnLst>
                          </p:cTn>
                        </p:par>
                        <p:par>
                          <p:cTn id="36" fill="hold">
                            <p:stCondLst>
                              <p:cond delay="8000"/>
                            </p:stCondLst>
                            <p:childTnLst>
                              <p:par>
                                <p:cTn id="37" presetID="2" presetClass="entr" presetSubtype="2"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1+#ppt_w/2"/>
                                          </p:val>
                                        </p:tav>
                                        <p:tav tm="100000">
                                          <p:val>
                                            <p:strVal val="#ppt_x"/>
                                          </p:val>
                                        </p:tav>
                                      </p:tavLst>
                                    </p:anim>
                                    <p:anim calcmode="lin" valueType="num">
                                      <p:cBhvr additive="base">
                                        <p:cTn id="40"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62036"/>
          <a:stretch>
            <a:fillRect/>
          </a:stretch>
        </p:blipFill>
        <p:spPr>
          <a:xfrm>
            <a:off x="0" y="3533204"/>
            <a:ext cx="18288000" cy="6942856"/>
          </a:xfrm>
          <a:prstGeom prst="rect">
            <a:avLst/>
          </a:prstGeom>
        </p:spPr>
      </p:pic>
      <p:pic>
        <p:nvPicPr>
          <p:cNvPr id="3" name="Picture 3"/>
          <p:cNvPicPr>
            <a:picLocks noChangeAspect="1"/>
          </p:cNvPicPr>
          <p:nvPr/>
        </p:nvPicPr>
        <p:blipFill>
          <a:blip r:embed="rId3"/>
          <a:srcRect/>
          <a:stretch>
            <a:fillRect/>
          </a:stretch>
        </p:blipFill>
        <p:spPr>
          <a:xfrm>
            <a:off x="0" y="0"/>
            <a:ext cx="18288000" cy="4147794"/>
          </a:xfrm>
          <a:prstGeom prst="rect">
            <a:avLst/>
          </a:prstGeom>
        </p:spPr>
      </p:pic>
      <p:sp>
        <p:nvSpPr>
          <p:cNvPr id="4" name="Freeform 4"/>
          <p:cNvSpPr/>
          <p:nvPr/>
        </p:nvSpPr>
        <p:spPr>
          <a:xfrm rot="2816745">
            <a:off x="12537760"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5" name="Freeform 5"/>
          <p:cNvSpPr/>
          <p:nvPr/>
        </p:nvSpPr>
        <p:spPr>
          <a:xfrm rot="2816745">
            <a:off x="7616063"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6" name="Freeform 6"/>
          <p:cNvSpPr/>
          <p:nvPr/>
        </p:nvSpPr>
        <p:spPr>
          <a:xfrm>
            <a:off x="-411089" y="1512723"/>
            <a:ext cx="10089409" cy="5670399"/>
          </a:xfrm>
          <a:custGeom>
            <a:avLst/>
            <a:gdLst/>
            <a:ahLst/>
            <a:cxnLst/>
            <a:rect l="l" t="t" r="r" b="b"/>
            <a:pathLst>
              <a:path w="10089409" h="5670399">
                <a:moveTo>
                  <a:pt x="0" y="0"/>
                </a:moveTo>
                <a:lnTo>
                  <a:pt x="10089409" y="0"/>
                </a:lnTo>
                <a:lnTo>
                  <a:pt x="10089409" y="5670399"/>
                </a:lnTo>
                <a:lnTo>
                  <a:pt x="0" y="5670399"/>
                </a:lnTo>
                <a:lnTo>
                  <a:pt x="0" y="0"/>
                </a:lnTo>
                <a:close/>
              </a:path>
            </a:pathLst>
          </a:custGeom>
          <a:blipFill>
            <a:blip r:embed="rId6"/>
            <a:stretch>
              <a:fillRect l="-3452" r="-3452"/>
            </a:stretch>
          </a:blipFill>
        </p:spPr>
        <p:txBody>
          <a:bodyPr/>
          <a:lstStyle/>
          <a:p>
            <a:endParaRPr lang="en-ID"/>
          </a:p>
        </p:txBody>
      </p:sp>
      <p:sp>
        <p:nvSpPr>
          <p:cNvPr id="7" name="Freeform 7"/>
          <p:cNvSpPr/>
          <p:nvPr/>
        </p:nvSpPr>
        <p:spPr>
          <a:xfrm rot="2816745">
            <a:off x="6177408"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7">
              <a:extLst>
                <a:ext uri="{96DAC541-7B7A-43D3-8B79-37D633B846F1}">
                  <asvg:svgBlip xmlns:asvg="http://schemas.microsoft.com/office/drawing/2016/SVG/main" r:embed="rId8"/>
                </a:ext>
              </a:extLst>
            </a:blip>
            <a:stretch>
              <a:fillRect t="-13160" b="-23446"/>
            </a:stretch>
          </a:blipFill>
        </p:spPr>
        <p:txBody>
          <a:bodyPr/>
          <a:lstStyle/>
          <a:p>
            <a:endParaRPr lang="en-ID"/>
          </a:p>
        </p:txBody>
      </p:sp>
      <p:sp>
        <p:nvSpPr>
          <p:cNvPr id="8" name="Freeform 8"/>
          <p:cNvSpPr/>
          <p:nvPr/>
        </p:nvSpPr>
        <p:spPr>
          <a:xfrm rot="2816745">
            <a:off x="14528739" y="9831871"/>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7">
              <a:extLst>
                <a:ext uri="{96DAC541-7B7A-43D3-8B79-37D633B846F1}">
                  <asvg:svgBlip xmlns:asvg="http://schemas.microsoft.com/office/drawing/2016/SVG/main" r:embed="rId8"/>
                </a:ext>
              </a:extLst>
            </a:blip>
            <a:stretch>
              <a:fillRect t="-13160" b="-23446"/>
            </a:stretch>
          </a:blipFill>
        </p:spPr>
        <p:txBody>
          <a:bodyPr/>
          <a:lstStyle/>
          <a:p>
            <a:endParaRPr lang="en-ID"/>
          </a:p>
        </p:txBody>
      </p:sp>
      <p:grpSp>
        <p:nvGrpSpPr>
          <p:cNvPr id="9" name="Group 9"/>
          <p:cNvGrpSpPr/>
          <p:nvPr/>
        </p:nvGrpSpPr>
        <p:grpSpPr>
          <a:xfrm>
            <a:off x="1223924" y="448215"/>
            <a:ext cx="16692158" cy="9390570"/>
            <a:chOff x="0" y="0"/>
            <a:chExt cx="22256210" cy="12520760"/>
          </a:xfrm>
        </p:grpSpPr>
        <p:sp>
          <p:nvSpPr>
            <p:cNvPr id="10" name="Freeform 10"/>
            <p:cNvSpPr/>
            <p:nvPr/>
          </p:nvSpPr>
          <p:spPr>
            <a:xfrm>
              <a:off x="9735450" y="0"/>
              <a:ext cx="12520760" cy="12520760"/>
            </a:xfrm>
            <a:custGeom>
              <a:avLst/>
              <a:gdLst/>
              <a:ahLst/>
              <a:cxnLst/>
              <a:rect l="l" t="t" r="r" b="b"/>
              <a:pathLst>
                <a:path w="12520760" h="12520760">
                  <a:moveTo>
                    <a:pt x="0" y="0"/>
                  </a:moveTo>
                  <a:lnTo>
                    <a:pt x="12520760" y="0"/>
                  </a:lnTo>
                  <a:lnTo>
                    <a:pt x="12520760" y="12520760"/>
                  </a:lnTo>
                  <a:lnTo>
                    <a:pt x="0" y="12520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1" name="Freeform 11"/>
            <p:cNvSpPr/>
            <p:nvPr/>
          </p:nvSpPr>
          <p:spPr>
            <a:xfrm>
              <a:off x="10393841" y="658391"/>
              <a:ext cx="11203978" cy="11203978"/>
            </a:xfrm>
            <a:custGeom>
              <a:avLst/>
              <a:gdLst/>
              <a:ahLst/>
              <a:cxnLst/>
              <a:rect l="l" t="t" r="r" b="b"/>
              <a:pathLst>
                <a:path w="11203978" h="11203978">
                  <a:moveTo>
                    <a:pt x="0" y="0"/>
                  </a:moveTo>
                  <a:lnTo>
                    <a:pt x="11203978" y="0"/>
                  </a:lnTo>
                  <a:lnTo>
                    <a:pt x="11203978" y="11203978"/>
                  </a:lnTo>
                  <a:lnTo>
                    <a:pt x="0" y="112039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2" name="Freeform 12"/>
            <p:cNvSpPr/>
            <p:nvPr/>
          </p:nvSpPr>
          <p:spPr>
            <a:xfrm>
              <a:off x="11013059" y="1277608"/>
              <a:ext cx="9965543" cy="9965543"/>
            </a:xfrm>
            <a:custGeom>
              <a:avLst/>
              <a:gdLst/>
              <a:ahLst/>
              <a:cxnLst/>
              <a:rect l="l" t="t" r="r" b="b"/>
              <a:pathLst>
                <a:path w="9965543" h="9965543">
                  <a:moveTo>
                    <a:pt x="0" y="0"/>
                  </a:moveTo>
                  <a:lnTo>
                    <a:pt x="9965543" y="0"/>
                  </a:lnTo>
                  <a:lnTo>
                    <a:pt x="9965543" y="9965543"/>
                  </a:lnTo>
                  <a:lnTo>
                    <a:pt x="0" y="99655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13" name="Group 13"/>
            <p:cNvGrpSpPr/>
            <p:nvPr/>
          </p:nvGrpSpPr>
          <p:grpSpPr>
            <a:xfrm>
              <a:off x="11575416" y="1839966"/>
              <a:ext cx="8840828" cy="884082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ID"/>
              </a:p>
            </p:txBody>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ChangeAspect="1"/>
            </p:cNvGrpSpPr>
            <p:nvPr/>
          </p:nvGrpSpPr>
          <p:grpSpPr>
            <a:xfrm>
              <a:off x="11767131" y="2031698"/>
              <a:ext cx="8457398" cy="8457364"/>
              <a:chOff x="0" y="0"/>
              <a:chExt cx="6350000" cy="6349975"/>
            </a:xfrm>
          </p:grpSpPr>
          <p:sp>
            <p:nvSpPr>
              <p:cNvPr id="17" name="Freeform 17"/>
              <p:cNvSpPr/>
              <p:nvPr/>
            </p:nvSpPr>
            <p:spPr>
              <a:xfrm flipH="1">
                <a:off x="0" y="0"/>
                <a:ext cx="6350000" cy="6349974"/>
              </a:xfrm>
              <a:custGeom>
                <a:avLst/>
                <a:gdLst/>
                <a:ahLst/>
                <a:cxnLst/>
                <a:rect l="l" t="t" r="r" b="b"/>
                <a:pathLst>
                  <a:path w="6350000" h="6349974">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a:blip r:embed="rId15"/>
                <a:stretch>
                  <a:fillRect b="-34556"/>
                </a:stretch>
              </a:blipFill>
            </p:spPr>
            <p:txBody>
              <a:bodyPr/>
              <a:lstStyle/>
              <a:p>
                <a:endParaRPr lang="en-ID"/>
              </a:p>
            </p:txBody>
          </p:sp>
        </p:grpSp>
        <p:sp>
          <p:nvSpPr>
            <p:cNvPr id="18" name="TextBox 18"/>
            <p:cNvSpPr txBox="1"/>
            <p:nvPr/>
          </p:nvSpPr>
          <p:spPr>
            <a:xfrm>
              <a:off x="0" y="9963005"/>
              <a:ext cx="9985111" cy="745941"/>
            </a:xfrm>
            <a:prstGeom prst="rect">
              <a:avLst/>
            </a:prstGeom>
          </p:spPr>
          <p:txBody>
            <a:bodyPr lIns="0" tIns="0" rIns="0" bIns="0" rtlCol="0" anchor="t">
              <a:spAutoFit/>
            </a:bodyPr>
            <a:lstStyle/>
            <a:p>
              <a:pPr algn="ctr">
                <a:lnSpc>
                  <a:spcPts val="4169"/>
                </a:lnSpc>
              </a:pPr>
              <a:r>
                <a:rPr lang="en-US" sz="4169">
                  <a:solidFill>
                    <a:srgbClr val="000B5D"/>
                  </a:solidFill>
                  <a:latin typeface="Abril Fatface"/>
                </a:rPr>
                <a:t>SURIYANTO ANDILI, SE., M.SI</a:t>
              </a:r>
            </a:p>
          </p:txBody>
        </p:sp>
        <p:sp>
          <p:nvSpPr>
            <p:cNvPr id="19" name="TextBox 19"/>
            <p:cNvSpPr txBox="1"/>
            <p:nvPr/>
          </p:nvSpPr>
          <p:spPr>
            <a:xfrm>
              <a:off x="104285" y="10870734"/>
              <a:ext cx="11143802" cy="915401"/>
            </a:xfrm>
            <a:prstGeom prst="rect">
              <a:avLst/>
            </a:prstGeom>
          </p:spPr>
          <p:txBody>
            <a:bodyPr lIns="0" tIns="0" rIns="0" bIns="0" rtlCol="0" anchor="t">
              <a:spAutoFit/>
            </a:bodyPr>
            <a:lstStyle/>
            <a:p>
              <a:pPr>
                <a:lnSpc>
                  <a:spcPts val="2666"/>
                </a:lnSpc>
              </a:pPr>
              <a:r>
                <a:rPr lang="en-US" sz="2666">
                  <a:solidFill>
                    <a:srgbClr val="000B5D"/>
                  </a:solidFill>
                  <a:latin typeface="Abril Fatface"/>
                </a:rPr>
                <a:t>KEPALA DINAS ESDM PROVINSI MALUKU UTARA</a:t>
              </a:r>
            </a:p>
            <a:p>
              <a:pPr>
                <a:lnSpc>
                  <a:spcPts val="2666"/>
                </a:lnSpc>
              </a:pPr>
              <a:endParaRPr lang="en-US" sz="2666">
                <a:solidFill>
                  <a:srgbClr val="000B5D"/>
                </a:solidFill>
                <a:latin typeface="Abril Fatface"/>
              </a:endParaRPr>
            </a:p>
          </p:txBody>
        </p:sp>
        <p:sp>
          <p:nvSpPr>
            <p:cNvPr id="20" name="TextBox 20"/>
            <p:cNvSpPr txBox="1"/>
            <p:nvPr/>
          </p:nvSpPr>
          <p:spPr>
            <a:xfrm>
              <a:off x="104285" y="11463051"/>
              <a:ext cx="3172429" cy="745941"/>
            </a:xfrm>
            <a:prstGeom prst="rect">
              <a:avLst/>
            </a:prstGeom>
          </p:spPr>
          <p:txBody>
            <a:bodyPr lIns="0" tIns="0" rIns="0" bIns="0" rtlCol="0" anchor="t">
              <a:spAutoFit/>
            </a:bodyPr>
            <a:lstStyle/>
            <a:p>
              <a:pPr>
                <a:lnSpc>
                  <a:spcPts val="4169"/>
                </a:lnSpc>
              </a:pPr>
              <a:r>
                <a:rPr lang="en-US" sz="4169">
                  <a:solidFill>
                    <a:srgbClr val="000B5D"/>
                  </a:solidFill>
                  <a:latin typeface="Abril Fatface"/>
                </a:rPr>
                <a:t>NDH : 29</a:t>
              </a:r>
            </a:p>
          </p:txBody>
        </p:sp>
      </p:grpSp>
      <p:sp>
        <p:nvSpPr>
          <p:cNvPr id="21" name="Freeform 21"/>
          <p:cNvSpPr/>
          <p:nvPr/>
        </p:nvSpPr>
        <p:spPr>
          <a:xfrm>
            <a:off x="16392320" y="277894"/>
            <a:ext cx="1501611" cy="1501611"/>
          </a:xfrm>
          <a:custGeom>
            <a:avLst/>
            <a:gdLst/>
            <a:ahLst/>
            <a:cxnLst/>
            <a:rect l="l" t="t" r="r" b="b"/>
            <a:pathLst>
              <a:path w="1501611" h="1501611">
                <a:moveTo>
                  <a:pt x="0" y="0"/>
                </a:moveTo>
                <a:lnTo>
                  <a:pt x="1501612" y="0"/>
                </a:lnTo>
                <a:lnTo>
                  <a:pt x="1501612" y="1501612"/>
                </a:lnTo>
                <a:lnTo>
                  <a:pt x="0" y="1501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22" name="Freeform 22"/>
          <p:cNvSpPr/>
          <p:nvPr/>
        </p:nvSpPr>
        <p:spPr>
          <a:xfrm>
            <a:off x="1028700" y="1763423"/>
            <a:ext cx="4486509" cy="1437552"/>
          </a:xfrm>
          <a:custGeom>
            <a:avLst/>
            <a:gdLst/>
            <a:ahLst/>
            <a:cxnLst/>
            <a:rect l="l" t="t" r="r" b="b"/>
            <a:pathLst>
              <a:path w="4486509" h="1437552">
                <a:moveTo>
                  <a:pt x="0" y="0"/>
                </a:moveTo>
                <a:lnTo>
                  <a:pt x="4486509" y="0"/>
                </a:lnTo>
                <a:lnTo>
                  <a:pt x="4486509" y="1437552"/>
                </a:lnTo>
                <a:lnTo>
                  <a:pt x="0" y="1437552"/>
                </a:lnTo>
                <a:lnTo>
                  <a:pt x="0" y="0"/>
                </a:lnTo>
                <a:close/>
              </a:path>
            </a:pathLst>
          </a:custGeom>
          <a:blipFill>
            <a:blip r:embed="rId16"/>
            <a:stretch>
              <a:fillRect/>
            </a:stretch>
          </a:blipFill>
        </p:spPr>
        <p:txBody>
          <a:bodyPr/>
          <a:lstStyle/>
          <a:p>
            <a:endParaRPr lang="en-ID"/>
          </a:p>
        </p:txBody>
      </p:sp>
      <p:grpSp>
        <p:nvGrpSpPr>
          <p:cNvPr id="23" name="Group 23"/>
          <p:cNvGrpSpPr/>
          <p:nvPr/>
        </p:nvGrpSpPr>
        <p:grpSpPr>
          <a:xfrm>
            <a:off x="1159063" y="107296"/>
            <a:ext cx="16508175" cy="1486117"/>
            <a:chOff x="0" y="0"/>
            <a:chExt cx="22010901" cy="1981489"/>
          </a:xfrm>
        </p:grpSpPr>
        <p:grpSp>
          <p:nvGrpSpPr>
            <p:cNvPr id="24" name="Group 24"/>
            <p:cNvGrpSpPr/>
            <p:nvPr/>
          </p:nvGrpSpPr>
          <p:grpSpPr>
            <a:xfrm>
              <a:off x="20613268" y="475589"/>
              <a:ext cx="1397633" cy="1505900"/>
              <a:chOff x="0" y="0"/>
              <a:chExt cx="1775156" cy="1912668"/>
            </a:xfrm>
          </p:grpSpPr>
          <p:sp>
            <p:nvSpPr>
              <p:cNvPr id="25" name="Freeform 25"/>
              <p:cNvSpPr/>
              <p:nvPr/>
            </p:nvSpPr>
            <p:spPr>
              <a:xfrm>
                <a:off x="0" y="0"/>
                <a:ext cx="1775206" cy="1912620"/>
              </a:xfrm>
              <a:custGeom>
                <a:avLst/>
                <a:gdLst/>
                <a:ahLst/>
                <a:cxnLst/>
                <a:rect l="l" t="t" r="r" b="b"/>
                <a:pathLst>
                  <a:path w="1775206" h="1912620">
                    <a:moveTo>
                      <a:pt x="0" y="0"/>
                    </a:moveTo>
                    <a:lnTo>
                      <a:pt x="1775206" y="0"/>
                    </a:lnTo>
                    <a:lnTo>
                      <a:pt x="1775206" y="1912620"/>
                    </a:lnTo>
                    <a:lnTo>
                      <a:pt x="0" y="1912620"/>
                    </a:lnTo>
                    <a:lnTo>
                      <a:pt x="0" y="0"/>
                    </a:lnTo>
                    <a:close/>
                  </a:path>
                </a:pathLst>
              </a:custGeom>
              <a:blipFill>
                <a:blip r:embed="rId17"/>
                <a:stretch>
                  <a:fillRect r="2" b="-2"/>
                </a:stretch>
              </a:blipFill>
            </p:spPr>
            <p:txBody>
              <a:bodyPr/>
              <a:lstStyle/>
              <a:p>
                <a:endParaRPr lang="en-ID"/>
              </a:p>
            </p:txBody>
          </p:sp>
        </p:grpSp>
        <p:grpSp>
          <p:nvGrpSpPr>
            <p:cNvPr id="26" name="Group 26"/>
            <p:cNvGrpSpPr/>
            <p:nvPr/>
          </p:nvGrpSpPr>
          <p:grpSpPr>
            <a:xfrm>
              <a:off x="1713641" y="0"/>
              <a:ext cx="2871920" cy="1955151"/>
              <a:chOff x="0" y="0"/>
              <a:chExt cx="3949217" cy="2688555"/>
            </a:xfrm>
          </p:grpSpPr>
          <p:sp>
            <p:nvSpPr>
              <p:cNvPr id="27" name="Freeform 27"/>
              <p:cNvSpPr/>
              <p:nvPr/>
            </p:nvSpPr>
            <p:spPr>
              <a:xfrm>
                <a:off x="0" y="0"/>
                <a:ext cx="3949192" cy="2688590"/>
              </a:xfrm>
              <a:custGeom>
                <a:avLst/>
                <a:gdLst/>
                <a:ahLst/>
                <a:cxnLst/>
                <a:rect l="l" t="t" r="r" b="b"/>
                <a:pathLst>
                  <a:path w="3949192" h="2688590">
                    <a:moveTo>
                      <a:pt x="0" y="0"/>
                    </a:moveTo>
                    <a:lnTo>
                      <a:pt x="3949192" y="0"/>
                    </a:lnTo>
                    <a:lnTo>
                      <a:pt x="3949192" y="2688590"/>
                    </a:lnTo>
                    <a:lnTo>
                      <a:pt x="0" y="2688590"/>
                    </a:lnTo>
                    <a:lnTo>
                      <a:pt x="0" y="0"/>
                    </a:lnTo>
                    <a:close/>
                  </a:path>
                </a:pathLst>
              </a:custGeom>
              <a:blipFill>
                <a:blip r:embed="rId18"/>
                <a:stretch>
                  <a:fillRect b="1"/>
                </a:stretch>
              </a:blipFill>
            </p:spPr>
            <p:txBody>
              <a:bodyPr/>
              <a:lstStyle/>
              <a:p>
                <a:endParaRPr lang="en-ID"/>
              </a:p>
            </p:txBody>
          </p:sp>
        </p:grpSp>
        <p:grpSp>
          <p:nvGrpSpPr>
            <p:cNvPr id="28" name="Group 28"/>
            <p:cNvGrpSpPr/>
            <p:nvPr/>
          </p:nvGrpSpPr>
          <p:grpSpPr>
            <a:xfrm>
              <a:off x="0" y="120755"/>
              <a:ext cx="1713641" cy="1713641"/>
              <a:chOff x="0" y="0"/>
              <a:chExt cx="2131567" cy="2131568"/>
            </a:xfrm>
          </p:grpSpPr>
          <p:sp>
            <p:nvSpPr>
              <p:cNvPr id="29" name="Freeform 29"/>
              <p:cNvSpPr/>
              <p:nvPr/>
            </p:nvSpPr>
            <p:spPr>
              <a:xfrm>
                <a:off x="0" y="0"/>
                <a:ext cx="2131568" cy="2131568"/>
              </a:xfrm>
              <a:custGeom>
                <a:avLst/>
                <a:gdLst/>
                <a:ahLst/>
                <a:cxnLst/>
                <a:rect l="l" t="t" r="r" b="b"/>
                <a:pathLst>
                  <a:path w="2131568" h="2131568">
                    <a:moveTo>
                      <a:pt x="0" y="0"/>
                    </a:moveTo>
                    <a:lnTo>
                      <a:pt x="2131568" y="0"/>
                    </a:lnTo>
                    <a:lnTo>
                      <a:pt x="2131568" y="2131568"/>
                    </a:lnTo>
                    <a:lnTo>
                      <a:pt x="0" y="2131568"/>
                    </a:lnTo>
                    <a:lnTo>
                      <a:pt x="0" y="0"/>
                    </a:lnTo>
                    <a:close/>
                  </a:path>
                </a:pathLst>
              </a:custGeom>
              <a:blipFill>
                <a:blip r:embed="rId19"/>
                <a:stretch>
                  <a:fillRect/>
                </a:stretch>
              </a:blipFill>
            </p:spPr>
            <p:txBody>
              <a:bodyPr/>
              <a:lstStyle/>
              <a:p>
                <a:endParaRPr lang="en-ID"/>
              </a:p>
            </p:txBody>
          </p:sp>
        </p:grpSp>
      </p:grpSp>
      <p:sp>
        <p:nvSpPr>
          <p:cNvPr id="30" name="Freeform 30"/>
          <p:cNvSpPr/>
          <p:nvPr/>
        </p:nvSpPr>
        <p:spPr>
          <a:xfrm>
            <a:off x="14779215" y="6961010"/>
            <a:ext cx="3226210" cy="3325990"/>
          </a:xfrm>
          <a:custGeom>
            <a:avLst/>
            <a:gdLst/>
            <a:ahLst/>
            <a:cxnLst/>
            <a:rect l="l" t="t" r="r" b="b"/>
            <a:pathLst>
              <a:path w="3226210" h="3325990">
                <a:moveTo>
                  <a:pt x="0" y="0"/>
                </a:moveTo>
                <a:lnTo>
                  <a:pt x="3226210" y="0"/>
                </a:lnTo>
                <a:lnTo>
                  <a:pt x="3226210" y="3325990"/>
                </a:lnTo>
                <a:lnTo>
                  <a:pt x="0" y="332599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sp>
        <p:nvSpPr>
          <p:cNvPr id="31" name="TextBox 31"/>
          <p:cNvSpPr txBox="1"/>
          <p:nvPr/>
        </p:nvSpPr>
        <p:spPr>
          <a:xfrm>
            <a:off x="340766" y="5346448"/>
            <a:ext cx="7856327" cy="1251329"/>
          </a:xfrm>
          <a:prstGeom prst="rect">
            <a:avLst/>
          </a:prstGeom>
        </p:spPr>
        <p:txBody>
          <a:bodyPr lIns="0" tIns="0" rIns="0" bIns="0" rtlCol="0" anchor="t">
            <a:spAutoFit/>
          </a:bodyPr>
          <a:lstStyle/>
          <a:p>
            <a:pPr marL="0" lvl="0" indent="0" algn="ctr">
              <a:lnSpc>
                <a:spcPts val="9000"/>
              </a:lnSpc>
              <a:spcBef>
                <a:spcPct val="0"/>
              </a:spcBef>
            </a:pPr>
            <a:r>
              <a:rPr lang="en-US" sz="10001">
                <a:solidFill>
                  <a:srgbClr val="FF914D"/>
                </a:solidFill>
                <a:latin typeface="Decalotype Heavy Italics"/>
              </a:rPr>
              <a:t>TERIMA KASIH</a:t>
            </a:r>
          </a:p>
        </p:txBody>
      </p:sp>
      <p:sp>
        <p:nvSpPr>
          <p:cNvPr id="32" name="TextBox 32"/>
          <p:cNvSpPr txBox="1"/>
          <p:nvPr/>
        </p:nvSpPr>
        <p:spPr>
          <a:xfrm>
            <a:off x="1028700" y="6645789"/>
            <a:ext cx="6819384" cy="411454"/>
          </a:xfrm>
          <a:prstGeom prst="rect">
            <a:avLst/>
          </a:prstGeom>
        </p:spPr>
        <p:txBody>
          <a:bodyPr lIns="0" tIns="0" rIns="0" bIns="0" rtlCol="0" anchor="t">
            <a:spAutoFit/>
          </a:bodyPr>
          <a:lstStyle/>
          <a:p>
            <a:pPr algn="ctr">
              <a:lnSpc>
                <a:spcPts val="3073"/>
              </a:lnSpc>
            </a:pPr>
            <a:r>
              <a:rPr lang="en-US" sz="3073">
                <a:solidFill>
                  <a:srgbClr val="FFFFFF"/>
                </a:solidFill>
                <a:latin typeface="Roboto Bold"/>
              </a:rPr>
              <a:t>PKN II ANGKATAN XXIX TAHUN 2023</a:t>
            </a:r>
          </a:p>
        </p:txBody>
      </p:sp>
      <p:sp>
        <p:nvSpPr>
          <p:cNvPr id="33" name="TextBox 33"/>
          <p:cNvSpPr txBox="1"/>
          <p:nvPr/>
        </p:nvSpPr>
        <p:spPr>
          <a:xfrm>
            <a:off x="340766" y="5346448"/>
            <a:ext cx="7856327" cy="1251329"/>
          </a:xfrm>
          <a:prstGeom prst="rect">
            <a:avLst/>
          </a:prstGeom>
        </p:spPr>
        <p:txBody>
          <a:bodyPr lIns="0" tIns="0" rIns="0" bIns="0" rtlCol="0" anchor="t">
            <a:spAutoFit/>
          </a:bodyPr>
          <a:lstStyle/>
          <a:p>
            <a:pPr marL="0" lvl="0" indent="0" algn="ctr">
              <a:lnSpc>
                <a:spcPts val="9000"/>
              </a:lnSpc>
              <a:spcBef>
                <a:spcPct val="0"/>
              </a:spcBef>
            </a:pPr>
            <a:r>
              <a:rPr lang="en-US" sz="10001" dirty="0" err="1">
                <a:solidFill>
                  <a:srgbClr val="000B5D"/>
                </a:solidFill>
                <a:latin typeface="Decalotype Heavy Italics"/>
              </a:rPr>
              <a:t>TERIMA</a:t>
            </a:r>
            <a:r>
              <a:rPr lang="en-US" sz="10001" dirty="0">
                <a:solidFill>
                  <a:srgbClr val="000B5D"/>
                </a:solidFill>
                <a:latin typeface="Decalotype Heavy Italics"/>
              </a:rPr>
              <a:t> KASIH</a:t>
            </a:r>
          </a:p>
        </p:txBody>
      </p:sp>
    </p:spTree>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500"/>
                                        <p:tgtEl>
                                          <p:spTgt spid="23"/>
                                        </p:tgtEl>
                                      </p:cBhvr>
                                    </p:animEffect>
                                    <p:anim calcmode="lin" valueType="num">
                                      <p:cBhvr>
                                        <p:cTn id="8" dur="1500" fill="hold"/>
                                        <p:tgtEl>
                                          <p:spTgt spid="23"/>
                                        </p:tgtEl>
                                        <p:attrNameLst>
                                          <p:attrName>ppt_x</p:attrName>
                                        </p:attrNameLst>
                                      </p:cBhvr>
                                      <p:tavLst>
                                        <p:tav tm="0">
                                          <p:val>
                                            <p:strVal val="#ppt_x"/>
                                          </p:val>
                                        </p:tav>
                                        <p:tav tm="100000">
                                          <p:val>
                                            <p:strVal val="#ppt_x"/>
                                          </p:val>
                                        </p:tav>
                                      </p:tavLst>
                                    </p:anim>
                                    <p:anim calcmode="lin" valueType="num">
                                      <p:cBhvr>
                                        <p:cTn id="9" dur="15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500"/>
                                        <p:tgtEl>
                                          <p:spTgt spid="22"/>
                                        </p:tgtEl>
                                      </p:cBhvr>
                                    </p:animEffect>
                                    <p:anim calcmode="lin" valueType="num">
                                      <p:cBhvr>
                                        <p:cTn id="14" dur="1500" fill="hold"/>
                                        <p:tgtEl>
                                          <p:spTgt spid="22"/>
                                        </p:tgtEl>
                                        <p:attrNameLst>
                                          <p:attrName>ppt_x</p:attrName>
                                        </p:attrNameLst>
                                      </p:cBhvr>
                                      <p:tavLst>
                                        <p:tav tm="0">
                                          <p:val>
                                            <p:strVal val="#ppt_x"/>
                                          </p:val>
                                        </p:tav>
                                        <p:tav tm="100000">
                                          <p:val>
                                            <p:strVal val="#ppt_x"/>
                                          </p:val>
                                        </p:tav>
                                      </p:tavLst>
                                    </p:anim>
                                    <p:anim calcmode="lin" valueType="num">
                                      <p:cBhvr>
                                        <p:cTn id="15" dur="1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ppt_x"/>
                                          </p:val>
                                        </p:tav>
                                        <p:tav tm="100000">
                                          <p:val>
                                            <p:strVal val="#ppt_x"/>
                                          </p:val>
                                        </p:tav>
                                      </p:tavLst>
                                    </p:anim>
                                    <p:anim calcmode="lin" valueType="num">
                                      <p:cBhvr additive="base">
                                        <p:cTn id="20" dur="1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4500"/>
                            </p:stCondLst>
                            <p:childTnLst>
                              <p:par>
                                <p:cTn id="22" presetID="42"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500"/>
                                        <p:tgtEl>
                                          <p:spTgt spid="33"/>
                                        </p:tgtEl>
                                      </p:cBhvr>
                                    </p:animEffect>
                                    <p:anim calcmode="lin" valueType="num">
                                      <p:cBhvr>
                                        <p:cTn id="25" dur="1500" fill="hold"/>
                                        <p:tgtEl>
                                          <p:spTgt spid="33"/>
                                        </p:tgtEl>
                                        <p:attrNameLst>
                                          <p:attrName>ppt_x</p:attrName>
                                        </p:attrNameLst>
                                      </p:cBhvr>
                                      <p:tavLst>
                                        <p:tav tm="0">
                                          <p:val>
                                            <p:strVal val="#ppt_x"/>
                                          </p:val>
                                        </p:tav>
                                        <p:tav tm="100000">
                                          <p:val>
                                            <p:strVal val="#ppt_x"/>
                                          </p:val>
                                        </p:tav>
                                      </p:tavLst>
                                    </p:anim>
                                    <p:anim calcmode="lin" valueType="num">
                                      <p:cBhvr>
                                        <p:cTn id="26" dur="1500" fill="hold"/>
                                        <p:tgtEl>
                                          <p:spTgt spid="33"/>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42"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500"/>
                                        <p:tgtEl>
                                          <p:spTgt spid="32"/>
                                        </p:tgtEl>
                                      </p:cBhvr>
                                    </p:animEffect>
                                    <p:anim calcmode="lin" valueType="num">
                                      <p:cBhvr>
                                        <p:cTn id="31" dur="1500" fill="hold"/>
                                        <p:tgtEl>
                                          <p:spTgt spid="32"/>
                                        </p:tgtEl>
                                        <p:attrNameLst>
                                          <p:attrName>ppt_x</p:attrName>
                                        </p:attrNameLst>
                                      </p:cBhvr>
                                      <p:tavLst>
                                        <p:tav tm="0">
                                          <p:val>
                                            <p:strVal val="#ppt_x"/>
                                          </p:val>
                                        </p:tav>
                                        <p:tav tm="100000">
                                          <p:val>
                                            <p:strVal val="#ppt_x"/>
                                          </p:val>
                                        </p:tav>
                                      </p:tavLst>
                                    </p:anim>
                                    <p:anim calcmode="lin" valueType="num">
                                      <p:cBhvr>
                                        <p:cTn id="32" dur="1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0" nodeType="clickEffect">
                                  <p:stCondLst>
                                    <p:cond delay="0"/>
                                  </p:stCondLst>
                                  <p:childTnLst>
                                    <p:animScale>
                                      <p:cBhvr>
                                        <p:cTn id="36" dur="2000" fill="hold"/>
                                        <p:tgtEl>
                                          <p:spTgt spid="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93000"/>
            </a:blip>
            <a:stretch>
              <a:fillRect t="-2143" b="-2143"/>
            </a:stretch>
          </a:blipFill>
        </p:spPr>
        <p:txBody>
          <a:bodyPr/>
          <a:lstStyle/>
          <a:p>
            <a:endParaRPr lang="en-ID"/>
          </a:p>
        </p:txBody>
      </p:sp>
      <p:sp>
        <p:nvSpPr>
          <p:cNvPr id="3" name="Freeform 3"/>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4" name="Freeform 4"/>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5" name="Group 5"/>
          <p:cNvGrpSpPr/>
          <p:nvPr/>
        </p:nvGrpSpPr>
        <p:grpSpPr>
          <a:xfrm>
            <a:off x="11876284" y="2732340"/>
            <a:ext cx="6726061" cy="7554660"/>
            <a:chOff x="0" y="0"/>
            <a:chExt cx="1771473" cy="1989705"/>
          </a:xfrm>
        </p:grpSpPr>
        <p:sp>
          <p:nvSpPr>
            <p:cNvPr id="6" name="Freeform 6"/>
            <p:cNvSpPr/>
            <p:nvPr/>
          </p:nvSpPr>
          <p:spPr>
            <a:xfrm>
              <a:off x="0" y="0"/>
              <a:ext cx="1771473" cy="1989705"/>
            </a:xfrm>
            <a:custGeom>
              <a:avLst/>
              <a:gdLst/>
              <a:ahLst/>
              <a:cxnLst/>
              <a:rect l="l" t="t" r="r" b="b"/>
              <a:pathLst>
                <a:path w="1771473" h="1989705">
                  <a:moveTo>
                    <a:pt x="58703" y="0"/>
                  </a:moveTo>
                  <a:lnTo>
                    <a:pt x="1712770" y="0"/>
                  </a:lnTo>
                  <a:cubicBezTo>
                    <a:pt x="1728339" y="0"/>
                    <a:pt x="1743270" y="6185"/>
                    <a:pt x="1754279" y="17194"/>
                  </a:cubicBezTo>
                  <a:cubicBezTo>
                    <a:pt x="1765288" y="28203"/>
                    <a:pt x="1771473" y="43134"/>
                    <a:pt x="1771473" y="58703"/>
                  </a:cubicBezTo>
                  <a:lnTo>
                    <a:pt x="1771473" y="1931002"/>
                  </a:lnTo>
                  <a:cubicBezTo>
                    <a:pt x="1771473" y="1946571"/>
                    <a:pt x="1765288" y="1961502"/>
                    <a:pt x="1754279" y="1972511"/>
                  </a:cubicBezTo>
                  <a:cubicBezTo>
                    <a:pt x="1743270" y="1983520"/>
                    <a:pt x="1728339" y="1989705"/>
                    <a:pt x="1712770" y="1989705"/>
                  </a:cubicBezTo>
                  <a:lnTo>
                    <a:pt x="58703" y="1989705"/>
                  </a:lnTo>
                  <a:cubicBezTo>
                    <a:pt x="43134" y="1989705"/>
                    <a:pt x="28203" y="1983520"/>
                    <a:pt x="17194" y="1972511"/>
                  </a:cubicBezTo>
                  <a:cubicBezTo>
                    <a:pt x="6185" y="1961502"/>
                    <a:pt x="0" y="1946571"/>
                    <a:pt x="0" y="1931002"/>
                  </a:cubicBezTo>
                  <a:lnTo>
                    <a:pt x="0" y="58703"/>
                  </a:lnTo>
                  <a:cubicBezTo>
                    <a:pt x="0" y="43134"/>
                    <a:pt x="6185" y="28203"/>
                    <a:pt x="17194" y="17194"/>
                  </a:cubicBezTo>
                  <a:cubicBezTo>
                    <a:pt x="28203" y="6185"/>
                    <a:pt x="43134" y="0"/>
                    <a:pt x="58703" y="0"/>
                  </a:cubicBezTo>
                  <a:close/>
                </a:path>
              </a:pathLst>
            </a:custGeom>
            <a:solidFill>
              <a:srgbClr val="034AB1">
                <a:alpha val="72941"/>
              </a:srgbClr>
            </a:solidFill>
          </p:spPr>
          <p:txBody>
            <a:bodyPr/>
            <a:lstStyle/>
            <a:p>
              <a:endParaRPr lang="en-ID"/>
            </a:p>
          </p:txBody>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8" name="Freeform 8"/>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9" name="Freeform 9"/>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ID"/>
          </a:p>
        </p:txBody>
      </p:sp>
      <p:sp>
        <p:nvSpPr>
          <p:cNvPr id="10" name="Freeform 10"/>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1" name="Freeform 11"/>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nvGrpSpPr>
          <p:cNvPr id="12" name="Group 12"/>
          <p:cNvGrpSpPr/>
          <p:nvPr/>
        </p:nvGrpSpPr>
        <p:grpSpPr>
          <a:xfrm>
            <a:off x="-513977" y="2887546"/>
            <a:ext cx="6925693" cy="7399454"/>
            <a:chOff x="0" y="0"/>
            <a:chExt cx="1824051" cy="1948828"/>
          </a:xfrm>
        </p:grpSpPr>
        <p:sp>
          <p:nvSpPr>
            <p:cNvPr id="13" name="Freeform 13"/>
            <p:cNvSpPr/>
            <p:nvPr/>
          </p:nvSpPr>
          <p:spPr>
            <a:xfrm>
              <a:off x="0" y="0"/>
              <a:ext cx="1824051" cy="1948828"/>
            </a:xfrm>
            <a:custGeom>
              <a:avLst/>
              <a:gdLst/>
              <a:ahLst/>
              <a:cxnLst/>
              <a:rect l="l" t="t" r="r" b="b"/>
              <a:pathLst>
                <a:path w="1824051" h="1948828">
                  <a:moveTo>
                    <a:pt x="57011" y="0"/>
                  </a:moveTo>
                  <a:lnTo>
                    <a:pt x="1767040" y="0"/>
                  </a:lnTo>
                  <a:cubicBezTo>
                    <a:pt x="1782160" y="0"/>
                    <a:pt x="1796661" y="6006"/>
                    <a:pt x="1807353" y="16698"/>
                  </a:cubicBezTo>
                  <a:cubicBezTo>
                    <a:pt x="1818044" y="27390"/>
                    <a:pt x="1824051" y="41890"/>
                    <a:pt x="1824051" y="57011"/>
                  </a:cubicBezTo>
                  <a:lnTo>
                    <a:pt x="1824051" y="1891817"/>
                  </a:lnTo>
                  <a:cubicBezTo>
                    <a:pt x="1824051" y="1923303"/>
                    <a:pt x="1798526" y="1948828"/>
                    <a:pt x="1767040" y="1948828"/>
                  </a:cubicBezTo>
                  <a:lnTo>
                    <a:pt x="57011" y="1948828"/>
                  </a:lnTo>
                  <a:cubicBezTo>
                    <a:pt x="25525" y="1948828"/>
                    <a:pt x="0" y="1923303"/>
                    <a:pt x="0" y="1891817"/>
                  </a:cubicBezTo>
                  <a:lnTo>
                    <a:pt x="0" y="57011"/>
                  </a:lnTo>
                  <a:cubicBezTo>
                    <a:pt x="0" y="25525"/>
                    <a:pt x="25525" y="0"/>
                    <a:pt x="57011" y="0"/>
                  </a:cubicBezTo>
                  <a:close/>
                </a:path>
              </a:pathLst>
            </a:custGeom>
            <a:solidFill>
              <a:srgbClr val="034AB1">
                <a:alpha val="72941"/>
              </a:srgbClr>
            </a:solidFill>
          </p:spPr>
          <p:txBody>
            <a:bodyPr/>
            <a:lstStyle/>
            <a:p>
              <a:endParaRPr lang="en-ID"/>
            </a:p>
          </p:txBody>
        </p:sp>
        <p:sp>
          <p:nvSpPr>
            <p:cNvPr id="14" name="TextBox 14"/>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5" name="Freeform 15"/>
          <p:cNvSpPr/>
          <p:nvPr/>
        </p:nvSpPr>
        <p:spPr>
          <a:xfrm rot="2580877">
            <a:off x="5753477" y="2452329"/>
            <a:ext cx="6781046" cy="6806571"/>
          </a:xfrm>
          <a:custGeom>
            <a:avLst/>
            <a:gdLst/>
            <a:ahLst/>
            <a:cxnLst/>
            <a:rect l="l" t="t" r="r" b="b"/>
            <a:pathLst>
              <a:path w="6781046" h="6806571">
                <a:moveTo>
                  <a:pt x="0" y="0"/>
                </a:moveTo>
                <a:lnTo>
                  <a:pt x="6781046" y="0"/>
                </a:lnTo>
                <a:lnTo>
                  <a:pt x="6781046" y="6806571"/>
                </a:lnTo>
                <a:lnTo>
                  <a:pt x="0" y="68065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16" name="Group 16"/>
          <p:cNvGrpSpPr/>
          <p:nvPr/>
        </p:nvGrpSpPr>
        <p:grpSpPr>
          <a:xfrm>
            <a:off x="6411716" y="3143198"/>
            <a:ext cx="5464568" cy="5429032"/>
            <a:chOff x="0" y="0"/>
            <a:chExt cx="7286091" cy="7238709"/>
          </a:xfrm>
        </p:grpSpPr>
        <p:sp>
          <p:nvSpPr>
            <p:cNvPr id="17" name="Freeform 17"/>
            <p:cNvSpPr/>
            <p:nvPr/>
          </p:nvSpPr>
          <p:spPr>
            <a:xfrm>
              <a:off x="0" y="0"/>
              <a:ext cx="2404916" cy="2404916"/>
            </a:xfrm>
            <a:custGeom>
              <a:avLst/>
              <a:gdLst/>
              <a:ahLst/>
              <a:cxnLst/>
              <a:rect l="l" t="t" r="r" b="b"/>
              <a:pathLst>
                <a:path w="2404916" h="2404916">
                  <a:moveTo>
                    <a:pt x="0" y="0"/>
                  </a:moveTo>
                  <a:lnTo>
                    <a:pt x="2404916" y="0"/>
                  </a:lnTo>
                  <a:lnTo>
                    <a:pt x="2404916" y="2404916"/>
                  </a:lnTo>
                  <a:lnTo>
                    <a:pt x="0" y="24049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8" name="Freeform 18"/>
            <p:cNvSpPr/>
            <p:nvPr/>
          </p:nvSpPr>
          <p:spPr>
            <a:xfrm>
              <a:off x="154151" y="143266"/>
              <a:ext cx="2118383" cy="2118383"/>
            </a:xfrm>
            <a:custGeom>
              <a:avLst/>
              <a:gdLst/>
              <a:ahLst/>
              <a:cxnLst/>
              <a:rect l="l" t="t" r="r" b="b"/>
              <a:pathLst>
                <a:path w="2118383" h="2118383">
                  <a:moveTo>
                    <a:pt x="0" y="0"/>
                  </a:moveTo>
                  <a:lnTo>
                    <a:pt x="2118383" y="0"/>
                  </a:lnTo>
                  <a:lnTo>
                    <a:pt x="2118383" y="2118384"/>
                  </a:lnTo>
                  <a:lnTo>
                    <a:pt x="0" y="2118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9" name="Freeform 19"/>
            <p:cNvSpPr/>
            <p:nvPr/>
          </p:nvSpPr>
          <p:spPr>
            <a:xfrm>
              <a:off x="418774" y="406451"/>
              <a:ext cx="1310079" cy="1310079"/>
            </a:xfrm>
            <a:custGeom>
              <a:avLst/>
              <a:gdLst/>
              <a:ahLst/>
              <a:cxnLst/>
              <a:rect l="l" t="t" r="r" b="b"/>
              <a:pathLst>
                <a:path w="1310079" h="1310079">
                  <a:moveTo>
                    <a:pt x="0" y="0"/>
                  </a:moveTo>
                  <a:lnTo>
                    <a:pt x="1310079" y="0"/>
                  </a:lnTo>
                  <a:lnTo>
                    <a:pt x="1310079" y="1310080"/>
                  </a:lnTo>
                  <a:lnTo>
                    <a:pt x="0" y="13100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0" name="Freeform 20"/>
            <p:cNvSpPr/>
            <p:nvPr/>
          </p:nvSpPr>
          <p:spPr>
            <a:xfrm>
              <a:off x="4881175" y="0"/>
              <a:ext cx="2404916" cy="2404916"/>
            </a:xfrm>
            <a:custGeom>
              <a:avLst/>
              <a:gdLst/>
              <a:ahLst/>
              <a:cxnLst/>
              <a:rect l="l" t="t" r="r" b="b"/>
              <a:pathLst>
                <a:path w="2404916" h="2404916">
                  <a:moveTo>
                    <a:pt x="0" y="0"/>
                  </a:moveTo>
                  <a:lnTo>
                    <a:pt x="2404916" y="0"/>
                  </a:lnTo>
                  <a:lnTo>
                    <a:pt x="2404916" y="2404916"/>
                  </a:lnTo>
                  <a:lnTo>
                    <a:pt x="0" y="24049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1" name="Freeform 21"/>
            <p:cNvSpPr/>
            <p:nvPr/>
          </p:nvSpPr>
          <p:spPr>
            <a:xfrm>
              <a:off x="5035326" y="143266"/>
              <a:ext cx="2118383" cy="2118383"/>
            </a:xfrm>
            <a:custGeom>
              <a:avLst/>
              <a:gdLst/>
              <a:ahLst/>
              <a:cxnLst/>
              <a:rect l="l" t="t" r="r" b="b"/>
              <a:pathLst>
                <a:path w="2118383" h="2118383">
                  <a:moveTo>
                    <a:pt x="0" y="0"/>
                  </a:moveTo>
                  <a:lnTo>
                    <a:pt x="2118383" y="0"/>
                  </a:lnTo>
                  <a:lnTo>
                    <a:pt x="2118383" y="2118384"/>
                  </a:lnTo>
                  <a:lnTo>
                    <a:pt x="0" y="2118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2" name="Freeform 22"/>
            <p:cNvSpPr/>
            <p:nvPr/>
          </p:nvSpPr>
          <p:spPr>
            <a:xfrm>
              <a:off x="5497329" y="522154"/>
              <a:ext cx="1194377" cy="1194377"/>
            </a:xfrm>
            <a:custGeom>
              <a:avLst/>
              <a:gdLst/>
              <a:ahLst/>
              <a:cxnLst/>
              <a:rect l="l" t="t" r="r" b="b"/>
              <a:pathLst>
                <a:path w="1194377" h="1194377">
                  <a:moveTo>
                    <a:pt x="0" y="0"/>
                  </a:moveTo>
                  <a:lnTo>
                    <a:pt x="1194377" y="0"/>
                  </a:lnTo>
                  <a:lnTo>
                    <a:pt x="1194377" y="1194377"/>
                  </a:lnTo>
                  <a:lnTo>
                    <a:pt x="0" y="11943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23" name="Freeform 23"/>
            <p:cNvSpPr/>
            <p:nvPr/>
          </p:nvSpPr>
          <p:spPr>
            <a:xfrm>
              <a:off x="1213342" y="2908997"/>
              <a:ext cx="4416495" cy="1415119"/>
            </a:xfrm>
            <a:custGeom>
              <a:avLst/>
              <a:gdLst/>
              <a:ahLst/>
              <a:cxnLst/>
              <a:rect l="l" t="t" r="r" b="b"/>
              <a:pathLst>
                <a:path w="4416495" h="1415119">
                  <a:moveTo>
                    <a:pt x="0" y="0"/>
                  </a:moveTo>
                  <a:lnTo>
                    <a:pt x="4416495" y="0"/>
                  </a:lnTo>
                  <a:lnTo>
                    <a:pt x="4416495" y="1415118"/>
                  </a:lnTo>
                  <a:lnTo>
                    <a:pt x="0" y="1415118"/>
                  </a:lnTo>
                  <a:lnTo>
                    <a:pt x="0" y="0"/>
                  </a:lnTo>
                  <a:close/>
                </a:path>
              </a:pathLst>
            </a:custGeom>
            <a:blipFill>
              <a:blip r:embed="rId17"/>
              <a:stretch>
                <a:fillRect/>
              </a:stretch>
            </a:blipFill>
          </p:spPr>
          <p:txBody>
            <a:bodyPr/>
            <a:lstStyle/>
            <a:p>
              <a:endParaRPr lang="en-ID"/>
            </a:p>
          </p:txBody>
        </p:sp>
        <p:sp>
          <p:nvSpPr>
            <p:cNvPr id="24" name="Freeform 24"/>
            <p:cNvSpPr/>
            <p:nvPr/>
          </p:nvSpPr>
          <p:spPr>
            <a:xfrm>
              <a:off x="0" y="4833793"/>
              <a:ext cx="2404916" cy="2404916"/>
            </a:xfrm>
            <a:custGeom>
              <a:avLst/>
              <a:gdLst/>
              <a:ahLst/>
              <a:cxnLst/>
              <a:rect l="l" t="t" r="r" b="b"/>
              <a:pathLst>
                <a:path w="2404916" h="2404916">
                  <a:moveTo>
                    <a:pt x="0" y="0"/>
                  </a:moveTo>
                  <a:lnTo>
                    <a:pt x="2404916" y="0"/>
                  </a:lnTo>
                  <a:lnTo>
                    <a:pt x="2404916" y="2404916"/>
                  </a:lnTo>
                  <a:lnTo>
                    <a:pt x="0" y="24049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5" name="Freeform 25"/>
            <p:cNvSpPr/>
            <p:nvPr/>
          </p:nvSpPr>
          <p:spPr>
            <a:xfrm>
              <a:off x="154151" y="4977060"/>
              <a:ext cx="2118383" cy="2118383"/>
            </a:xfrm>
            <a:custGeom>
              <a:avLst/>
              <a:gdLst/>
              <a:ahLst/>
              <a:cxnLst/>
              <a:rect l="l" t="t" r="r" b="b"/>
              <a:pathLst>
                <a:path w="2118383" h="2118383">
                  <a:moveTo>
                    <a:pt x="0" y="0"/>
                  </a:moveTo>
                  <a:lnTo>
                    <a:pt x="2118383" y="0"/>
                  </a:lnTo>
                  <a:lnTo>
                    <a:pt x="2118383" y="2118383"/>
                  </a:lnTo>
                  <a:lnTo>
                    <a:pt x="0" y="2118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6" name="Freeform 26"/>
            <p:cNvSpPr/>
            <p:nvPr/>
          </p:nvSpPr>
          <p:spPr>
            <a:xfrm>
              <a:off x="604858" y="5446122"/>
              <a:ext cx="1195199" cy="1180259"/>
            </a:xfrm>
            <a:custGeom>
              <a:avLst/>
              <a:gdLst/>
              <a:ahLst/>
              <a:cxnLst/>
              <a:rect l="l" t="t" r="r" b="b"/>
              <a:pathLst>
                <a:path w="1195199" h="1180259">
                  <a:moveTo>
                    <a:pt x="0" y="0"/>
                  </a:moveTo>
                  <a:lnTo>
                    <a:pt x="1195200" y="0"/>
                  </a:lnTo>
                  <a:lnTo>
                    <a:pt x="1195200" y="1180259"/>
                  </a:lnTo>
                  <a:lnTo>
                    <a:pt x="0" y="118025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D"/>
            </a:p>
          </p:txBody>
        </p:sp>
        <p:sp>
          <p:nvSpPr>
            <p:cNvPr id="27" name="Freeform 27"/>
            <p:cNvSpPr/>
            <p:nvPr/>
          </p:nvSpPr>
          <p:spPr>
            <a:xfrm>
              <a:off x="4881175" y="4833793"/>
              <a:ext cx="2404916" cy="2404916"/>
            </a:xfrm>
            <a:custGeom>
              <a:avLst/>
              <a:gdLst/>
              <a:ahLst/>
              <a:cxnLst/>
              <a:rect l="l" t="t" r="r" b="b"/>
              <a:pathLst>
                <a:path w="2404916" h="2404916">
                  <a:moveTo>
                    <a:pt x="0" y="0"/>
                  </a:moveTo>
                  <a:lnTo>
                    <a:pt x="2404916" y="0"/>
                  </a:lnTo>
                  <a:lnTo>
                    <a:pt x="2404916" y="2404916"/>
                  </a:lnTo>
                  <a:lnTo>
                    <a:pt x="0" y="24049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28" name="Freeform 28"/>
            <p:cNvSpPr/>
            <p:nvPr/>
          </p:nvSpPr>
          <p:spPr>
            <a:xfrm>
              <a:off x="5035326" y="4977060"/>
              <a:ext cx="2118383" cy="2118383"/>
            </a:xfrm>
            <a:custGeom>
              <a:avLst/>
              <a:gdLst/>
              <a:ahLst/>
              <a:cxnLst/>
              <a:rect l="l" t="t" r="r" b="b"/>
              <a:pathLst>
                <a:path w="2118383" h="2118383">
                  <a:moveTo>
                    <a:pt x="0" y="0"/>
                  </a:moveTo>
                  <a:lnTo>
                    <a:pt x="2118383" y="0"/>
                  </a:lnTo>
                  <a:lnTo>
                    <a:pt x="2118383" y="2118383"/>
                  </a:lnTo>
                  <a:lnTo>
                    <a:pt x="0" y="2118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29" name="Freeform 29"/>
            <p:cNvSpPr/>
            <p:nvPr/>
          </p:nvSpPr>
          <p:spPr>
            <a:xfrm>
              <a:off x="5581672" y="5481234"/>
              <a:ext cx="1110034" cy="1110034"/>
            </a:xfrm>
            <a:custGeom>
              <a:avLst/>
              <a:gdLst/>
              <a:ahLst/>
              <a:cxnLst/>
              <a:rect l="l" t="t" r="r" b="b"/>
              <a:pathLst>
                <a:path w="1110034" h="1110034">
                  <a:moveTo>
                    <a:pt x="0" y="0"/>
                  </a:moveTo>
                  <a:lnTo>
                    <a:pt x="1110034" y="0"/>
                  </a:lnTo>
                  <a:lnTo>
                    <a:pt x="1110034" y="1110034"/>
                  </a:lnTo>
                  <a:lnTo>
                    <a:pt x="0" y="111003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ID"/>
            </a:p>
          </p:txBody>
        </p:sp>
      </p:grpSp>
      <p:pic>
        <p:nvPicPr>
          <p:cNvPr id="30" name="Picture 30"/>
          <p:cNvPicPr>
            <a:picLocks noChangeAspect="1"/>
          </p:cNvPicPr>
          <p:nvPr/>
        </p:nvPicPr>
        <p:blipFill>
          <a:blip r:embed="rId22"/>
          <a:srcRect/>
          <a:stretch>
            <a:fillRect/>
          </a:stretch>
        </p:blipFill>
        <p:spPr>
          <a:xfrm>
            <a:off x="7861111" y="1184912"/>
            <a:ext cx="2565778" cy="2860921"/>
          </a:xfrm>
          <a:prstGeom prst="rect">
            <a:avLst/>
          </a:prstGeom>
        </p:spPr>
      </p:pic>
      <p:sp>
        <p:nvSpPr>
          <p:cNvPr id="31" name="TextBox 31"/>
          <p:cNvSpPr txBox="1"/>
          <p:nvPr/>
        </p:nvSpPr>
        <p:spPr>
          <a:xfrm>
            <a:off x="4213224" y="1019175"/>
            <a:ext cx="10702606" cy="687705"/>
          </a:xfrm>
          <a:prstGeom prst="rect">
            <a:avLst/>
          </a:prstGeom>
        </p:spPr>
        <p:txBody>
          <a:bodyPr lIns="0" tIns="0" rIns="0" bIns="0" rtlCol="0" anchor="t">
            <a:spAutoFit/>
          </a:bodyPr>
          <a:lstStyle/>
          <a:p>
            <a:pPr algn="ctr">
              <a:lnSpc>
                <a:spcPts val="5084"/>
              </a:lnSpc>
            </a:pPr>
            <a:r>
              <a:rPr lang="en-US" sz="4500" spc="-135" dirty="0" err="1">
                <a:solidFill>
                  <a:srgbClr val="000000"/>
                </a:solidFill>
                <a:latin typeface="Poppins Bold"/>
              </a:rPr>
              <a:t>Sasaran</a:t>
            </a:r>
            <a:r>
              <a:rPr lang="en-US" sz="4500" spc="-135" dirty="0">
                <a:solidFill>
                  <a:srgbClr val="000000"/>
                </a:solidFill>
                <a:latin typeface="Poppins Bold"/>
              </a:rPr>
              <a:t> </a:t>
            </a:r>
            <a:r>
              <a:rPr lang="en-US" sz="4500" spc="-135" dirty="0" err="1">
                <a:solidFill>
                  <a:srgbClr val="000000"/>
                </a:solidFill>
                <a:latin typeface="Poppins Bold"/>
              </a:rPr>
              <a:t>dari</a:t>
            </a:r>
            <a:r>
              <a:rPr lang="en-US" sz="4500" spc="-135" dirty="0">
                <a:solidFill>
                  <a:srgbClr val="000000"/>
                </a:solidFill>
                <a:latin typeface="Poppins Bold"/>
              </a:rPr>
              <a:t> </a:t>
            </a:r>
            <a:r>
              <a:rPr lang="en-US" sz="4500" spc="-135" dirty="0" err="1">
                <a:solidFill>
                  <a:srgbClr val="000000"/>
                </a:solidFill>
                <a:latin typeface="Poppins Bold"/>
              </a:rPr>
              <a:t>aplikasi</a:t>
            </a:r>
            <a:r>
              <a:rPr lang="en-US" sz="4500" spc="-135" dirty="0">
                <a:solidFill>
                  <a:srgbClr val="000000"/>
                </a:solidFill>
                <a:latin typeface="Poppins Bold"/>
              </a:rPr>
              <a:t> </a:t>
            </a:r>
            <a:r>
              <a:rPr lang="en-US" sz="4500" spc="-135" dirty="0" err="1">
                <a:solidFill>
                  <a:srgbClr val="000000"/>
                </a:solidFill>
                <a:latin typeface="Poppins Bold"/>
              </a:rPr>
              <a:t>ini</a:t>
            </a:r>
            <a:r>
              <a:rPr lang="en-US" sz="4500" spc="-135" dirty="0">
                <a:solidFill>
                  <a:srgbClr val="000000"/>
                </a:solidFill>
                <a:latin typeface="Poppins Bold"/>
              </a:rPr>
              <a:t> </a:t>
            </a:r>
            <a:r>
              <a:rPr lang="en-US" sz="4500" spc="-135" dirty="0" err="1">
                <a:solidFill>
                  <a:srgbClr val="000000"/>
                </a:solidFill>
                <a:latin typeface="Poppins Bold"/>
              </a:rPr>
              <a:t>diharapkan</a:t>
            </a:r>
            <a:r>
              <a:rPr lang="en-US" sz="4500" spc="-135" dirty="0">
                <a:solidFill>
                  <a:srgbClr val="000000"/>
                </a:solidFill>
                <a:latin typeface="Poppins Bold"/>
              </a:rPr>
              <a:t> : </a:t>
            </a:r>
          </a:p>
        </p:txBody>
      </p:sp>
      <p:grpSp>
        <p:nvGrpSpPr>
          <p:cNvPr id="32" name="Group 32"/>
          <p:cNvGrpSpPr/>
          <p:nvPr/>
        </p:nvGrpSpPr>
        <p:grpSpPr>
          <a:xfrm>
            <a:off x="12582776" y="2945809"/>
            <a:ext cx="5459533" cy="3959914"/>
            <a:chOff x="0" y="0"/>
            <a:chExt cx="7279377" cy="5279885"/>
          </a:xfrm>
        </p:grpSpPr>
        <p:sp>
          <p:nvSpPr>
            <p:cNvPr id="33" name="TextBox 33"/>
            <p:cNvSpPr txBox="1"/>
            <p:nvPr/>
          </p:nvSpPr>
          <p:spPr>
            <a:xfrm>
              <a:off x="84689" y="926748"/>
              <a:ext cx="7194689" cy="4353137"/>
            </a:xfrm>
            <a:prstGeom prst="rect">
              <a:avLst/>
            </a:prstGeom>
          </p:spPr>
          <p:txBody>
            <a:bodyPr lIns="0" tIns="0" rIns="0" bIns="0" rtlCol="0" anchor="t">
              <a:spAutoFit/>
            </a:bodyPr>
            <a:lstStyle/>
            <a:p>
              <a:pPr algn="just">
                <a:lnSpc>
                  <a:spcPts val="2380"/>
                </a:lnSpc>
              </a:pPr>
              <a:r>
                <a:rPr lang="en-US" sz="2000">
                  <a:solidFill>
                    <a:srgbClr val="FFFFFF"/>
                  </a:solidFill>
                  <a:latin typeface="Poppins Bold"/>
                </a:rPr>
                <a:t>Bagi Pemerintah kabupaten dapat memudahkan dalam koordinasi, mensingkronkan dan memastikan pelaksanaan program kegiatan PPM setiap tahun oleh perusahaan pemegang IUP dan IUPK dapat menurunkan tingkat kesenjangan ekonomi, pendidikan, kesehatan, infrastruktur dan sosial khususnya wilayah/desa yang berada di sekitar pertambangan.</a:t>
              </a:r>
            </a:p>
          </p:txBody>
        </p:sp>
        <p:sp>
          <p:nvSpPr>
            <p:cNvPr id="34" name="TextBox 34"/>
            <p:cNvSpPr txBox="1"/>
            <p:nvPr/>
          </p:nvSpPr>
          <p:spPr>
            <a:xfrm>
              <a:off x="0" y="0"/>
              <a:ext cx="6064489" cy="526370"/>
            </a:xfrm>
            <a:prstGeom prst="rect">
              <a:avLst/>
            </a:prstGeom>
          </p:spPr>
          <p:txBody>
            <a:bodyPr lIns="0" tIns="0" rIns="0" bIns="0" rtlCol="0" anchor="t">
              <a:spAutoFit/>
            </a:bodyPr>
            <a:lstStyle/>
            <a:p>
              <a:pPr>
                <a:lnSpc>
                  <a:spcPts val="2961"/>
                </a:lnSpc>
              </a:pPr>
              <a:r>
                <a:rPr lang="en-US" sz="2621" spc="-78" dirty="0" err="1">
                  <a:solidFill>
                    <a:srgbClr val="FFBC00"/>
                  </a:solidFill>
                  <a:latin typeface="Poppins Bold"/>
                </a:rPr>
                <a:t>PEMERINTAH</a:t>
              </a:r>
              <a:r>
                <a:rPr lang="en-US" sz="2621" spc="-78" dirty="0">
                  <a:solidFill>
                    <a:srgbClr val="FFBC00"/>
                  </a:solidFill>
                  <a:latin typeface="Poppins Bold"/>
                </a:rPr>
                <a:t> </a:t>
              </a:r>
              <a:r>
                <a:rPr lang="en-US" sz="2621" spc="-78" dirty="0" err="1">
                  <a:solidFill>
                    <a:srgbClr val="FFBC00"/>
                  </a:solidFill>
                  <a:latin typeface="Poppins Bold"/>
                </a:rPr>
                <a:t>KABUPATEN</a:t>
              </a:r>
              <a:endParaRPr lang="en-US" sz="2621" spc="-78" dirty="0">
                <a:solidFill>
                  <a:srgbClr val="FFBC00"/>
                </a:solidFill>
                <a:latin typeface="Poppins Bold"/>
              </a:endParaRPr>
            </a:p>
          </p:txBody>
        </p:sp>
      </p:grpSp>
      <p:grpSp>
        <p:nvGrpSpPr>
          <p:cNvPr id="35" name="Group 35"/>
          <p:cNvGrpSpPr/>
          <p:nvPr/>
        </p:nvGrpSpPr>
        <p:grpSpPr>
          <a:xfrm>
            <a:off x="509195" y="3250647"/>
            <a:ext cx="5231848" cy="2811188"/>
            <a:chOff x="0" y="0"/>
            <a:chExt cx="6975797" cy="3748250"/>
          </a:xfrm>
        </p:grpSpPr>
        <p:sp>
          <p:nvSpPr>
            <p:cNvPr id="36" name="TextBox 36"/>
            <p:cNvSpPr txBox="1"/>
            <p:nvPr/>
          </p:nvSpPr>
          <p:spPr>
            <a:xfrm>
              <a:off x="0" y="702875"/>
              <a:ext cx="6975797" cy="3045375"/>
            </a:xfrm>
            <a:prstGeom prst="rect">
              <a:avLst/>
            </a:prstGeom>
          </p:spPr>
          <p:txBody>
            <a:bodyPr lIns="0" tIns="0" rIns="0" bIns="0" rtlCol="0" anchor="t">
              <a:spAutoFit/>
            </a:bodyPr>
            <a:lstStyle/>
            <a:p>
              <a:pPr algn="just">
                <a:lnSpc>
                  <a:spcPts val="2617"/>
                </a:lnSpc>
              </a:pPr>
              <a:r>
                <a:rPr lang="en-US" sz="2199">
                  <a:solidFill>
                    <a:srgbClr val="FFFFFF"/>
                  </a:solidFill>
                  <a:latin typeface="Poppins Bold"/>
                </a:rPr>
                <a:t>Bagi Pemerintah Provinsi sebagai alat untuk mengendalikan dan memantau serta melakukan evaluasi terhadap kewajiban pelaksanaan program PPM oleh perusahaan pemegang IUP dan IUPK</a:t>
              </a:r>
            </a:p>
          </p:txBody>
        </p:sp>
        <p:sp>
          <p:nvSpPr>
            <p:cNvPr id="37" name="TextBox 37"/>
            <p:cNvSpPr txBox="1"/>
            <p:nvPr/>
          </p:nvSpPr>
          <p:spPr>
            <a:xfrm>
              <a:off x="1123588" y="0"/>
              <a:ext cx="5852210" cy="526370"/>
            </a:xfrm>
            <a:prstGeom prst="rect">
              <a:avLst/>
            </a:prstGeom>
          </p:spPr>
          <p:txBody>
            <a:bodyPr lIns="0" tIns="0" rIns="0" bIns="0" rtlCol="0" anchor="t">
              <a:spAutoFit/>
            </a:bodyPr>
            <a:lstStyle/>
            <a:p>
              <a:pPr algn="r">
                <a:lnSpc>
                  <a:spcPts val="2961"/>
                </a:lnSpc>
              </a:pPr>
              <a:r>
                <a:rPr lang="en-US" sz="2621" spc="-78" dirty="0" err="1">
                  <a:solidFill>
                    <a:srgbClr val="FFBC00"/>
                  </a:solidFill>
                  <a:latin typeface="Poppins Bold"/>
                </a:rPr>
                <a:t>PEMERINTAH</a:t>
              </a:r>
              <a:r>
                <a:rPr lang="en-US" sz="2621" spc="-78" dirty="0">
                  <a:solidFill>
                    <a:srgbClr val="FFBC00"/>
                  </a:solidFill>
                  <a:latin typeface="Poppins Bold"/>
                </a:rPr>
                <a:t> </a:t>
              </a:r>
              <a:r>
                <a:rPr lang="en-US" sz="2621" spc="-78" dirty="0" err="1">
                  <a:solidFill>
                    <a:srgbClr val="FFBC00"/>
                  </a:solidFill>
                  <a:latin typeface="Poppins Bold"/>
                </a:rPr>
                <a:t>PROVINSI</a:t>
              </a:r>
              <a:endParaRPr lang="en-US" sz="2621" spc="-78" dirty="0">
                <a:solidFill>
                  <a:srgbClr val="FFBC00"/>
                </a:solidFill>
                <a:latin typeface="Poppins Bold"/>
              </a:endParaRPr>
            </a:p>
          </p:txBody>
        </p:sp>
      </p:grpSp>
      <p:grpSp>
        <p:nvGrpSpPr>
          <p:cNvPr id="38" name="Group 38"/>
          <p:cNvGrpSpPr/>
          <p:nvPr/>
        </p:nvGrpSpPr>
        <p:grpSpPr>
          <a:xfrm>
            <a:off x="12666859" y="7220047"/>
            <a:ext cx="5375450" cy="2650536"/>
            <a:chOff x="0" y="0"/>
            <a:chExt cx="7167266" cy="3534048"/>
          </a:xfrm>
        </p:grpSpPr>
        <p:sp>
          <p:nvSpPr>
            <p:cNvPr id="39" name="TextBox 39"/>
            <p:cNvSpPr txBox="1"/>
            <p:nvPr/>
          </p:nvSpPr>
          <p:spPr>
            <a:xfrm>
              <a:off x="0" y="920473"/>
              <a:ext cx="7167266" cy="2613575"/>
            </a:xfrm>
            <a:prstGeom prst="rect">
              <a:avLst/>
            </a:prstGeom>
          </p:spPr>
          <p:txBody>
            <a:bodyPr lIns="0" tIns="0" rIns="0" bIns="0" rtlCol="0" anchor="t">
              <a:spAutoFit/>
            </a:bodyPr>
            <a:lstStyle/>
            <a:p>
              <a:pPr algn="just">
                <a:lnSpc>
                  <a:spcPts val="2617"/>
                </a:lnSpc>
              </a:pPr>
              <a:r>
                <a:rPr lang="en-US" sz="2199" dirty="0">
                  <a:solidFill>
                    <a:srgbClr val="FFFFFF"/>
                  </a:solidFill>
                  <a:latin typeface="Poppins Bold"/>
                </a:rPr>
                <a:t>Pada </a:t>
              </a:r>
              <a:r>
                <a:rPr lang="en-US" sz="2199" dirty="0" err="1">
                  <a:solidFill>
                    <a:srgbClr val="FFFFFF"/>
                  </a:solidFill>
                  <a:latin typeface="Poppins Bold"/>
                </a:rPr>
                <a:t>akhirnya</a:t>
              </a:r>
              <a:r>
                <a:rPr lang="en-US" sz="2199" dirty="0">
                  <a:solidFill>
                    <a:srgbClr val="FFFFFF"/>
                  </a:solidFill>
                  <a:latin typeface="Poppins Bold"/>
                </a:rPr>
                <a:t> </a:t>
              </a:r>
              <a:r>
                <a:rPr lang="en-US" sz="2199" dirty="0" err="1">
                  <a:solidFill>
                    <a:srgbClr val="FFFFFF"/>
                  </a:solidFill>
                  <a:latin typeface="Poppins Bold"/>
                </a:rPr>
                <a:t>bermanaat</a:t>
              </a:r>
              <a:r>
                <a:rPr lang="en-US" sz="2199" dirty="0">
                  <a:solidFill>
                    <a:srgbClr val="FFFFFF"/>
                  </a:solidFill>
                  <a:latin typeface="Poppins Bold"/>
                </a:rPr>
                <a:t> </a:t>
              </a:r>
              <a:r>
                <a:rPr lang="en-US" sz="2199" dirty="0" err="1">
                  <a:solidFill>
                    <a:srgbClr val="FFFFFF"/>
                  </a:solidFill>
                  <a:latin typeface="Poppins Bold"/>
                </a:rPr>
                <a:t>bagi</a:t>
              </a:r>
              <a:r>
                <a:rPr lang="en-US" sz="2199" dirty="0">
                  <a:solidFill>
                    <a:srgbClr val="FFFFFF"/>
                  </a:solidFill>
                  <a:latin typeface="Poppins Bold"/>
                </a:rPr>
                <a:t> </a:t>
              </a:r>
              <a:r>
                <a:rPr lang="en-US" sz="2199" dirty="0" err="1">
                  <a:solidFill>
                    <a:srgbClr val="FFFFFF"/>
                  </a:solidFill>
                  <a:latin typeface="Poppins Bold"/>
                </a:rPr>
                <a:t>masyarakat</a:t>
              </a:r>
              <a:r>
                <a:rPr lang="en-US" sz="2199" dirty="0">
                  <a:solidFill>
                    <a:srgbClr val="FFFFFF"/>
                  </a:solidFill>
                  <a:latin typeface="Poppins Bold"/>
                </a:rPr>
                <a:t> </a:t>
              </a:r>
              <a:r>
                <a:rPr lang="en-US" sz="2199" dirty="0" err="1">
                  <a:solidFill>
                    <a:srgbClr val="FFFFFF"/>
                  </a:solidFill>
                  <a:latin typeface="Poppins Bold"/>
                </a:rPr>
                <a:t>melalui</a:t>
              </a:r>
              <a:r>
                <a:rPr lang="en-US" sz="2199" dirty="0">
                  <a:solidFill>
                    <a:srgbClr val="FFFFFF"/>
                  </a:solidFill>
                  <a:latin typeface="Poppins Bold"/>
                </a:rPr>
                <a:t> </a:t>
              </a:r>
              <a:r>
                <a:rPr lang="en-US" sz="2199" dirty="0" err="1">
                  <a:solidFill>
                    <a:srgbClr val="FFFFFF"/>
                  </a:solidFill>
                  <a:latin typeface="Poppins Bold"/>
                </a:rPr>
                <a:t>pembagunan</a:t>
              </a:r>
              <a:r>
                <a:rPr lang="en-US" sz="2199" dirty="0">
                  <a:solidFill>
                    <a:srgbClr val="FFFFFF"/>
                  </a:solidFill>
                  <a:latin typeface="Poppins Bold"/>
                </a:rPr>
                <a:t> </a:t>
              </a:r>
              <a:r>
                <a:rPr lang="en-US" sz="2199" dirty="0" err="1">
                  <a:solidFill>
                    <a:srgbClr val="FFFFFF"/>
                  </a:solidFill>
                  <a:latin typeface="Poppins Bold"/>
                </a:rPr>
                <a:t>sarana</a:t>
              </a:r>
              <a:r>
                <a:rPr lang="en-US" sz="2199" dirty="0">
                  <a:solidFill>
                    <a:srgbClr val="FFFFFF"/>
                  </a:solidFill>
                  <a:latin typeface="Poppins Bold"/>
                </a:rPr>
                <a:t> dan </a:t>
              </a:r>
              <a:r>
                <a:rPr lang="en-US" sz="2199" dirty="0" err="1">
                  <a:solidFill>
                    <a:srgbClr val="FFFFFF"/>
                  </a:solidFill>
                  <a:latin typeface="Poppins Bold"/>
                </a:rPr>
                <a:t>prasaran</a:t>
              </a:r>
              <a:r>
                <a:rPr lang="en-US" sz="2199" dirty="0">
                  <a:solidFill>
                    <a:srgbClr val="FFFFFF"/>
                  </a:solidFill>
                  <a:latin typeface="Poppins Bold"/>
                </a:rPr>
                <a:t> yang </a:t>
              </a:r>
              <a:r>
                <a:rPr lang="en-US" sz="2199" dirty="0" err="1">
                  <a:solidFill>
                    <a:srgbClr val="FFFFFF"/>
                  </a:solidFill>
                  <a:latin typeface="Poppins Bold"/>
                </a:rPr>
                <a:t>dilakukan</a:t>
              </a:r>
              <a:r>
                <a:rPr lang="en-US" sz="2199" dirty="0">
                  <a:solidFill>
                    <a:srgbClr val="FFFFFF"/>
                  </a:solidFill>
                  <a:latin typeface="Poppins Bold"/>
                </a:rPr>
                <a:t> oleh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daerah</a:t>
              </a:r>
              <a:r>
                <a:rPr lang="en-US" sz="2199" dirty="0">
                  <a:solidFill>
                    <a:srgbClr val="FFFFFF"/>
                  </a:solidFill>
                  <a:latin typeface="Poppins Bold"/>
                </a:rPr>
                <a:t> dan </a:t>
              </a:r>
              <a:r>
                <a:rPr lang="en-US" sz="2199" dirty="0" err="1">
                  <a:solidFill>
                    <a:srgbClr val="FFFFFF"/>
                  </a:solidFill>
                  <a:latin typeface="Poppins Bold"/>
                </a:rPr>
                <a:t>pemegang</a:t>
              </a:r>
              <a:r>
                <a:rPr lang="en-US" sz="2199" dirty="0">
                  <a:solidFill>
                    <a:srgbClr val="FFFFFF"/>
                  </a:solidFill>
                  <a:latin typeface="Poppins Bold"/>
                </a:rPr>
                <a:t> IUP dan </a:t>
              </a:r>
              <a:r>
                <a:rPr lang="en-US" sz="2199" dirty="0" err="1">
                  <a:solidFill>
                    <a:srgbClr val="FFFFFF"/>
                  </a:solidFill>
                  <a:latin typeface="Poppins Bold"/>
                </a:rPr>
                <a:t>IUPK</a:t>
              </a:r>
              <a:r>
                <a:rPr lang="en-US" sz="2199" dirty="0">
                  <a:solidFill>
                    <a:srgbClr val="FFFFFF"/>
                  </a:solidFill>
                  <a:latin typeface="Poppins Bold"/>
                </a:rPr>
                <a:t> </a:t>
              </a:r>
              <a:r>
                <a:rPr lang="en-US" sz="2199" dirty="0" err="1">
                  <a:solidFill>
                    <a:srgbClr val="FFFFFF"/>
                  </a:solidFill>
                  <a:latin typeface="Poppins Bold"/>
                </a:rPr>
                <a:t>secara</a:t>
              </a:r>
              <a:r>
                <a:rPr lang="en-US" sz="2199" dirty="0">
                  <a:solidFill>
                    <a:srgbClr val="FFFFFF"/>
                  </a:solidFill>
                  <a:latin typeface="Poppins Bold"/>
                </a:rPr>
                <a:t> </a:t>
              </a:r>
              <a:r>
                <a:rPr lang="en-US" sz="2199" dirty="0" err="1">
                  <a:solidFill>
                    <a:srgbClr val="FFFFFF"/>
                  </a:solidFill>
                  <a:latin typeface="Poppins Bold"/>
                </a:rPr>
                <a:t>terpadu</a:t>
              </a:r>
              <a:r>
                <a:rPr lang="en-US" sz="2199" dirty="0">
                  <a:solidFill>
                    <a:srgbClr val="FFFFFF"/>
                  </a:solidFill>
                  <a:latin typeface="Poppins Bold"/>
                </a:rPr>
                <a:t>. </a:t>
              </a:r>
            </a:p>
          </p:txBody>
        </p:sp>
        <p:sp>
          <p:nvSpPr>
            <p:cNvPr id="40" name="TextBox 40"/>
            <p:cNvSpPr txBox="1"/>
            <p:nvPr/>
          </p:nvSpPr>
          <p:spPr>
            <a:xfrm>
              <a:off x="0" y="0"/>
              <a:ext cx="5840267" cy="526370"/>
            </a:xfrm>
            <a:prstGeom prst="rect">
              <a:avLst/>
            </a:prstGeom>
          </p:spPr>
          <p:txBody>
            <a:bodyPr lIns="0" tIns="0" rIns="0" bIns="0" rtlCol="0" anchor="t">
              <a:spAutoFit/>
            </a:bodyPr>
            <a:lstStyle/>
            <a:p>
              <a:pPr>
                <a:lnSpc>
                  <a:spcPts val="2961"/>
                </a:lnSpc>
              </a:pPr>
              <a:r>
                <a:rPr lang="en-US" sz="2621" spc="-78">
                  <a:solidFill>
                    <a:srgbClr val="FFBC00"/>
                  </a:solidFill>
                  <a:latin typeface="Poppins Bold"/>
                </a:rPr>
                <a:t>MASYARAKAT</a:t>
              </a:r>
            </a:p>
          </p:txBody>
        </p:sp>
      </p:grpSp>
      <p:grpSp>
        <p:nvGrpSpPr>
          <p:cNvPr id="41" name="Group 41"/>
          <p:cNvGrpSpPr/>
          <p:nvPr/>
        </p:nvGrpSpPr>
        <p:grpSpPr>
          <a:xfrm>
            <a:off x="509195" y="6875992"/>
            <a:ext cx="5231848" cy="2163488"/>
            <a:chOff x="0" y="0"/>
            <a:chExt cx="6975797" cy="2884650"/>
          </a:xfrm>
        </p:grpSpPr>
        <p:sp>
          <p:nvSpPr>
            <p:cNvPr id="42" name="TextBox 42"/>
            <p:cNvSpPr txBox="1"/>
            <p:nvPr/>
          </p:nvSpPr>
          <p:spPr>
            <a:xfrm>
              <a:off x="0" y="702875"/>
              <a:ext cx="6975797" cy="2181775"/>
            </a:xfrm>
            <a:prstGeom prst="rect">
              <a:avLst/>
            </a:prstGeom>
          </p:spPr>
          <p:txBody>
            <a:bodyPr lIns="0" tIns="0" rIns="0" bIns="0" rtlCol="0" anchor="t">
              <a:spAutoFit/>
            </a:bodyPr>
            <a:lstStyle/>
            <a:p>
              <a:pPr algn="just">
                <a:lnSpc>
                  <a:spcPts val="2617"/>
                </a:lnSpc>
              </a:pPr>
              <a:r>
                <a:rPr lang="en-US" sz="2199" dirty="0" err="1">
                  <a:solidFill>
                    <a:srgbClr val="FFFFFF"/>
                  </a:solidFill>
                  <a:latin typeface="Poppins Bold"/>
                </a:rPr>
                <a:t>Bagi</a:t>
              </a:r>
              <a:r>
                <a:rPr lang="en-US" sz="2199" dirty="0">
                  <a:solidFill>
                    <a:srgbClr val="FFFFFF"/>
                  </a:solidFill>
                  <a:latin typeface="Poppins Bold"/>
                </a:rPr>
                <a:t> </a:t>
              </a:r>
              <a:r>
                <a:rPr lang="en-US" sz="2199" dirty="0" err="1">
                  <a:solidFill>
                    <a:srgbClr val="FFFFFF"/>
                  </a:solidFill>
                  <a:latin typeface="Poppins Bold"/>
                </a:rPr>
                <a:t>perusahaan</a:t>
              </a:r>
              <a:r>
                <a:rPr lang="en-US" sz="2199" dirty="0">
                  <a:solidFill>
                    <a:srgbClr val="FFFFFF"/>
                  </a:solidFill>
                  <a:latin typeface="Poppins Bold"/>
                </a:rPr>
                <a:t> </a:t>
              </a:r>
              <a:r>
                <a:rPr lang="en-US" sz="2199" dirty="0" err="1">
                  <a:solidFill>
                    <a:srgbClr val="FFFFFF"/>
                  </a:solidFill>
                  <a:latin typeface="Poppins Bold"/>
                </a:rPr>
                <a:t>pemegang</a:t>
              </a:r>
              <a:r>
                <a:rPr lang="en-US" sz="2199" dirty="0">
                  <a:solidFill>
                    <a:srgbClr val="FFFFFF"/>
                  </a:solidFill>
                  <a:latin typeface="Poppins Bold"/>
                </a:rPr>
                <a:t> IUP dan </a:t>
              </a:r>
              <a:r>
                <a:rPr lang="en-US" sz="2199" dirty="0" err="1">
                  <a:solidFill>
                    <a:srgbClr val="FFFFFF"/>
                  </a:solidFill>
                  <a:latin typeface="Poppins Bold"/>
                </a:rPr>
                <a:t>IUPK</a:t>
              </a:r>
              <a:r>
                <a:rPr lang="en-US" sz="2199" dirty="0">
                  <a:solidFill>
                    <a:srgbClr val="FFFFFF"/>
                  </a:solidFill>
                  <a:latin typeface="Poppins Bold"/>
                </a:rPr>
                <a:t> </a:t>
              </a:r>
              <a:r>
                <a:rPr lang="en-US" sz="2199" dirty="0" err="1">
                  <a:solidFill>
                    <a:srgbClr val="FFFFFF"/>
                  </a:solidFill>
                  <a:latin typeface="Poppins Bold"/>
                </a:rPr>
                <a:t>adalah</a:t>
              </a:r>
              <a:r>
                <a:rPr lang="en-US" sz="2199" dirty="0">
                  <a:solidFill>
                    <a:srgbClr val="FFFFFF"/>
                  </a:solidFill>
                  <a:latin typeface="Poppins Bold"/>
                </a:rPr>
                <a:t> </a:t>
              </a:r>
              <a:r>
                <a:rPr lang="en-US" sz="2199" dirty="0" err="1">
                  <a:solidFill>
                    <a:srgbClr val="FFFFFF"/>
                  </a:solidFill>
                  <a:latin typeface="Poppins Bold"/>
                </a:rPr>
                <a:t>sebagai</a:t>
              </a:r>
              <a:r>
                <a:rPr lang="en-US" sz="2199" dirty="0">
                  <a:solidFill>
                    <a:srgbClr val="FFFFFF"/>
                  </a:solidFill>
                  <a:latin typeface="Poppins Bold"/>
                </a:rPr>
                <a:t> </a:t>
              </a:r>
              <a:r>
                <a:rPr lang="en-US" sz="2199" dirty="0" err="1">
                  <a:solidFill>
                    <a:srgbClr val="FFFFFF"/>
                  </a:solidFill>
                  <a:latin typeface="Poppins Bold"/>
                </a:rPr>
                <a:t>sarana</a:t>
              </a:r>
              <a:r>
                <a:rPr lang="en-US" sz="2199" dirty="0">
                  <a:solidFill>
                    <a:srgbClr val="FFFFFF"/>
                  </a:solidFill>
                  <a:latin typeface="Poppins Bold"/>
                </a:rPr>
                <a:t> media digital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mensosialisasikan</a:t>
              </a:r>
              <a:r>
                <a:rPr lang="en-US" sz="2199" dirty="0">
                  <a:solidFill>
                    <a:srgbClr val="FFFFFF"/>
                  </a:solidFill>
                  <a:latin typeface="Poppins Bold"/>
                </a:rPr>
                <a:t> program dan </a:t>
              </a:r>
              <a:r>
                <a:rPr lang="en-US" sz="2199" dirty="0" err="1">
                  <a:solidFill>
                    <a:srgbClr val="FFFFFF"/>
                  </a:solidFill>
                  <a:latin typeface="Poppins Bold"/>
                </a:rPr>
                <a:t>kegiatan</a:t>
              </a:r>
              <a:r>
                <a:rPr lang="en-US" sz="2199" dirty="0">
                  <a:solidFill>
                    <a:srgbClr val="FFFFFF"/>
                  </a:solidFill>
                  <a:latin typeface="Poppins Bold"/>
                </a:rPr>
                <a:t> PPM yang </a:t>
              </a:r>
              <a:r>
                <a:rPr lang="en-US" sz="2199" dirty="0" err="1">
                  <a:solidFill>
                    <a:srgbClr val="FFFFFF"/>
                  </a:solidFill>
                  <a:latin typeface="Poppins Bold"/>
                </a:rPr>
                <a:t>akan</a:t>
              </a:r>
              <a:r>
                <a:rPr lang="en-US" sz="2199" dirty="0">
                  <a:solidFill>
                    <a:srgbClr val="FFFFFF"/>
                  </a:solidFill>
                  <a:latin typeface="Poppins Bold"/>
                </a:rPr>
                <a:t> </a:t>
              </a:r>
              <a:r>
                <a:rPr lang="en-US" sz="2199" dirty="0" err="1">
                  <a:solidFill>
                    <a:srgbClr val="FFFFFF"/>
                  </a:solidFill>
                  <a:latin typeface="Poppins Bold"/>
                </a:rPr>
                <a:t>dilakukan</a:t>
              </a:r>
              <a:endParaRPr lang="en-US" sz="2199" dirty="0">
                <a:solidFill>
                  <a:srgbClr val="FFFFFF"/>
                </a:solidFill>
                <a:latin typeface="Poppins Bold"/>
              </a:endParaRPr>
            </a:p>
          </p:txBody>
        </p:sp>
        <p:sp>
          <p:nvSpPr>
            <p:cNvPr id="43" name="TextBox 43"/>
            <p:cNvSpPr txBox="1"/>
            <p:nvPr/>
          </p:nvSpPr>
          <p:spPr>
            <a:xfrm>
              <a:off x="726542" y="0"/>
              <a:ext cx="6249255" cy="526370"/>
            </a:xfrm>
            <a:prstGeom prst="rect">
              <a:avLst/>
            </a:prstGeom>
          </p:spPr>
          <p:txBody>
            <a:bodyPr lIns="0" tIns="0" rIns="0" bIns="0" rtlCol="0" anchor="t">
              <a:spAutoFit/>
            </a:bodyPr>
            <a:lstStyle/>
            <a:p>
              <a:pPr algn="r">
                <a:lnSpc>
                  <a:spcPts val="2961"/>
                </a:lnSpc>
              </a:pPr>
              <a:r>
                <a:rPr lang="en-US" sz="2621" spc="-78">
                  <a:solidFill>
                    <a:srgbClr val="FFBC00"/>
                  </a:solidFill>
                  <a:latin typeface="Poppins Bold"/>
                </a:rPr>
                <a:t>BAGI PERUSAHAAN</a:t>
              </a:r>
            </a:p>
          </p:txBody>
        </p:sp>
      </p:gr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2000"/>
                                        <p:tgtEl>
                                          <p:spTgt spid="35"/>
                                        </p:tgtEl>
                                      </p:cBhvr>
                                    </p:animEffect>
                                    <p:anim calcmode="lin" valueType="num">
                                      <p:cBhvr>
                                        <p:cTn id="25" dur="2000" fill="hold"/>
                                        <p:tgtEl>
                                          <p:spTgt spid="35"/>
                                        </p:tgtEl>
                                        <p:attrNameLst>
                                          <p:attrName>ppt_x</p:attrName>
                                        </p:attrNameLst>
                                      </p:cBhvr>
                                      <p:tavLst>
                                        <p:tav tm="0">
                                          <p:val>
                                            <p:strVal val="#ppt_x"/>
                                          </p:val>
                                        </p:tav>
                                        <p:tav tm="100000">
                                          <p:val>
                                            <p:strVal val="#ppt_x"/>
                                          </p:val>
                                        </p:tav>
                                      </p:tavLst>
                                    </p:anim>
                                    <p:anim calcmode="lin" valueType="num">
                                      <p:cBhvr>
                                        <p:cTn id="26" dur="2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2000"/>
                                        <p:tgtEl>
                                          <p:spTgt spid="32"/>
                                        </p:tgtEl>
                                      </p:cBhvr>
                                    </p:animEffect>
                                    <p:anim calcmode="lin" valueType="num">
                                      <p:cBhvr>
                                        <p:cTn id="31" dur="2000" fill="hold"/>
                                        <p:tgtEl>
                                          <p:spTgt spid="32"/>
                                        </p:tgtEl>
                                        <p:attrNameLst>
                                          <p:attrName>ppt_x</p:attrName>
                                        </p:attrNameLst>
                                      </p:cBhvr>
                                      <p:tavLst>
                                        <p:tav tm="0">
                                          <p:val>
                                            <p:strVal val="#ppt_x"/>
                                          </p:val>
                                        </p:tav>
                                        <p:tav tm="100000">
                                          <p:val>
                                            <p:strVal val="#ppt_x"/>
                                          </p:val>
                                        </p:tav>
                                      </p:tavLst>
                                    </p:anim>
                                    <p:anim calcmode="lin" valueType="num">
                                      <p:cBhvr>
                                        <p:cTn id="32" dur="2000" fill="hold"/>
                                        <p:tgtEl>
                                          <p:spTgt spid="32"/>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2000"/>
                                        <p:tgtEl>
                                          <p:spTgt spid="41"/>
                                        </p:tgtEl>
                                      </p:cBhvr>
                                    </p:animEffect>
                                    <p:anim calcmode="lin" valueType="num">
                                      <p:cBhvr>
                                        <p:cTn id="37" dur="2000" fill="hold"/>
                                        <p:tgtEl>
                                          <p:spTgt spid="41"/>
                                        </p:tgtEl>
                                        <p:attrNameLst>
                                          <p:attrName>ppt_x</p:attrName>
                                        </p:attrNameLst>
                                      </p:cBhvr>
                                      <p:tavLst>
                                        <p:tav tm="0">
                                          <p:val>
                                            <p:strVal val="#ppt_x"/>
                                          </p:val>
                                        </p:tav>
                                        <p:tav tm="100000">
                                          <p:val>
                                            <p:strVal val="#ppt_x"/>
                                          </p:val>
                                        </p:tav>
                                      </p:tavLst>
                                    </p:anim>
                                    <p:anim calcmode="lin" valueType="num">
                                      <p:cBhvr>
                                        <p:cTn id="38" dur="2000" fill="hold"/>
                                        <p:tgtEl>
                                          <p:spTgt spid="41"/>
                                        </p:tgtEl>
                                        <p:attrNameLst>
                                          <p:attrName>ppt_y</p:attrName>
                                        </p:attrNameLst>
                                      </p:cBhvr>
                                      <p:tavLst>
                                        <p:tav tm="0">
                                          <p:val>
                                            <p:strVal val="#ppt_y+.1"/>
                                          </p:val>
                                        </p:tav>
                                        <p:tav tm="100000">
                                          <p:val>
                                            <p:strVal val="#ppt_y"/>
                                          </p:val>
                                        </p:tav>
                                      </p:tavLst>
                                    </p:anim>
                                  </p:childTnLst>
                                </p:cTn>
                              </p:par>
                            </p:childTnLst>
                          </p:cTn>
                        </p:par>
                        <p:par>
                          <p:cTn id="39" fill="hold">
                            <p:stCondLst>
                              <p:cond delay="8000"/>
                            </p:stCondLst>
                            <p:childTnLst>
                              <p:par>
                                <p:cTn id="40" presetID="42" presetClass="entr" presetSubtype="0" fill="hold" nodeType="after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2000"/>
                                        <p:tgtEl>
                                          <p:spTgt spid="38"/>
                                        </p:tgtEl>
                                      </p:cBhvr>
                                    </p:animEffect>
                                    <p:anim calcmode="lin" valueType="num">
                                      <p:cBhvr>
                                        <p:cTn id="43" dur="2000" fill="hold"/>
                                        <p:tgtEl>
                                          <p:spTgt spid="38"/>
                                        </p:tgtEl>
                                        <p:attrNameLst>
                                          <p:attrName>ppt_x</p:attrName>
                                        </p:attrNameLst>
                                      </p:cBhvr>
                                      <p:tavLst>
                                        <p:tav tm="0">
                                          <p:val>
                                            <p:strVal val="#ppt_x"/>
                                          </p:val>
                                        </p:tav>
                                        <p:tav tm="100000">
                                          <p:val>
                                            <p:strVal val="#ppt_x"/>
                                          </p:val>
                                        </p:tav>
                                      </p:tavLst>
                                    </p:anim>
                                    <p:anim calcmode="lin" valueType="num">
                                      <p:cBhvr>
                                        <p:cTn id="44" dur="2000" fill="hold"/>
                                        <p:tgtEl>
                                          <p:spTgt spid="38"/>
                                        </p:tgtEl>
                                        <p:attrNameLst>
                                          <p:attrName>ppt_y</p:attrName>
                                        </p:attrNameLst>
                                      </p:cBhvr>
                                      <p:tavLst>
                                        <p:tav tm="0">
                                          <p:val>
                                            <p:strVal val="#ppt_y+.1"/>
                                          </p:val>
                                        </p:tav>
                                        <p:tav tm="100000">
                                          <p:val>
                                            <p:strVal val="#ppt_y"/>
                                          </p:val>
                                        </p:tav>
                                      </p:tavLst>
                                    </p:anim>
                                  </p:childTnLst>
                                </p:cTn>
                              </p:par>
                            </p:childTnLst>
                          </p:cTn>
                        </p:par>
                        <p:par>
                          <p:cTn id="45" fill="hold">
                            <p:stCondLst>
                              <p:cond delay="10000"/>
                            </p:stCondLst>
                            <p:childTnLst>
                              <p:par>
                                <p:cTn id="46" presetID="6" presetClass="entr" presetSubtype="16"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circle(in)">
                                      <p:cBhvr>
                                        <p:cTn id="4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grpSp>
        <p:nvGrpSpPr>
          <p:cNvPr id="3" name="Group 3"/>
          <p:cNvGrpSpPr/>
          <p:nvPr/>
        </p:nvGrpSpPr>
        <p:grpSpPr>
          <a:xfrm>
            <a:off x="144491" y="1908438"/>
            <a:ext cx="11004165" cy="3235062"/>
            <a:chOff x="0" y="0"/>
            <a:chExt cx="14672220" cy="4313416"/>
          </a:xfrm>
        </p:grpSpPr>
        <p:grpSp>
          <p:nvGrpSpPr>
            <p:cNvPr id="4" name="Group 4"/>
            <p:cNvGrpSpPr/>
            <p:nvPr/>
          </p:nvGrpSpPr>
          <p:grpSpPr>
            <a:xfrm>
              <a:off x="0" y="0"/>
              <a:ext cx="14672220" cy="4313416"/>
              <a:chOff x="0" y="0"/>
              <a:chExt cx="3016630" cy="886845"/>
            </a:xfrm>
          </p:grpSpPr>
          <p:sp>
            <p:nvSpPr>
              <p:cNvPr id="5" name="Freeform 5"/>
              <p:cNvSpPr/>
              <p:nvPr/>
            </p:nvSpPr>
            <p:spPr>
              <a:xfrm>
                <a:off x="0" y="0"/>
                <a:ext cx="3016630" cy="886845"/>
              </a:xfrm>
              <a:custGeom>
                <a:avLst/>
                <a:gdLst/>
                <a:ahLst/>
                <a:cxnLst/>
                <a:rect l="l" t="t" r="r" b="b"/>
                <a:pathLst>
                  <a:path w="3016630" h="886845">
                    <a:moveTo>
                      <a:pt x="34177" y="0"/>
                    </a:moveTo>
                    <a:lnTo>
                      <a:pt x="2982453" y="0"/>
                    </a:lnTo>
                    <a:cubicBezTo>
                      <a:pt x="2991517" y="0"/>
                      <a:pt x="3000210" y="3601"/>
                      <a:pt x="3006620" y="10010"/>
                    </a:cubicBezTo>
                    <a:cubicBezTo>
                      <a:pt x="3013029" y="16420"/>
                      <a:pt x="3016630" y="25113"/>
                      <a:pt x="3016630" y="34177"/>
                    </a:cubicBezTo>
                    <a:lnTo>
                      <a:pt x="3016630" y="852667"/>
                    </a:lnTo>
                    <a:cubicBezTo>
                      <a:pt x="3016630" y="871543"/>
                      <a:pt x="3001328" y="886845"/>
                      <a:pt x="2982453" y="886845"/>
                    </a:cubicBezTo>
                    <a:lnTo>
                      <a:pt x="34177" y="886845"/>
                    </a:lnTo>
                    <a:cubicBezTo>
                      <a:pt x="15302" y="886845"/>
                      <a:pt x="0" y="871543"/>
                      <a:pt x="0" y="852667"/>
                    </a:cubicBezTo>
                    <a:lnTo>
                      <a:pt x="0" y="34177"/>
                    </a:lnTo>
                    <a:cubicBezTo>
                      <a:pt x="0" y="15302"/>
                      <a:pt x="15302" y="0"/>
                      <a:pt x="34177" y="0"/>
                    </a:cubicBezTo>
                    <a:close/>
                  </a:path>
                </a:pathLst>
              </a:custGeom>
              <a:solidFill>
                <a:srgbClr val="034AB1">
                  <a:alpha val="85882"/>
                </a:srgbClr>
              </a:solidFill>
            </p:spPr>
            <p:txBody>
              <a:bodyPr/>
              <a:lstStyle/>
              <a:p>
                <a:endParaRPr lang="en-ID"/>
              </a:p>
            </p:txBody>
          </p:sp>
          <p:sp>
            <p:nvSpPr>
              <p:cNvPr id="6" name="TextBox 6"/>
              <p:cNvSpPr txBox="1"/>
              <p:nvPr/>
            </p:nvSpPr>
            <p:spPr>
              <a:xfrm>
                <a:off x="0" y="-9525"/>
                <a:ext cx="812800" cy="822325"/>
              </a:xfrm>
              <a:prstGeom prst="rect">
                <a:avLst/>
              </a:prstGeom>
            </p:spPr>
            <p:txBody>
              <a:bodyPr lIns="45211" tIns="45211" rIns="45211" bIns="45211" rtlCol="0" anchor="ctr"/>
              <a:lstStyle/>
              <a:p>
                <a:pPr algn="ctr">
                  <a:lnSpc>
                    <a:spcPts val="2825"/>
                  </a:lnSpc>
                </a:pPr>
                <a:endParaRPr/>
              </a:p>
            </p:txBody>
          </p:sp>
        </p:grpSp>
        <p:sp>
          <p:nvSpPr>
            <p:cNvPr id="7" name="Freeform 7"/>
            <p:cNvSpPr/>
            <p:nvPr/>
          </p:nvSpPr>
          <p:spPr>
            <a:xfrm>
              <a:off x="335487" y="582523"/>
              <a:ext cx="1460592" cy="1460592"/>
            </a:xfrm>
            <a:custGeom>
              <a:avLst/>
              <a:gdLst/>
              <a:ahLst/>
              <a:cxnLst/>
              <a:rect l="l" t="t" r="r" b="b"/>
              <a:pathLst>
                <a:path w="1460592" h="1460592">
                  <a:moveTo>
                    <a:pt x="0" y="0"/>
                  </a:moveTo>
                  <a:lnTo>
                    <a:pt x="1460592" y="0"/>
                  </a:lnTo>
                  <a:lnTo>
                    <a:pt x="1460592" y="1460592"/>
                  </a:lnTo>
                  <a:lnTo>
                    <a:pt x="0" y="14605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Freeform 8"/>
            <p:cNvSpPr/>
            <p:nvPr/>
          </p:nvSpPr>
          <p:spPr>
            <a:xfrm>
              <a:off x="487515" y="734552"/>
              <a:ext cx="1156535" cy="1156535"/>
            </a:xfrm>
            <a:custGeom>
              <a:avLst/>
              <a:gdLst/>
              <a:ahLst/>
              <a:cxnLst/>
              <a:rect l="l" t="t" r="r" b="b"/>
              <a:pathLst>
                <a:path w="1156535" h="1156535">
                  <a:moveTo>
                    <a:pt x="0" y="0"/>
                  </a:moveTo>
                  <a:lnTo>
                    <a:pt x="1156535" y="0"/>
                  </a:lnTo>
                  <a:lnTo>
                    <a:pt x="1156535" y="1156535"/>
                  </a:lnTo>
                  <a:lnTo>
                    <a:pt x="0" y="11565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9" name="Freeform 9"/>
            <p:cNvSpPr/>
            <p:nvPr/>
          </p:nvSpPr>
          <p:spPr>
            <a:xfrm>
              <a:off x="633660" y="880696"/>
              <a:ext cx="864246" cy="864246"/>
            </a:xfrm>
            <a:custGeom>
              <a:avLst/>
              <a:gdLst/>
              <a:ahLst/>
              <a:cxnLst/>
              <a:rect l="l" t="t" r="r" b="b"/>
              <a:pathLst>
                <a:path w="864246" h="864246">
                  <a:moveTo>
                    <a:pt x="0" y="0"/>
                  </a:moveTo>
                  <a:lnTo>
                    <a:pt x="864246" y="0"/>
                  </a:lnTo>
                  <a:lnTo>
                    <a:pt x="864246" y="864246"/>
                  </a:lnTo>
                  <a:lnTo>
                    <a:pt x="0" y="8642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0" name="TextBox 10"/>
            <p:cNvSpPr txBox="1"/>
            <p:nvPr/>
          </p:nvSpPr>
          <p:spPr>
            <a:xfrm>
              <a:off x="1991302" y="360871"/>
              <a:ext cx="11722280" cy="3536814"/>
            </a:xfrm>
            <a:prstGeom prst="rect">
              <a:avLst/>
            </a:prstGeom>
          </p:spPr>
          <p:txBody>
            <a:bodyPr lIns="0" tIns="0" rIns="0" bIns="0" rtlCol="0" anchor="t">
              <a:spAutoFit/>
            </a:bodyPr>
            <a:lstStyle/>
            <a:p>
              <a:pPr algn="just">
                <a:lnSpc>
                  <a:spcPts val="2626"/>
                </a:lnSpc>
              </a:pPr>
              <a:r>
                <a:rPr lang="en-US" sz="2207" dirty="0" err="1">
                  <a:solidFill>
                    <a:srgbClr val="FFFFFF"/>
                  </a:solidFill>
                  <a:latin typeface="Poppins Bold"/>
                </a:rPr>
                <a:t>Provinsi</a:t>
              </a:r>
              <a:r>
                <a:rPr lang="en-US" sz="2207" dirty="0">
                  <a:solidFill>
                    <a:srgbClr val="FFFFFF"/>
                  </a:solidFill>
                  <a:latin typeface="Poppins Bold"/>
                </a:rPr>
                <a:t> Maluku Utara </a:t>
              </a:r>
              <a:r>
                <a:rPr lang="en-US" sz="2207" dirty="0" err="1">
                  <a:solidFill>
                    <a:srgbClr val="FFFFFF"/>
                  </a:solidFill>
                  <a:latin typeface="Poppins Bold"/>
                </a:rPr>
                <a:t>memiliki</a:t>
              </a:r>
              <a:r>
                <a:rPr lang="en-US" sz="2207" dirty="0">
                  <a:solidFill>
                    <a:srgbClr val="FFFFFF"/>
                  </a:solidFill>
                  <a:latin typeface="Poppins Bold"/>
                </a:rPr>
                <a:t> </a:t>
              </a:r>
              <a:r>
                <a:rPr lang="en-US" sz="2207" dirty="0" err="1">
                  <a:solidFill>
                    <a:srgbClr val="FFFFFF"/>
                  </a:solidFill>
                  <a:latin typeface="Poppins Bold"/>
                </a:rPr>
                <a:t>berbagai</a:t>
              </a:r>
              <a:r>
                <a:rPr lang="en-US" sz="2207" dirty="0">
                  <a:solidFill>
                    <a:srgbClr val="FFFFFF"/>
                  </a:solidFill>
                  <a:latin typeface="Poppins Bold"/>
                </a:rPr>
                <a:t> </a:t>
              </a:r>
              <a:r>
                <a:rPr lang="en-US" sz="2207" dirty="0" err="1">
                  <a:solidFill>
                    <a:srgbClr val="FFFFFF"/>
                  </a:solidFill>
                  <a:latin typeface="Poppins Bold"/>
                </a:rPr>
                <a:t>jenis</a:t>
              </a:r>
              <a:r>
                <a:rPr lang="en-US" sz="2207" dirty="0">
                  <a:solidFill>
                    <a:srgbClr val="FFFFFF"/>
                  </a:solidFill>
                  <a:latin typeface="Poppins Bold"/>
                </a:rPr>
                <a:t> </a:t>
              </a:r>
              <a:r>
                <a:rPr lang="en-US" sz="2207" dirty="0" err="1">
                  <a:solidFill>
                    <a:srgbClr val="FFFFFF"/>
                  </a:solidFill>
                  <a:latin typeface="Poppins Bold"/>
                </a:rPr>
                <a:t>Sumber</a:t>
              </a:r>
              <a:r>
                <a:rPr lang="en-US" sz="2207" dirty="0">
                  <a:solidFill>
                    <a:srgbClr val="FFFFFF"/>
                  </a:solidFill>
                  <a:latin typeface="Poppins Bold"/>
                </a:rPr>
                <a:t> Daya Mineral </a:t>
              </a:r>
              <a:r>
                <a:rPr lang="en-US" sz="2207" dirty="0" err="1">
                  <a:solidFill>
                    <a:srgbClr val="FFFFFF"/>
                  </a:solidFill>
                  <a:latin typeface="Poppins Bold"/>
                </a:rPr>
                <a:t>atau</a:t>
              </a:r>
              <a:r>
                <a:rPr lang="en-US" sz="2207" dirty="0">
                  <a:solidFill>
                    <a:srgbClr val="FFFFFF"/>
                  </a:solidFill>
                  <a:latin typeface="Poppins Bold"/>
                </a:rPr>
                <a:t> </a:t>
              </a:r>
              <a:r>
                <a:rPr lang="en-US" sz="2207" dirty="0" err="1">
                  <a:solidFill>
                    <a:srgbClr val="FFFFFF"/>
                  </a:solidFill>
                  <a:latin typeface="Poppins Bold"/>
                </a:rPr>
                <a:t>bahan</a:t>
              </a:r>
              <a:r>
                <a:rPr lang="en-US" sz="2207" dirty="0">
                  <a:solidFill>
                    <a:srgbClr val="FFFFFF"/>
                  </a:solidFill>
                  <a:latin typeface="Poppins Bold"/>
                </a:rPr>
                <a:t> </a:t>
              </a:r>
              <a:r>
                <a:rPr lang="en-US" sz="2207" dirty="0" err="1">
                  <a:solidFill>
                    <a:srgbClr val="FFFFFF"/>
                  </a:solidFill>
                  <a:latin typeface="Poppins Bold"/>
                </a:rPr>
                <a:t>galian</a:t>
              </a:r>
              <a:r>
                <a:rPr lang="en-US" sz="2207" dirty="0">
                  <a:solidFill>
                    <a:srgbClr val="FFFFFF"/>
                  </a:solidFill>
                  <a:latin typeface="Poppins Bold"/>
                </a:rPr>
                <a:t> </a:t>
              </a:r>
              <a:r>
                <a:rPr lang="en-US" sz="2207" dirty="0" err="1">
                  <a:solidFill>
                    <a:srgbClr val="FFFFFF"/>
                  </a:solidFill>
                  <a:latin typeface="Poppins Bold"/>
                </a:rPr>
                <a:t>tambang</a:t>
              </a:r>
              <a:r>
                <a:rPr lang="en-US" sz="2207" dirty="0">
                  <a:solidFill>
                    <a:srgbClr val="FFFFFF"/>
                  </a:solidFill>
                  <a:latin typeface="Poppins Bold"/>
                </a:rPr>
                <a:t> yang </a:t>
              </a:r>
              <a:r>
                <a:rPr lang="en-US" sz="2207" dirty="0" err="1">
                  <a:solidFill>
                    <a:srgbClr val="FFFFFF"/>
                  </a:solidFill>
                  <a:latin typeface="Poppins Bold"/>
                </a:rPr>
                <a:t>tersebar</a:t>
              </a:r>
              <a:r>
                <a:rPr lang="en-US" sz="2207" dirty="0">
                  <a:solidFill>
                    <a:srgbClr val="FFFFFF"/>
                  </a:solidFill>
                  <a:latin typeface="Poppins Bold"/>
                </a:rPr>
                <a:t> </a:t>
              </a:r>
              <a:r>
                <a:rPr lang="en-US" sz="2207" dirty="0" err="1">
                  <a:solidFill>
                    <a:srgbClr val="FFFFFF"/>
                  </a:solidFill>
                  <a:latin typeface="Poppins Bold"/>
                </a:rPr>
                <a:t>hampir</a:t>
              </a:r>
              <a:r>
                <a:rPr lang="en-US" sz="2207" dirty="0">
                  <a:solidFill>
                    <a:srgbClr val="FFFFFF"/>
                  </a:solidFill>
                  <a:latin typeface="Poppins Bold"/>
                </a:rPr>
                <a:t> </a:t>
              </a:r>
              <a:r>
                <a:rPr lang="en-US" sz="2207" dirty="0" err="1">
                  <a:solidFill>
                    <a:srgbClr val="FFFFFF"/>
                  </a:solidFill>
                  <a:latin typeface="Poppins Bold"/>
                </a:rPr>
                <a:t>diseluruh</a:t>
              </a:r>
              <a:r>
                <a:rPr lang="en-US" sz="2207" dirty="0">
                  <a:solidFill>
                    <a:srgbClr val="FFFFFF"/>
                  </a:solidFill>
                  <a:latin typeface="Poppins Bold"/>
                </a:rPr>
                <a:t> wilayah Maluku Utara </a:t>
              </a:r>
              <a:r>
                <a:rPr lang="en-US" sz="2207" dirty="0" err="1">
                  <a:solidFill>
                    <a:srgbClr val="FFFFFF"/>
                  </a:solidFill>
                  <a:latin typeface="Poppins Bold"/>
                </a:rPr>
                <a:t>berupa</a:t>
              </a:r>
              <a:r>
                <a:rPr lang="en-US" sz="2207" dirty="0">
                  <a:solidFill>
                    <a:srgbClr val="FFFFFF"/>
                  </a:solidFill>
                  <a:latin typeface="Poppins Bold"/>
                </a:rPr>
                <a:t> </a:t>
              </a:r>
              <a:r>
                <a:rPr lang="en-US" sz="2207" dirty="0" err="1">
                  <a:solidFill>
                    <a:srgbClr val="FFFFFF"/>
                  </a:solidFill>
                  <a:latin typeface="Poppins Bold"/>
                </a:rPr>
                <a:t>Emas</a:t>
              </a:r>
              <a:r>
                <a:rPr lang="en-US" sz="2207" dirty="0">
                  <a:solidFill>
                    <a:srgbClr val="FFFFFF"/>
                  </a:solidFill>
                  <a:latin typeface="Poppins Bold"/>
                </a:rPr>
                <a:t>, Nikel, Batubara, </a:t>
              </a:r>
              <a:r>
                <a:rPr lang="en-US" sz="2207" dirty="0" err="1">
                  <a:solidFill>
                    <a:srgbClr val="FFFFFF"/>
                  </a:solidFill>
                  <a:latin typeface="Poppins Bold"/>
                </a:rPr>
                <a:t>Tembaga</a:t>
              </a:r>
              <a:r>
                <a:rPr lang="en-US" sz="2207" dirty="0">
                  <a:solidFill>
                    <a:srgbClr val="FFFFFF"/>
                  </a:solidFill>
                  <a:latin typeface="Poppins Bold"/>
                </a:rPr>
                <a:t>, </a:t>
              </a:r>
              <a:r>
                <a:rPr lang="en-US" sz="2207" dirty="0" err="1">
                  <a:solidFill>
                    <a:srgbClr val="FFFFFF"/>
                  </a:solidFill>
                  <a:latin typeface="Poppins Bold"/>
                </a:rPr>
                <a:t>Aluminium</a:t>
              </a:r>
              <a:r>
                <a:rPr lang="en-US" sz="2207" dirty="0">
                  <a:solidFill>
                    <a:srgbClr val="FFFFFF"/>
                  </a:solidFill>
                  <a:latin typeface="Poppins Bold"/>
                </a:rPr>
                <a:t> (</a:t>
              </a:r>
              <a:r>
                <a:rPr lang="en-US" sz="2207" dirty="0" err="1">
                  <a:solidFill>
                    <a:srgbClr val="FFFFFF"/>
                  </a:solidFill>
                  <a:latin typeface="Poppins Bold"/>
                </a:rPr>
                <a:t>Bauksit</a:t>
              </a:r>
              <a:r>
                <a:rPr lang="en-US" sz="2207" dirty="0">
                  <a:solidFill>
                    <a:srgbClr val="FFFFFF"/>
                  </a:solidFill>
                  <a:latin typeface="Poppins Bold"/>
                </a:rPr>
                <a:t>), </a:t>
              </a:r>
              <a:r>
                <a:rPr lang="en-US" sz="2207" dirty="0" err="1">
                  <a:solidFill>
                    <a:srgbClr val="FFFFFF"/>
                  </a:solidFill>
                  <a:latin typeface="Poppins Bold"/>
                </a:rPr>
                <a:t>Magnesit</a:t>
              </a:r>
              <a:r>
                <a:rPr lang="en-US" sz="2207" dirty="0">
                  <a:solidFill>
                    <a:srgbClr val="FFFFFF"/>
                  </a:solidFill>
                  <a:latin typeface="Poppins Bold"/>
                </a:rPr>
                <a:t>, </a:t>
              </a:r>
              <a:r>
                <a:rPr lang="en-US" sz="2207" dirty="0" err="1">
                  <a:solidFill>
                    <a:srgbClr val="FFFFFF"/>
                  </a:solidFill>
                  <a:latin typeface="Poppins Bold"/>
                </a:rPr>
                <a:t>Pasir</a:t>
              </a:r>
              <a:r>
                <a:rPr lang="en-US" sz="2207" dirty="0">
                  <a:solidFill>
                    <a:srgbClr val="FFFFFF"/>
                  </a:solidFill>
                  <a:latin typeface="Poppins Bold"/>
                </a:rPr>
                <a:t> </a:t>
              </a:r>
              <a:r>
                <a:rPr lang="en-US" sz="2207" dirty="0" err="1">
                  <a:solidFill>
                    <a:srgbClr val="FFFFFF"/>
                  </a:solidFill>
                  <a:latin typeface="Poppins Bold"/>
                </a:rPr>
                <a:t>Besi</a:t>
              </a:r>
              <a:r>
                <a:rPr lang="en-US" sz="2207" dirty="0">
                  <a:solidFill>
                    <a:srgbClr val="FFFFFF"/>
                  </a:solidFill>
                  <a:latin typeface="Poppins Bold"/>
                </a:rPr>
                <a:t>, Mangan, </a:t>
              </a:r>
              <a:r>
                <a:rPr lang="en-US" sz="2207" dirty="0" err="1">
                  <a:solidFill>
                    <a:srgbClr val="FFFFFF"/>
                  </a:solidFill>
                  <a:latin typeface="Poppins Bold"/>
                </a:rPr>
                <a:t>Asbes</a:t>
              </a:r>
              <a:r>
                <a:rPr lang="en-US" sz="2207" dirty="0">
                  <a:solidFill>
                    <a:srgbClr val="FFFFFF"/>
                  </a:solidFill>
                  <a:latin typeface="Poppins Bold"/>
                </a:rPr>
                <a:t>, Kaolin, </a:t>
              </a:r>
              <a:r>
                <a:rPr lang="en-US" sz="2207" dirty="0" err="1">
                  <a:solidFill>
                    <a:srgbClr val="FFFFFF"/>
                  </a:solidFill>
                  <a:latin typeface="Poppins Bold"/>
                </a:rPr>
                <a:t>Diatomit</a:t>
              </a:r>
              <a:r>
                <a:rPr lang="en-US" sz="2207" dirty="0">
                  <a:solidFill>
                    <a:srgbClr val="FFFFFF"/>
                  </a:solidFill>
                  <a:latin typeface="Poppins Bold"/>
                </a:rPr>
                <a:t>, Batu Permata, </a:t>
              </a:r>
              <a:r>
                <a:rPr lang="en-US" sz="2207" dirty="0" err="1">
                  <a:solidFill>
                    <a:srgbClr val="FFFFFF"/>
                  </a:solidFill>
                  <a:latin typeface="Poppins Bold"/>
                </a:rPr>
                <a:t>Kromit</a:t>
              </a:r>
              <a:r>
                <a:rPr lang="en-US" sz="2207" dirty="0">
                  <a:solidFill>
                    <a:srgbClr val="FFFFFF"/>
                  </a:solidFill>
                  <a:latin typeface="Poppins Bold"/>
                </a:rPr>
                <a:t>, </a:t>
              </a:r>
              <a:r>
                <a:rPr lang="en-US" sz="2207" dirty="0" err="1">
                  <a:solidFill>
                    <a:srgbClr val="FFFFFF"/>
                  </a:solidFill>
                  <a:latin typeface="Poppins Bold"/>
                </a:rPr>
                <a:t>Pasir</a:t>
              </a:r>
              <a:r>
                <a:rPr lang="en-US" sz="2207" dirty="0">
                  <a:solidFill>
                    <a:srgbClr val="FFFFFF"/>
                  </a:solidFill>
                  <a:latin typeface="Poppins Bold"/>
                </a:rPr>
                <a:t> </a:t>
              </a:r>
              <a:r>
                <a:rPr lang="en-US" sz="2207" dirty="0" err="1">
                  <a:solidFill>
                    <a:srgbClr val="FFFFFF"/>
                  </a:solidFill>
                  <a:latin typeface="Poppins Bold"/>
                </a:rPr>
                <a:t>Kuarsa</a:t>
              </a:r>
              <a:r>
                <a:rPr lang="en-US" sz="2207" dirty="0">
                  <a:solidFill>
                    <a:srgbClr val="FFFFFF"/>
                  </a:solidFill>
                  <a:latin typeface="Poppins Bold"/>
                </a:rPr>
                <a:t>, Batu </a:t>
              </a:r>
              <a:r>
                <a:rPr lang="en-US" sz="2207" dirty="0" err="1">
                  <a:solidFill>
                    <a:srgbClr val="FFFFFF"/>
                  </a:solidFill>
                  <a:latin typeface="Poppins Bold"/>
                </a:rPr>
                <a:t>Gamping</a:t>
              </a:r>
              <a:r>
                <a:rPr lang="en-US" sz="2207" dirty="0">
                  <a:solidFill>
                    <a:srgbClr val="FFFFFF"/>
                  </a:solidFill>
                  <a:latin typeface="Poppins Bold"/>
                </a:rPr>
                <a:t>, Batu </a:t>
              </a:r>
              <a:r>
                <a:rPr lang="en-US" sz="2207" dirty="0" err="1">
                  <a:solidFill>
                    <a:srgbClr val="FFFFFF"/>
                  </a:solidFill>
                  <a:latin typeface="Poppins Bold"/>
                </a:rPr>
                <a:t>Apung</a:t>
              </a:r>
              <a:r>
                <a:rPr lang="en-US" sz="2207" dirty="0">
                  <a:solidFill>
                    <a:srgbClr val="FFFFFF"/>
                  </a:solidFill>
                  <a:latin typeface="Poppins Bold"/>
                </a:rPr>
                <a:t>, </a:t>
              </a:r>
              <a:r>
                <a:rPr lang="en-US" sz="2207" dirty="0" err="1">
                  <a:solidFill>
                    <a:srgbClr val="FFFFFF"/>
                  </a:solidFill>
                  <a:latin typeface="Poppins Bold"/>
                </a:rPr>
                <a:t>Granit,Talk</a:t>
              </a:r>
              <a:r>
                <a:rPr lang="en-US" sz="2207" dirty="0">
                  <a:solidFill>
                    <a:srgbClr val="FFFFFF"/>
                  </a:solidFill>
                  <a:latin typeface="Poppins Bold"/>
                </a:rPr>
                <a:t>, </a:t>
              </a:r>
              <a:r>
                <a:rPr lang="en-US" sz="2207" dirty="0" err="1">
                  <a:solidFill>
                    <a:srgbClr val="FFFFFF"/>
                  </a:solidFill>
                  <a:latin typeface="Poppins Bold"/>
                </a:rPr>
                <a:t>Migas</a:t>
              </a:r>
              <a:r>
                <a:rPr lang="en-US" sz="2207" dirty="0">
                  <a:solidFill>
                    <a:srgbClr val="FFFFFF"/>
                  </a:solidFill>
                  <a:latin typeface="Poppins Bold"/>
                </a:rPr>
                <a:t>, </a:t>
              </a:r>
              <a:r>
                <a:rPr lang="en-US" sz="2207" dirty="0" err="1">
                  <a:solidFill>
                    <a:srgbClr val="FFFFFF"/>
                  </a:solidFill>
                  <a:latin typeface="Poppins Bold"/>
                </a:rPr>
                <a:t>Panas</a:t>
              </a:r>
              <a:r>
                <a:rPr lang="en-US" sz="2207" dirty="0">
                  <a:solidFill>
                    <a:srgbClr val="FFFFFF"/>
                  </a:solidFill>
                  <a:latin typeface="Poppins Bold"/>
                </a:rPr>
                <a:t> </a:t>
              </a:r>
              <a:r>
                <a:rPr lang="en-US" sz="2207" dirty="0" err="1">
                  <a:solidFill>
                    <a:srgbClr val="FFFFFF"/>
                  </a:solidFill>
                  <a:latin typeface="Poppins Bold"/>
                </a:rPr>
                <a:t>Bumi</a:t>
              </a:r>
              <a:r>
                <a:rPr lang="en-US" sz="2207" dirty="0">
                  <a:solidFill>
                    <a:srgbClr val="FFFFFF"/>
                  </a:solidFill>
                  <a:latin typeface="Poppins Bold"/>
                </a:rPr>
                <a:t>. </a:t>
              </a:r>
              <a:r>
                <a:rPr lang="en-US" sz="2207" dirty="0" err="1">
                  <a:solidFill>
                    <a:srgbClr val="FFFFFF"/>
                  </a:solidFill>
                  <a:latin typeface="Poppins Bold"/>
                </a:rPr>
                <a:t>Selain</a:t>
              </a:r>
              <a:r>
                <a:rPr lang="en-US" sz="2207" dirty="0">
                  <a:solidFill>
                    <a:srgbClr val="FFFFFF"/>
                  </a:solidFill>
                  <a:latin typeface="Poppins Bold"/>
                </a:rPr>
                <a:t> </a:t>
              </a:r>
              <a:r>
                <a:rPr lang="en-US" sz="2207" dirty="0" err="1">
                  <a:solidFill>
                    <a:srgbClr val="FFFFFF"/>
                  </a:solidFill>
                  <a:latin typeface="Poppins Bold"/>
                </a:rPr>
                <a:t>potensi</a:t>
              </a:r>
              <a:r>
                <a:rPr lang="en-US" sz="2207" dirty="0">
                  <a:solidFill>
                    <a:srgbClr val="FFFFFF"/>
                  </a:solidFill>
                  <a:latin typeface="Poppins Bold"/>
                </a:rPr>
                <a:t> </a:t>
              </a:r>
              <a:r>
                <a:rPr lang="en-US" sz="2207" dirty="0" err="1">
                  <a:solidFill>
                    <a:srgbClr val="FFFFFF"/>
                  </a:solidFill>
                  <a:latin typeface="Poppins Bold"/>
                </a:rPr>
                <a:t>tambang</a:t>
              </a:r>
              <a:r>
                <a:rPr lang="en-US" sz="2207" dirty="0">
                  <a:solidFill>
                    <a:srgbClr val="FFFFFF"/>
                  </a:solidFill>
                  <a:latin typeface="Poppins Bold"/>
                </a:rPr>
                <a:t> </a:t>
              </a:r>
              <a:r>
                <a:rPr lang="en-US" sz="2207" dirty="0" err="1">
                  <a:solidFill>
                    <a:srgbClr val="FFFFFF"/>
                  </a:solidFill>
                  <a:latin typeface="Poppins Bold"/>
                </a:rPr>
                <a:t>diatas</a:t>
              </a:r>
              <a:r>
                <a:rPr lang="en-US" sz="2207" dirty="0">
                  <a:solidFill>
                    <a:srgbClr val="FFFFFF"/>
                  </a:solidFill>
                  <a:latin typeface="Poppins Bold"/>
                </a:rPr>
                <a:t>, </a:t>
              </a:r>
              <a:r>
                <a:rPr lang="en-US" sz="2207" dirty="0" err="1">
                  <a:solidFill>
                    <a:srgbClr val="FFFFFF"/>
                  </a:solidFill>
                  <a:latin typeface="Poppins Bold"/>
                </a:rPr>
                <a:t>terdapat</a:t>
              </a:r>
              <a:r>
                <a:rPr lang="en-US" sz="2207" dirty="0">
                  <a:solidFill>
                    <a:srgbClr val="FFFFFF"/>
                  </a:solidFill>
                  <a:latin typeface="Poppins Bold"/>
                </a:rPr>
                <a:t> pula Mineral Tanah </a:t>
              </a:r>
              <a:r>
                <a:rPr lang="en-US" sz="2207" dirty="0" err="1">
                  <a:solidFill>
                    <a:srgbClr val="FFFFFF"/>
                  </a:solidFill>
                  <a:latin typeface="Poppins Bold"/>
                </a:rPr>
                <a:t>Jarang</a:t>
              </a:r>
              <a:r>
                <a:rPr lang="en-US" sz="2207" dirty="0">
                  <a:solidFill>
                    <a:srgbClr val="FFFFFF"/>
                  </a:solidFill>
                  <a:latin typeface="Poppins Bold"/>
                </a:rPr>
                <a:t> yang </a:t>
              </a:r>
              <a:r>
                <a:rPr lang="en-US" sz="2207" dirty="0" err="1">
                  <a:solidFill>
                    <a:srgbClr val="FFFFFF"/>
                  </a:solidFill>
                  <a:latin typeface="Poppins Bold"/>
                </a:rPr>
                <a:t>belum</a:t>
              </a:r>
              <a:r>
                <a:rPr lang="en-US" sz="2207" dirty="0">
                  <a:solidFill>
                    <a:srgbClr val="FFFFFF"/>
                  </a:solidFill>
                  <a:latin typeface="Poppins Bold"/>
                </a:rPr>
                <a:t> </a:t>
              </a:r>
              <a:r>
                <a:rPr lang="en-US" sz="2207" dirty="0" err="1">
                  <a:solidFill>
                    <a:srgbClr val="FFFFFF"/>
                  </a:solidFill>
                  <a:latin typeface="Poppins Bold"/>
                </a:rPr>
                <a:t>diolah</a:t>
              </a:r>
              <a:r>
                <a:rPr lang="en-US" sz="2207" dirty="0">
                  <a:solidFill>
                    <a:srgbClr val="FFFFFF"/>
                  </a:solidFill>
                  <a:latin typeface="Poppins Bold"/>
                </a:rPr>
                <a:t>. </a:t>
              </a:r>
            </a:p>
          </p:txBody>
        </p:sp>
      </p:grpSp>
      <p:grpSp>
        <p:nvGrpSpPr>
          <p:cNvPr id="11" name="Group 11"/>
          <p:cNvGrpSpPr/>
          <p:nvPr/>
        </p:nvGrpSpPr>
        <p:grpSpPr>
          <a:xfrm>
            <a:off x="144491" y="5267584"/>
            <a:ext cx="14768607" cy="4654071"/>
            <a:chOff x="0" y="0"/>
            <a:chExt cx="19691476" cy="6205427"/>
          </a:xfrm>
        </p:grpSpPr>
        <p:grpSp>
          <p:nvGrpSpPr>
            <p:cNvPr id="12" name="Group 12"/>
            <p:cNvGrpSpPr/>
            <p:nvPr/>
          </p:nvGrpSpPr>
          <p:grpSpPr>
            <a:xfrm>
              <a:off x="0" y="0"/>
              <a:ext cx="19691476" cy="6205427"/>
              <a:chOff x="0" y="0"/>
              <a:chExt cx="3993379" cy="1258444"/>
            </a:xfrm>
          </p:grpSpPr>
          <p:sp>
            <p:nvSpPr>
              <p:cNvPr id="13" name="Freeform 13"/>
              <p:cNvSpPr/>
              <p:nvPr/>
            </p:nvSpPr>
            <p:spPr>
              <a:xfrm>
                <a:off x="0" y="0"/>
                <a:ext cx="3993379" cy="1258444"/>
              </a:xfrm>
              <a:custGeom>
                <a:avLst/>
                <a:gdLst/>
                <a:ahLst/>
                <a:cxnLst/>
                <a:rect l="l" t="t" r="r" b="b"/>
                <a:pathLst>
                  <a:path w="3993379" h="1258444">
                    <a:moveTo>
                      <a:pt x="25818" y="0"/>
                    </a:moveTo>
                    <a:lnTo>
                      <a:pt x="3967561" y="0"/>
                    </a:lnTo>
                    <a:cubicBezTo>
                      <a:pt x="3981820" y="0"/>
                      <a:pt x="3993379" y="11559"/>
                      <a:pt x="3993379" y="25818"/>
                    </a:cubicBezTo>
                    <a:lnTo>
                      <a:pt x="3993379" y="1232626"/>
                    </a:lnTo>
                    <a:cubicBezTo>
                      <a:pt x="3993379" y="1246885"/>
                      <a:pt x="3981820" y="1258444"/>
                      <a:pt x="3967561" y="1258444"/>
                    </a:cubicBezTo>
                    <a:lnTo>
                      <a:pt x="25818" y="1258444"/>
                    </a:lnTo>
                    <a:cubicBezTo>
                      <a:pt x="18970" y="1258444"/>
                      <a:pt x="12404" y="1255724"/>
                      <a:pt x="7562" y="1250882"/>
                    </a:cubicBezTo>
                    <a:cubicBezTo>
                      <a:pt x="2720" y="1246040"/>
                      <a:pt x="0" y="1239474"/>
                      <a:pt x="0" y="1232626"/>
                    </a:cubicBezTo>
                    <a:lnTo>
                      <a:pt x="0" y="25818"/>
                    </a:lnTo>
                    <a:cubicBezTo>
                      <a:pt x="0" y="11559"/>
                      <a:pt x="11559" y="0"/>
                      <a:pt x="25818" y="0"/>
                    </a:cubicBezTo>
                    <a:close/>
                  </a:path>
                </a:pathLst>
              </a:custGeom>
              <a:solidFill>
                <a:srgbClr val="FFFFFF">
                  <a:alpha val="58824"/>
                </a:srgbClr>
              </a:solidFill>
            </p:spPr>
            <p:txBody>
              <a:bodyPr/>
              <a:lstStyle/>
              <a:p>
                <a:endParaRPr lang="en-ID"/>
              </a:p>
            </p:txBody>
          </p:sp>
          <p:sp>
            <p:nvSpPr>
              <p:cNvPr id="14" name="TextBox 14"/>
              <p:cNvSpPr txBox="1"/>
              <p:nvPr/>
            </p:nvSpPr>
            <p:spPr>
              <a:xfrm>
                <a:off x="0" y="-9525"/>
                <a:ext cx="812800" cy="822325"/>
              </a:xfrm>
              <a:prstGeom prst="rect">
                <a:avLst/>
              </a:prstGeom>
            </p:spPr>
            <p:txBody>
              <a:bodyPr lIns="45211" tIns="45211" rIns="45211" bIns="45211" rtlCol="0" anchor="ctr"/>
              <a:lstStyle/>
              <a:p>
                <a:pPr algn="ctr">
                  <a:lnSpc>
                    <a:spcPts val="2825"/>
                  </a:lnSpc>
                </a:pPr>
                <a:endParaRPr/>
              </a:p>
            </p:txBody>
          </p:sp>
        </p:grpSp>
        <p:sp>
          <p:nvSpPr>
            <p:cNvPr id="15" name="Freeform 15"/>
            <p:cNvSpPr/>
            <p:nvPr/>
          </p:nvSpPr>
          <p:spPr>
            <a:xfrm>
              <a:off x="340125" y="342555"/>
              <a:ext cx="1480788" cy="1480788"/>
            </a:xfrm>
            <a:custGeom>
              <a:avLst/>
              <a:gdLst/>
              <a:ahLst/>
              <a:cxnLst/>
              <a:rect l="l" t="t" r="r" b="b"/>
              <a:pathLst>
                <a:path w="1480788" h="1480788">
                  <a:moveTo>
                    <a:pt x="0" y="0"/>
                  </a:moveTo>
                  <a:lnTo>
                    <a:pt x="1480789" y="0"/>
                  </a:lnTo>
                  <a:lnTo>
                    <a:pt x="1480789" y="1480788"/>
                  </a:lnTo>
                  <a:lnTo>
                    <a:pt x="0" y="14807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6" name="Freeform 16"/>
            <p:cNvSpPr/>
            <p:nvPr/>
          </p:nvSpPr>
          <p:spPr>
            <a:xfrm>
              <a:off x="494256" y="496686"/>
              <a:ext cx="1172527" cy="1172527"/>
            </a:xfrm>
            <a:custGeom>
              <a:avLst/>
              <a:gdLst/>
              <a:ahLst/>
              <a:cxnLst/>
              <a:rect l="l" t="t" r="r" b="b"/>
              <a:pathLst>
                <a:path w="1172527" h="1172527">
                  <a:moveTo>
                    <a:pt x="0" y="0"/>
                  </a:moveTo>
                  <a:lnTo>
                    <a:pt x="1172527" y="0"/>
                  </a:lnTo>
                  <a:lnTo>
                    <a:pt x="1172527" y="1172527"/>
                  </a:lnTo>
                  <a:lnTo>
                    <a:pt x="0" y="1172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7" name="Freeform 17"/>
            <p:cNvSpPr/>
            <p:nvPr/>
          </p:nvSpPr>
          <p:spPr>
            <a:xfrm>
              <a:off x="642421" y="644851"/>
              <a:ext cx="876196" cy="876196"/>
            </a:xfrm>
            <a:custGeom>
              <a:avLst/>
              <a:gdLst/>
              <a:ahLst/>
              <a:cxnLst/>
              <a:rect l="l" t="t" r="r" b="b"/>
              <a:pathLst>
                <a:path w="876196" h="876196">
                  <a:moveTo>
                    <a:pt x="0" y="0"/>
                  </a:moveTo>
                  <a:lnTo>
                    <a:pt x="876197" y="0"/>
                  </a:lnTo>
                  <a:lnTo>
                    <a:pt x="876197" y="876196"/>
                  </a:lnTo>
                  <a:lnTo>
                    <a:pt x="0" y="8761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8" name="TextBox 18"/>
            <p:cNvSpPr txBox="1"/>
            <p:nvPr/>
          </p:nvSpPr>
          <p:spPr>
            <a:xfrm>
              <a:off x="2029318" y="324098"/>
              <a:ext cx="11873886" cy="3236313"/>
            </a:xfrm>
            <a:prstGeom prst="rect">
              <a:avLst/>
            </a:prstGeom>
          </p:spPr>
          <p:txBody>
            <a:bodyPr lIns="0" tIns="0" rIns="0" bIns="0" rtlCol="0" anchor="t">
              <a:spAutoFit/>
            </a:bodyPr>
            <a:lstStyle/>
            <a:p>
              <a:pPr algn="just">
                <a:lnSpc>
                  <a:spcPts val="2710"/>
                </a:lnSpc>
              </a:pPr>
              <a:r>
                <a:rPr lang="en-US" sz="2278" dirty="0" err="1">
                  <a:solidFill>
                    <a:srgbClr val="000000"/>
                  </a:solidFill>
                  <a:latin typeface="Poppins Bold"/>
                </a:rPr>
                <a:t>Berdasarkan</a:t>
              </a:r>
              <a:r>
                <a:rPr lang="en-US" sz="2278" dirty="0">
                  <a:solidFill>
                    <a:srgbClr val="000000"/>
                  </a:solidFill>
                  <a:latin typeface="Poppins Bold"/>
                </a:rPr>
                <a:t> data </a:t>
              </a:r>
              <a:r>
                <a:rPr lang="en-US" sz="2278" dirty="0" err="1">
                  <a:solidFill>
                    <a:srgbClr val="000000"/>
                  </a:solidFill>
                  <a:latin typeface="Poppins Bold"/>
                </a:rPr>
                <a:t>dari</a:t>
              </a:r>
              <a:r>
                <a:rPr lang="en-US" sz="2278" dirty="0">
                  <a:solidFill>
                    <a:srgbClr val="000000"/>
                  </a:solidFill>
                  <a:latin typeface="Poppins Bold"/>
                </a:rPr>
                <a:t> Kementerian </a:t>
              </a:r>
              <a:r>
                <a:rPr lang="en-US" sz="2278" dirty="0" err="1">
                  <a:solidFill>
                    <a:srgbClr val="000000"/>
                  </a:solidFill>
                  <a:latin typeface="Poppins Bold"/>
                </a:rPr>
                <a:t>ESDM</a:t>
              </a:r>
              <a:r>
                <a:rPr lang="en-US" sz="2278" dirty="0">
                  <a:solidFill>
                    <a:srgbClr val="000000"/>
                  </a:solidFill>
                  <a:latin typeface="Poppins Bold"/>
                </a:rPr>
                <a:t> </a:t>
              </a:r>
              <a:r>
                <a:rPr lang="en-US" sz="2278" dirty="0" err="1">
                  <a:solidFill>
                    <a:srgbClr val="000000"/>
                  </a:solidFill>
                  <a:latin typeface="Poppins Bold"/>
                </a:rPr>
                <a:t>tahun</a:t>
              </a:r>
              <a:r>
                <a:rPr lang="en-US" sz="2278" dirty="0">
                  <a:solidFill>
                    <a:srgbClr val="000000"/>
                  </a:solidFill>
                  <a:latin typeface="Poppins Bold"/>
                </a:rPr>
                <a:t> 2022, </a:t>
              </a:r>
              <a:r>
                <a:rPr lang="en-US" sz="2278" dirty="0" err="1">
                  <a:solidFill>
                    <a:srgbClr val="000000"/>
                  </a:solidFill>
                  <a:latin typeface="Poppins Bold"/>
                </a:rPr>
                <a:t>bahwa</a:t>
              </a:r>
              <a:r>
                <a:rPr lang="en-US" sz="2278" dirty="0">
                  <a:solidFill>
                    <a:srgbClr val="000000"/>
                  </a:solidFill>
                  <a:latin typeface="Poppins Bold"/>
                </a:rPr>
                <a:t> </a:t>
              </a:r>
              <a:r>
                <a:rPr lang="en-US" sz="2278" dirty="0" err="1">
                  <a:solidFill>
                    <a:srgbClr val="000000"/>
                  </a:solidFill>
                  <a:latin typeface="Poppins Bold"/>
                </a:rPr>
                <a:t>sumberdaya</a:t>
              </a:r>
              <a:r>
                <a:rPr lang="en-US" sz="2278" dirty="0">
                  <a:solidFill>
                    <a:srgbClr val="000000"/>
                  </a:solidFill>
                  <a:latin typeface="Poppins Bold"/>
                </a:rPr>
                <a:t> mineral </a:t>
              </a:r>
              <a:r>
                <a:rPr lang="en-US" sz="2278" dirty="0" err="1">
                  <a:solidFill>
                    <a:srgbClr val="000000"/>
                  </a:solidFill>
                  <a:latin typeface="Poppins Bold"/>
                </a:rPr>
                <a:t>jenis</a:t>
              </a:r>
              <a:r>
                <a:rPr lang="en-US" sz="2278" dirty="0">
                  <a:solidFill>
                    <a:srgbClr val="000000"/>
                  </a:solidFill>
                  <a:latin typeface="Poppins Bold"/>
                </a:rPr>
                <a:t> Nikel di </a:t>
              </a:r>
              <a:r>
                <a:rPr lang="en-US" sz="2278" dirty="0" err="1">
                  <a:solidFill>
                    <a:srgbClr val="000000"/>
                  </a:solidFill>
                  <a:latin typeface="Poppins Bold"/>
                </a:rPr>
                <a:t>Provinsi</a:t>
              </a:r>
              <a:r>
                <a:rPr lang="en-US" sz="2278" dirty="0">
                  <a:solidFill>
                    <a:srgbClr val="000000"/>
                  </a:solidFill>
                  <a:latin typeface="Poppins Bold"/>
                </a:rPr>
                <a:t> Maluku Utara </a:t>
              </a:r>
              <a:r>
                <a:rPr lang="en-US" sz="2278" dirty="0" err="1">
                  <a:solidFill>
                    <a:srgbClr val="000000"/>
                  </a:solidFill>
                  <a:latin typeface="Poppins Bold"/>
                </a:rPr>
                <a:t>merupakan</a:t>
              </a:r>
              <a:r>
                <a:rPr lang="en-US" sz="2278" dirty="0">
                  <a:solidFill>
                    <a:srgbClr val="000000"/>
                  </a:solidFill>
                  <a:latin typeface="Poppins Bold"/>
                </a:rPr>
                <a:t> </a:t>
              </a:r>
              <a:r>
                <a:rPr lang="en-US" sz="2278" dirty="0" err="1">
                  <a:solidFill>
                    <a:srgbClr val="000000"/>
                  </a:solidFill>
                  <a:latin typeface="Poppins Bold"/>
                </a:rPr>
                <a:t>sumberdaya</a:t>
              </a:r>
              <a:r>
                <a:rPr lang="en-US" sz="2278" dirty="0">
                  <a:solidFill>
                    <a:srgbClr val="000000"/>
                  </a:solidFill>
                  <a:latin typeface="Poppins Bold"/>
                </a:rPr>
                <a:t> dan </a:t>
              </a:r>
              <a:r>
                <a:rPr lang="en-US" sz="2278" dirty="0" err="1">
                  <a:solidFill>
                    <a:srgbClr val="000000"/>
                  </a:solidFill>
                  <a:latin typeface="Poppins Bold"/>
                </a:rPr>
                <a:t>cadangan</a:t>
              </a:r>
              <a:r>
                <a:rPr lang="en-US" sz="2278" dirty="0">
                  <a:solidFill>
                    <a:srgbClr val="000000"/>
                  </a:solidFill>
                  <a:latin typeface="Poppins Bold"/>
                </a:rPr>
                <a:t> Nikel </a:t>
              </a:r>
              <a:r>
                <a:rPr lang="en-US" sz="2278" dirty="0" err="1">
                  <a:solidFill>
                    <a:srgbClr val="000000"/>
                  </a:solidFill>
                  <a:latin typeface="Poppins Bold"/>
                </a:rPr>
                <a:t>terbesar</a:t>
              </a:r>
              <a:r>
                <a:rPr lang="en-US" sz="2278" dirty="0">
                  <a:solidFill>
                    <a:srgbClr val="000000"/>
                  </a:solidFill>
                  <a:latin typeface="Poppins Bold"/>
                </a:rPr>
                <a:t> </a:t>
              </a:r>
              <a:r>
                <a:rPr lang="en-US" sz="2278" dirty="0" err="1">
                  <a:solidFill>
                    <a:srgbClr val="000000"/>
                  </a:solidFill>
                  <a:latin typeface="Poppins Bold"/>
                </a:rPr>
                <a:t>ke</a:t>
              </a:r>
              <a:r>
                <a:rPr lang="en-US" sz="2278" dirty="0">
                  <a:solidFill>
                    <a:srgbClr val="000000"/>
                  </a:solidFill>
                  <a:latin typeface="Poppins Bold"/>
                </a:rPr>
                <a:t>-2 di Indonesia yang </a:t>
              </a:r>
              <a:r>
                <a:rPr lang="en-US" sz="2278" dirty="0" err="1">
                  <a:solidFill>
                    <a:srgbClr val="000000"/>
                  </a:solidFill>
                  <a:latin typeface="Poppins Bold"/>
                </a:rPr>
                <a:t>terdapat</a:t>
              </a:r>
              <a:r>
                <a:rPr lang="en-US" sz="2278" dirty="0">
                  <a:solidFill>
                    <a:srgbClr val="000000"/>
                  </a:solidFill>
                  <a:latin typeface="Poppins Bold"/>
                </a:rPr>
                <a:t> di 3 (</a:t>
              </a:r>
              <a:r>
                <a:rPr lang="en-US" sz="2278" dirty="0" err="1">
                  <a:solidFill>
                    <a:srgbClr val="000000"/>
                  </a:solidFill>
                  <a:latin typeface="Poppins Bold"/>
                </a:rPr>
                <a:t>tiga</a:t>
              </a:r>
              <a:r>
                <a:rPr lang="en-US" sz="2278" dirty="0">
                  <a:solidFill>
                    <a:srgbClr val="000000"/>
                  </a:solidFill>
                  <a:latin typeface="Poppins Bold"/>
                </a:rPr>
                <a:t>) </a:t>
              </a:r>
              <a:r>
                <a:rPr lang="en-US" sz="2278" dirty="0" err="1">
                  <a:solidFill>
                    <a:srgbClr val="000000"/>
                  </a:solidFill>
                  <a:latin typeface="Poppins Bold"/>
                </a:rPr>
                <a:t>Kabupaten</a:t>
              </a:r>
              <a:r>
                <a:rPr lang="en-US" sz="2278" dirty="0">
                  <a:solidFill>
                    <a:srgbClr val="000000"/>
                  </a:solidFill>
                  <a:latin typeface="Poppins Bold"/>
                </a:rPr>
                <a:t> </a:t>
              </a:r>
              <a:r>
                <a:rPr lang="en-US" sz="2278" dirty="0" err="1">
                  <a:solidFill>
                    <a:srgbClr val="000000"/>
                  </a:solidFill>
                  <a:latin typeface="Poppins Bold"/>
                </a:rPr>
                <a:t>yakni</a:t>
              </a:r>
              <a:r>
                <a:rPr lang="en-US" sz="2278" dirty="0">
                  <a:solidFill>
                    <a:srgbClr val="000000"/>
                  </a:solidFill>
                  <a:latin typeface="Poppins Bold"/>
                </a:rPr>
                <a:t> </a:t>
              </a:r>
              <a:r>
                <a:rPr lang="en-US" sz="2278" dirty="0" err="1">
                  <a:solidFill>
                    <a:srgbClr val="000000"/>
                  </a:solidFill>
                  <a:latin typeface="Poppins Bold"/>
                </a:rPr>
                <a:t>Kabupaten</a:t>
              </a:r>
              <a:r>
                <a:rPr lang="en-US" sz="2278" dirty="0">
                  <a:solidFill>
                    <a:srgbClr val="000000"/>
                  </a:solidFill>
                  <a:latin typeface="Poppins Bold"/>
                </a:rPr>
                <a:t> Halmahera Tengah, </a:t>
              </a:r>
              <a:r>
                <a:rPr lang="en-US" sz="2278" dirty="0" err="1">
                  <a:solidFill>
                    <a:srgbClr val="000000"/>
                  </a:solidFill>
                  <a:latin typeface="Poppins Bold"/>
                </a:rPr>
                <a:t>Kabupaten</a:t>
              </a:r>
              <a:r>
                <a:rPr lang="en-US" sz="2278" dirty="0">
                  <a:solidFill>
                    <a:srgbClr val="000000"/>
                  </a:solidFill>
                  <a:latin typeface="Poppins Bold"/>
                </a:rPr>
                <a:t> Halmahera Timur dan </a:t>
              </a:r>
              <a:r>
                <a:rPr lang="en-US" sz="2278" dirty="0" err="1">
                  <a:solidFill>
                    <a:srgbClr val="000000"/>
                  </a:solidFill>
                  <a:latin typeface="Poppins Bold"/>
                </a:rPr>
                <a:t>Kabupaten</a:t>
              </a:r>
              <a:r>
                <a:rPr lang="en-US" sz="2278" dirty="0">
                  <a:solidFill>
                    <a:srgbClr val="000000"/>
                  </a:solidFill>
                  <a:latin typeface="Poppins Bold"/>
                </a:rPr>
                <a:t> Halmahera Selatan</a:t>
              </a:r>
            </a:p>
          </p:txBody>
        </p:sp>
      </p:grpSp>
      <p:sp>
        <p:nvSpPr>
          <p:cNvPr id="19" name="Freeform 19"/>
          <p:cNvSpPr/>
          <p:nvPr/>
        </p:nvSpPr>
        <p:spPr>
          <a:xfrm>
            <a:off x="10612964" y="998210"/>
            <a:ext cx="7625027" cy="7625027"/>
          </a:xfrm>
          <a:custGeom>
            <a:avLst/>
            <a:gdLst/>
            <a:ahLst/>
            <a:cxnLst/>
            <a:rect l="l" t="t" r="r" b="b"/>
            <a:pathLst>
              <a:path w="7625027" h="7625027">
                <a:moveTo>
                  <a:pt x="0" y="0"/>
                </a:moveTo>
                <a:lnTo>
                  <a:pt x="7625027" y="0"/>
                </a:lnTo>
                <a:lnTo>
                  <a:pt x="7625027" y="7625028"/>
                </a:lnTo>
                <a:lnTo>
                  <a:pt x="0" y="76250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0" name="Freeform 20"/>
          <p:cNvSpPr/>
          <p:nvPr/>
        </p:nvSpPr>
        <p:spPr>
          <a:xfrm rot="-7863704" flipH="1">
            <a:off x="9170344" y="-156401"/>
            <a:ext cx="8708519" cy="2739225"/>
          </a:xfrm>
          <a:custGeom>
            <a:avLst/>
            <a:gdLst/>
            <a:ahLst/>
            <a:cxnLst/>
            <a:rect l="l" t="t" r="r" b="b"/>
            <a:pathLst>
              <a:path w="8708519" h="2739225">
                <a:moveTo>
                  <a:pt x="8708519" y="0"/>
                </a:moveTo>
                <a:lnTo>
                  <a:pt x="0" y="0"/>
                </a:lnTo>
                <a:lnTo>
                  <a:pt x="0" y="2739225"/>
                </a:lnTo>
                <a:lnTo>
                  <a:pt x="8708519" y="2739225"/>
                </a:lnTo>
                <a:lnTo>
                  <a:pt x="870851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21" name="Freeform 21"/>
          <p:cNvSpPr/>
          <p:nvPr/>
        </p:nvSpPr>
        <p:spPr>
          <a:xfrm rot="-7863704">
            <a:off x="10721081" y="6702773"/>
            <a:ext cx="8708519" cy="2739225"/>
          </a:xfrm>
          <a:custGeom>
            <a:avLst/>
            <a:gdLst/>
            <a:ahLst/>
            <a:cxnLst/>
            <a:rect l="l" t="t" r="r" b="b"/>
            <a:pathLst>
              <a:path w="8708519" h="2739225">
                <a:moveTo>
                  <a:pt x="0" y="0"/>
                </a:moveTo>
                <a:lnTo>
                  <a:pt x="8708519" y="0"/>
                </a:lnTo>
                <a:lnTo>
                  <a:pt x="8708519" y="2739225"/>
                </a:lnTo>
                <a:lnTo>
                  <a:pt x="0" y="2739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22" name="Freeform 22"/>
          <p:cNvSpPr/>
          <p:nvPr/>
        </p:nvSpPr>
        <p:spPr>
          <a:xfrm rot="2942668" flipH="1">
            <a:off x="8579789" y="1035810"/>
            <a:ext cx="4868258" cy="726709"/>
          </a:xfrm>
          <a:custGeom>
            <a:avLst/>
            <a:gdLst/>
            <a:ahLst/>
            <a:cxnLst/>
            <a:rect l="l" t="t" r="r" b="b"/>
            <a:pathLst>
              <a:path w="4868258" h="726709">
                <a:moveTo>
                  <a:pt x="4868258" y="0"/>
                </a:moveTo>
                <a:lnTo>
                  <a:pt x="0" y="0"/>
                </a:lnTo>
                <a:lnTo>
                  <a:pt x="0" y="726709"/>
                </a:lnTo>
                <a:lnTo>
                  <a:pt x="4868258" y="726709"/>
                </a:lnTo>
                <a:lnTo>
                  <a:pt x="4868258"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23" name="Freeform 23"/>
          <p:cNvSpPr/>
          <p:nvPr/>
        </p:nvSpPr>
        <p:spPr>
          <a:xfrm rot="2942668" flipH="1">
            <a:off x="15052893" y="7481832"/>
            <a:ext cx="4868258" cy="726709"/>
          </a:xfrm>
          <a:custGeom>
            <a:avLst/>
            <a:gdLst/>
            <a:ahLst/>
            <a:cxnLst/>
            <a:rect l="l" t="t" r="r" b="b"/>
            <a:pathLst>
              <a:path w="4868258" h="726709">
                <a:moveTo>
                  <a:pt x="4868257" y="0"/>
                </a:moveTo>
                <a:lnTo>
                  <a:pt x="0" y="0"/>
                </a:lnTo>
                <a:lnTo>
                  <a:pt x="0" y="726709"/>
                </a:lnTo>
                <a:lnTo>
                  <a:pt x="4868257" y="726709"/>
                </a:lnTo>
                <a:lnTo>
                  <a:pt x="4868257" y="0"/>
                </a:lnTo>
                <a:close/>
              </a:path>
            </a:pathLst>
          </a:custGeom>
          <a:blipFill>
            <a:blip r:embed="rId11">
              <a:extLst>
                <a:ext uri="{96DAC541-7B7A-43D3-8B79-37D633B846F1}">
                  <asvg:svgBlip xmlns:asvg="http://schemas.microsoft.com/office/drawing/2016/SVG/main" r:embed="rId12"/>
                </a:ext>
              </a:extLst>
            </a:blip>
            <a:stretch>
              <a:fillRect t="-42143" b="-68571"/>
            </a:stretch>
          </a:blipFill>
        </p:spPr>
        <p:txBody>
          <a:bodyPr/>
          <a:lstStyle/>
          <a:p>
            <a:endParaRPr lang="en-ID"/>
          </a:p>
        </p:txBody>
      </p:sp>
      <p:sp>
        <p:nvSpPr>
          <p:cNvPr id="24" name="Freeform 24"/>
          <p:cNvSpPr/>
          <p:nvPr/>
        </p:nvSpPr>
        <p:spPr>
          <a:xfrm>
            <a:off x="11013918" y="1399164"/>
            <a:ext cx="6823119" cy="6823119"/>
          </a:xfrm>
          <a:custGeom>
            <a:avLst/>
            <a:gdLst/>
            <a:ahLst/>
            <a:cxnLst/>
            <a:rect l="l" t="t" r="r" b="b"/>
            <a:pathLst>
              <a:path w="6823119" h="6823119">
                <a:moveTo>
                  <a:pt x="0" y="0"/>
                </a:moveTo>
                <a:lnTo>
                  <a:pt x="6823119" y="0"/>
                </a:lnTo>
                <a:lnTo>
                  <a:pt x="6823119" y="6823120"/>
                </a:lnTo>
                <a:lnTo>
                  <a:pt x="0" y="68231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5" name="Freeform 25"/>
          <p:cNvSpPr/>
          <p:nvPr/>
        </p:nvSpPr>
        <p:spPr>
          <a:xfrm>
            <a:off x="11391016" y="1776262"/>
            <a:ext cx="6068924" cy="6068924"/>
          </a:xfrm>
          <a:custGeom>
            <a:avLst/>
            <a:gdLst/>
            <a:ahLst/>
            <a:cxnLst/>
            <a:rect l="l" t="t" r="r" b="b"/>
            <a:pathLst>
              <a:path w="6068924" h="6068924">
                <a:moveTo>
                  <a:pt x="0" y="0"/>
                </a:moveTo>
                <a:lnTo>
                  <a:pt x="6068923" y="0"/>
                </a:lnTo>
                <a:lnTo>
                  <a:pt x="6068923" y="6068924"/>
                </a:lnTo>
                <a:lnTo>
                  <a:pt x="0" y="6068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6" name="Freeform 26"/>
          <p:cNvSpPr/>
          <p:nvPr/>
        </p:nvSpPr>
        <p:spPr>
          <a:xfrm>
            <a:off x="16977748" y="889891"/>
            <a:ext cx="1018548" cy="1018548"/>
          </a:xfrm>
          <a:custGeom>
            <a:avLst/>
            <a:gdLst/>
            <a:ahLst/>
            <a:cxnLst/>
            <a:rect l="l" t="t" r="r" b="b"/>
            <a:pathLst>
              <a:path w="1018548" h="1018548">
                <a:moveTo>
                  <a:pt x="0" y="0"/>
                </a:moveTo>
                <a:lnTo>
                  <a:pt x="1018547" y="0"/>
                </a:lnTo>
                <a:lnTo>
                  <a:pt x="1018547" y="1018547"/>
                </a:lnTo>
                <a:lnTo>
                  <a:pt x="0" y="1018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7" name="Freeform 27"/>
          <p:cNvSpPr/>
          <p:nvPr/>
        </p:nvSpPr>
        <p:spPr>
          <a:xfrm>
            <a:off x="11013918" y="6952537"/>
            <a:ext cx="892649" cy="892649"/>
          </a:xfrm>
          <a:custGeom>
            <a:avLst/>
            <a:gdLst/>
            <a:ahLst/>
            <a:cxnLst/>
            <a:rect l="l" t="t" r="r" b="b"/>
            <a:pathLst>
              <a:path w="892649" h="892649">
                <a:moveTo>
                  <a:pt x="0" y="0"/>
                </a:moveTo>
                <a:lnTo>
                  <a:pt x="892648" y="0"/>
                </a:lnTo>
                <a:lnTo>
                  <a:pt x="892648" y="892649"/>
                </a:lnTo>
                <a:lnTo>
                  <a:pt x="0" y="892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grpSp>
        <p:nvGrpSpPr>
          <p:cNvPr id="28" name="Group 28"/>
          <p:cNvGrpSpPr>
            <a:grpSpLocks noChangeAspect="1"/>
          </p:cNvGrpSpPr>
          <p:nvPr/>
        </p:nvGrpSpPr>
        <p:grpSpPr>
          <a:xfrm>
            <a:off x="11598257" y="1983515"/>
            <a:ext cx="5654441" cy="5654419"/>
            <a:chOff x="0" y="0"/>
            <a:chExt cx="6350000" cy="6349975"/>
          </a:xfrm>
        </p:grpSpPr>
        <p:sp>
          <p:nvSpPr>
            <p:cNvPr id="29" name="Freeform 2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85010" r="-1806" b="-40113"/>
              </a:stretch>
            </a:blipFill>
          </p:spPr>
          <p:txBody>
            <a:bodyPr/>
            <a:lstStyle/>
            <a:p>
              <a:endParaRPr lang="en-ID"/>
            </a:p>
          </p:txBody>
        </p:sp>
      </p:grpSp>
      <p:sp>
        <p:nvSpPr>
          <p:cNvPr id="30" name="Freeform 30"/>
          <p:cNvSpPr/>
          <p:nvPr/>
        </p:nvSpPr>
        <p:spPr>
          <a:xfrm rot="2849182">
            <a:off x="11858356" y="464441"/>
            <a:ext cx="2209522" cy="841091"/>
          </a:xfrm>
          <a:custGeom>
            <a:avLst/>
            <a:gdLst/>
            <a:ahLst/>
            <a:cxnLst/>
            <a:rect l="l" t="t" r="r" b="b"/>
            <a:pathLst>
              <a:path w="2209522" h="841091">
                <a:moveTo>
                  <a:pt x="0" y="0"/>
                </a:moveTo>
                <a:lnTo>
                  <a:pt x="2209522" y="0"/>
                </a:lnTo>
                <a:lnTo>
                  <a:pt x="2209522" y="841092"/>
                </a:lnTo>
                <a:lnTo>
                  <a:pt x="0" y="84109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31" name="Freeform 31"/>
          <p:cNvSpPr/>
          <p:nvPr/>
        </p:nvSpPr>
        <p:spPr>
          <a:xfrm rot="3139322">
            <a:off x="14816436" y="8750368"/>
            <a:ext cx="2209522" cy="841091"/>
          </a:xfrm>
          <a:custGeom>
            <a:avLst/>
            <a:gdLst/>
            <a:ahLst/>
            <a:cxnLst/>
            <a:rect l="l" t="t" r="r" b="b"/>
            <a:pathLst>
              <a:path w="2209522" h="841091">
                <a:moveTo>
                  <a:pt x="0" y="0"/>
                </a:moveTo>
                <a:lnTo>
                  <a:pt x="2209522" y="0"/>
                </a:lnTo>
                <a:lnTo>
                  <a:pt x="2209522" y="841091"/>
                </a:lnTo>
                <a:lnTo>
                  <a:pt x="0" y="8410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pic>
        <p:nvPicPr>
          <p:cNvPr id="32" name="Picture 32"/>
          <p:cNvPicPr>
            <a:picLocks noChangeAspect="1"/>
          </p:cNvPicPr>
          <p:nvPr/>
        </p:nvPicPr>
        <p:blipFill>
          <a:blip r:embed="rId18"/>
          <a:srcRect/>
          <a:stretch>
            <a:fillRect/>
          </a:stretch>
        </p:blipFill>
        <p:spPr>
          <a:xfrm rot="5400000">
            <a:off x="4176886" y="6389519"/>
            <a:ext cx="1710391" cy="4467438"/>
          </a:xfrm>
          <a:prstGeom prst="rect">
            <a:avLst/>
          </a:prstGeom>
        </p:spPr>
      </p:pic>
      <p:sp>
        <p:nvSpPr>
          <p:cNvPr id="33" name="TextBox 33"/>
          <p:cNvSpPr txBox="1"/>
          <p:nvPr/>
        </p:nvSpPr>
        <p:spPr>
          <a:xfrm>
            <a:off x="432441" y="701935"/>
            <a:ext cx="9199282" cy="592579"/>
          </a:xfrm>
          <a:prstGeom prst="rect">
            <a:avLst/>
          </a:prstGeom>
        </p:spPr>
        <p:txBody>
          <a:bodyPr lIns="0" tIns="0" rIns="0" bIns="0" rtlCol="0" anchor="t">
            <a:spAutoFit/>
          </a:bodyPr>
          <a:lstStyle/>
          <a:p>
            <a:pPr>
              <a:lnSpc>
                <a:spcPts val="4300"/>
              </a:lnSpc>
            </a:pPr>
            <a:r>
              <a:rPr lang="en-US" sz="3805" spc="-114" dirty="0" err="1">
                <a:solidFill>
                  <a:srgbClr val="000000"/>
                </a:solidFill>
                <a:latin typeface="Poppins Bold"/>
              </a:rPr>
              <a:t>Latar</a:t>
            </a:r>
            <a:r>
              <a:rPr lang="en-US" sz="3805" spc="-114" dirty="0">
                <a:solidFill>
                  <a:srgbClr val="000000"/>
                </a:solidFill>
                <a:latin typeface="Poppins Bold"/>
              </a:rPr>
              <a:t> </a:t>
            </a:r>
            <a:r>
              <a:rPr lang="en-US" sz="3805" spc="-114" dirty="0" err="1">
                <a:solidFill>
                  <a:srgbClr val="000000"/>
                </a:solidFill>
                <a:latin typeface="Poppins Bold"/>
              </a:rPr>
              <a:t>Belakang</a:t>
            </a:r>
            <a:endParaRPr lang="en-US" sz="3805" spc="-114"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anim calcmode="lin" valueType="num">
                                      <p:cBhvr>
                                        <p:cTn id="25" dur="2000" fill="hold"/>
                                        <p:tgtEl>
                                          <p:spTgt spid="3"/>
                                        </p:tgtEl>
                                        <p:attrNameLst>
                                          <p:attrName>ppt_x</p:attrName>
                                        </p:attrNameLst>
                                      </p:cBhvr>
                                      <p:tavLst>
                                        <p:tav tm="0">
                                          <p:val>
                                            <p:strVal val="#ppt_x"/>
                                          </p:val>
                                        </p:tav>
                                        <p:tav tm="100000">
                                          <p:val>
                                            <p:strVal val="#ppt_x"/>
                                          </p:val>
                                        </p:tav>
                                      </p:tavLst>
                                    </p:anim>
                                    <p:anim calcmode="lin" valueType="num">
                                      <p:cBhvr>
                                        <p:cTn id="26" dur="2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ppt_x</p:attrName>
                                        </p:attrNameLst>
                                      </p:cBhvr>
                                      <p:tavLst>
                                        <p:tav tm="0">
                                          <p:val>
                                            <p:strVal val="#ppt_x"/>
                                          </p:val>
                                        </p:tav>
                                        <p:tav tm="100000">
                                          <p:val>
                                            <p:strVal val="#ppt_x"/>
                                          </p:val>
                                        </p:tav>
                                      </p:tavLst>
                                    </p:anim>
                                    <p:anim calcmode="lin" valueType="num">
                                      <p:cBhvr>
                                        <p:cTn id="32" dur="20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14" presetClass="entr" presetSubtype="1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2000"/>
                                        <p:tgtEl>
                                          <p:spTgt spid="30"/>
                                        </p:tgtEl>
                                      </p:cBhvr>
                                    </p:animEffect>
                                  </p:childTnLst>
                                </p:cTn>
                              </p:par>
                            </p:childTnLst>
                          </p:cTn>
                        </p:par>
                        <p:par>
                          <p:cTn id="37" fill="hold">
                            <p:stCondLst>
                              <p:cond delay="8000"/>
                            </p:stCondLst>
                            <p:childTnLst>
                              <p:par>
                                <p:cTn id="38" presetID="14" presetClass="entr" presetSubtype="10" fill="hold" grpId="0"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randombar(horizontal)">
                                      <p:cBhvr>
                                        <p:cTn id="4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ID"/>
          </a:p>
        </p:txBody>
      </p:sp>
      <p:grpSp>
        <p:nvGrpSpPr>
          <p:cNvPr id="3" name="Group 3"/>
          <p:cNvGrpSpPr/>
          <p:nvPr/>
        </p:nvGrpSpPr>
        <p:grpSpPr>
          <a:xfrm>
            <a:off x="144491" y="5143500"/>
            <a:ext cx="15162359" cy="5143500"/>
            <a:chOff x="0" y="0"/>
            <a:chExt cx="3993379" cy="1354667"/>
          </a:xfrm>
        </p:grpSpPr>
        <p:sp>
          <p:nvSpPr>
            <p:cNvPr id="4" name="Freeform 4"/>
            <p:cNvSpPr/>
            <p:nvPr/>
          </p:nvSpPr>
          <p:spPr>
            <a:xfrm>
              <a:off x="0" y="0"/>
              <a:ext cx="3993379" cy="1354667"/>
            </a:xfrm>
            <a:custGeom>
              <a:avLst/>
              <a:gdLst/>
              <a:ahLst/>
              <a:cxnLst/>
              <a:rect l="l" t="t" r="r" b="b"/>
              <a:pathLst>
                <a:path w="3993379" h="1354667">
                  <a:moveTo>
                    <a:pt x="26041" y="0"/>
                  </a:moveTo>
                  <a:lnTo>
                    <a:pt x="3967338" y="0"/>
                  </a:lnTo>
                  <a:cubicBezTo>
                    <a:pt x="3974245" y="0"/>
                    <a:pt x="3980868" y="2744"/>
                    <a:pt x="3985752" y="7627"/>
                  </a:cubicBezTo>
                  <a:cubicBezTo>
                    <a:pt x="3990635" y="12511"/>
                    <a:pt x="3993379" y="19134"/>
                    <a:pt x="3993379" y="26041"/>
                  </a:cubicBezTo>
                  <a:lnTo>
                    <a:pt x="3993379" y="1328626"/>
                  </a:lnTo>
                  <a:cubicBezTo>
                    <a:pt x="3993379" y="1343008"/>
                    <a:pt x="3981720" y="1354667"/>
                    <a:pt x="3967338" y="1354667"/>
                  </a:cubicBezTo>
                  <a:lnTo>
                    <a:pt x="26041" y="1354667"/>
                  </a:lnTo>
                  <a:cubicBezTo>
                    <a:pt x="19134" y="1354667"/>
                    <a:pt x="12511" y="1351923"/>
                    <a:pt x="7627" y="1347039"/>
                  </a:cubicBezTo>
                  <a:cubicBezTo>
                    <a:pt x="2744" y="1342156"/>
                    <a:pt x="0" y="1335532"/>
                    <a:pt x="0" y="1328626"/>
                  </a:cubicBezTo>
                  <a:lnTo>
                    <a:pt x="0" y="26041"/>
                  </a:lnTo>
                  <a:cubicBezTo>
                    <a:pt x="0" y="19134"/>
                    <a:pt x="2744" y="12511"/>
                    <a:pt x="7627" y="7627"/>
                  </a:cubicBezTo>
                  <a:cubicBezTo>
                    <a:pt x="12511" y="2744"/>
                    <a:pt x="19134" y="0"/>
                    <a:pt x="26041" y="0"/>
                  </a:cubicBezTo>
                  <a:close/>
                </a:path>
              </a:pathLst>
            </a:custGeom>
            <a:solidFill>
              <a:srgbClr val="FFFFFF">
                <a:alpha val="58824"/>
              </a:srgbClr>
            </a:soli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6" name="Freeform 6"/>
          <p:cNvSpPr/>
          <p:nvPr/>
        </p:nvSpPr>
        <p:spPr>
          <a:xfrm>
            <a:off x="0" y="2835365"/>
            <a:ext cx="15075340" cy="8479879"/>
          </a:xfrm>
          <a:custGeom>
            <a:avLst/>
            <a:gdLst/>
            <a:ahLst/>
            <a:cxnLst/>
            <a:rect l="l" t="t" r="r" b="b"/>
            <a:pathLst>
              <a:path w="15075340" h="8479879">
                <a:moveTo>
                  <a:pt x="0" y="0"/>
                </a:moveTo>
                <a:lnTo>
                  <a:pt x="15075340" y="0"/>
                </a:lnTo>
                <a:lnTo>
                  <a:pt x="15075340" y="8479878"/>
                </a:lnTo>
                <a:lnTo>
                  <a:pt x="0" y="8479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p:nvPr/>
        </p:nvGrpSpPr>
        <p:grpSpPr>
          <a:xfrm>
            <a:off x="144491" y="1399164"/>
            <a:ext cx="11453766" cy="4105598"/>
            <a:chOff x="0" y="0"/>
            <a:chExt cx="3016630" cy="1081310"/>
          </a:xfrm>
        </p:grpSpPr>
        <p:sp>
          <p:nvSpPr>
            <p:cNvPr id="8" name="Freeform 8"/>
            <p:cNvSpPr/>
            <p:nvPr/>
          </p:nvSpPr>
          <p:spPr>
            <a:xfrm>
              <a:off x="0" y="0"/>
              <a:ext cx="3016630" cy="1081310"/>
            </a:xfrm>
            <a:custGeom>
              <a:avLst/>
              <a:gdLst/>
              <a:ahLst/>
              <a:cxnLst/>
              <a:rect l="l" t="t" r="r" b="b"/>
              <a:pathLst>
                <a:path w="3016630" h="1081310">
                  <a:moveTo>
                    <a:pt x="34472" y="0"/>
                  </a:moveTo>
                  <a:lnTo>
                    <a:pt x="2982158" y="0"/>
                  </a:lnTo>
                  <a:cubicBezTo>
                    <a:pt x="2991300" y="0"/>
                    <a:pt x="3000068" y="3632"/>
                    <a:pt x="3006533" y="10097"/>
                  </a:cubicBezTo>
                  <a:cubicBezTo>
                    <a:pt x="3012998" y="16562"/>
                    <a:pt x="3016630" y="25330"/>
                    <a:pt x="3016630" y="34472"/>
                  </a:cubicBezTo>
                  <a:lnTo>
                    <a:pt x="3016630" y="1046837"/>
                  </a:lnTo>
                  <a:cubicBezTo>
                    <a:pt x="3016630" y="1055980"/>
                    <a:pt x="3012998" y="1064748"/>
                    <a:pt x="3006533" y="1071213"/>
                  </a:cubicBezTo>
                  <a:cubicBezTo>
                    <a:pt x="3000068" y="1077678"/>
                    <a:pt x="2991300" y="1081310"/>
                    <a:pt x="2982158" y="1081310"/>
                  </a:cubicBezTo>
                  <a:lnTo>
                    <a:pt x="34472" y="1081310"/>
                  </a:lnTo>
                  <a:cubicBezTo>
                    <a:pt x="25330" y="1081310"/>
                    <a:pt x="16562" y="1077678"/>
                    <a:pt x="10097" y="1071213"/>
                  </a:cubicBezTo>
                  <a:cubicBezTo>
                    <a:pt x="3632" y="1064748"/>
                    <a:pt x="0" y="1055980"/>
                    <a:pt x="0" y="1046837"/>
                  </a:cubicBezTo>
                  <a:lnTo>
                    <a:pt x="0" y="34472"/>
                  </a:lnTo>
                  <a:cubicBezTo>
                    <a:pt x="0" y="25330"/>
                    <a:pt x="3632" y="16562"/>
                    <a:pt x="10097" y="10097"/>
                  </a:cubicBezTo>
                  <a:cubicBezTo>
                    <a:pt x="16562" y="3632"/>
                    <a:pt x="25330" y="0"/>
                    <a:pt x="34472" y="0"/>
                  </a:cubicBezTo>
                  <a:close/>
                </a:path>
              </a:pathLst>
            </a:custGeom>
            <a:solidFill>
              <a:srgbClr val="034AB1">
                <a:alpha val="85882"/>
              </a:srgbClr>
            </a:soli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0" name="Freeform 10"/>
          <p:cNvSpPr/>
          <p:nvPr/>
        </p:nvSpPr>
        <p:spPr>
          <a:xfrm>
            <a:off x="10612964" y="998210"/>
            <a:ext cx="7625027" cy="7625027"/>
          </a:xfrm>
          <a:custGeom>
            <a:avLst/>
            <a:gdLst/>
            <a:ahLst/>
            <a:cxnLst/>
            <a:rect l="l" t="t" r="r" b="b"/>
            <a:pathLst>
              <a:path w="7625027" h="7625027">
                <a:moveTo>
                  <a:pt x="0" y="0"/>
                </a:moveTo>
                <a:lnTo>
                  <a:pt x="7625027" y="0"/>
                </a:lnTo>
                <a:lnTo>
                  <a:pt x="7625027" y="7625028"/>
                </a:lnTo>
                <a:lnTo>
                  <a:pt x="0" y="76250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1" name="Freeform 11"/>
          <p:cNvSpPr/>
          <p:nvPr/>
        </p:nvSpPr>
        <p:spPr>
          <a:xfrm rot="-7863704" flipH="1">
            <a:off x="9170344" y="-156401"/>
            <a:ext cx="8708519" cy="2739225"/>
          </a:xfrm>
          <a:custGeom>
            <a:avLst/>
            <a:gdLst/>
            <a:ahLst/>
            <a:cxnLst/>
            <a:rect l="l" t="t" r="r" b="b"/>
            <a:pathLst>
              <a:path w="8708519" h="2739225">
                <a:moveTo>
                  <a:pt x="8708519" y="0"/>
                </a:moveTo>
                <a:lnTo>
                  <a:pt x="0" y="0"/>
                </a:lnTo>
                <a:lnTo>
                  <a:pt x="0" y="2739225"/>
                </a:lnTo>
                <a:lnTo>
                  <a:pt x="8708519" y="2739225"/>
                </a:lnTo>
                <a:lnTo>
                  <a:pt x="870851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2" name="Freeform 12"/>
          <p:cNvSpPr/>
          <p:nvPr/>
        </p:nvSpPr>
        <p:spPr>
          <a:xfrm rot="-7863704">
            <a:off x="10721081" y="6702773"/>
            <a:ext cx="8708519" cy="2739225"/>
          </a:xfrm>
          <a:custGeom>
            <a:avLst/>
            <a:gdLst/>
            <a:ahLst/>
            <a:cxnLst/>
            <a:rect l="l" t="t" r="r" b="b"/>
            <a:pathLst>
              <a:path w="8708519" h="2739225">
                <a:moveTo>
                  <a:pt x="0" y="0"/>
                </a:moveTo>
                <a:lnTo>
                  <a:pt x="8708519" y="0"/>
                </a:lnTo>
                <a:lnTo>
                  <a:pt x="8708519" y="2739225"/>
                </a:lnTo>
                <a:lnTo>
                  <a:pt x="0" y="27392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3" name="Freeform 13"/>
          <p:cNvSpPr/>
          <p:nvPr/>
        </p:nvSpPr>
        <p:spPr>
          <a:xfrm rot="2942668" flipH="1">
            <a:off x="8579789" y="1035810"/>
            <a:ext cx="4868258" cy="726709"/>
          </a:xfrm>
          <a:custGeom>
            <a:avLst/>
            <a:gdLst/>
            <a:ahLst/>
            <a:cxnLst/>
            <a:rect l="l" t="t" r="r" b="b"/>
            <a:pathLst>
              <a:path w="4868258" h="726709">
                <a:moveTo>
                  <a:pt x="4868258" y="0"/>
                </a:moveTo>
                <a:lnTo>
                  <a:pt x="0" y="0"/>
                </a:lnTo>
                <a:lnTo>
                  <a:pt x="0" y="726709"/>
                </a:lnTo>
                <a:lnTo>
                  <a:pt x="4868258" y="726709"/>
                </a:lnTo>
                <a:lnTo>
                  <a:pt x="4868258" y="0"/>
                </a:lnTo>
                <a:close/>
              </a:path>
            </a:pathLst>
          </a:custGeom>
          <a:blipFill>
            <a:blip r:embed="rId9">
              <a:extLst>
                <a:ext uri="{96DAC541-7B7A-43D3-8B79-37D633B846F1}">
                  <asvg:svgBlip xmlns:asvg="http://schemas.microsoft.com/office/drawing/2016/SVG/main" r:embed="rId10"/>
                </a:ext>
              </a:extLst>
            </a:blip>
            <a:stretch>
              <a:fillRect t="-42143" b="-68571"/>
            </a:stretch>
          </a:blipFill>
        </p:spPr>
        <p:txBody>
          <a:bodyPr/>
          <a:lstStyle/>
          <a:p>
            <a:endParaRPr lang="en-ID"/>
          </a:p>
        </p:txBody>
      </p:sp>
      <p:sp>
        <p:nvSpPr>
          <p:cNvPr id="14" name="Freeform 14"/>
          <p:cNvSpPr/>
          <p:nvPr/>
        </p:nvSpPr>
        <p:spPr>
          <a:xfrm rot="2942668" flipH="1">
            <a:off x="15052893" y="7481832"/>
            <a:ext cx="4868258" cy="726709"/>
          </a:xfrm>
          <a:custGeom>
            <a:avLst/>
            <a:gdLst/>
            <a:ahLst/>
            <a:cxnLst/>
            <a:rect l="l" t="t" r="r" b="b"/>
            <a:pathLst>
              <a:path w="4868258" h="726709">
                <a:moveTo>
                  <a:pt x="4868257" y="0"/>
                </a:moveTo>
                <a:lnTo>
                  <a:pt x="0" y="0"/>
                </a:lnTo>
                <a:lnTo>
                  <a:pt x="0" y="726709"/>
                </a:lnTo>
                <a:lnTo>
                  <a:pt x="4868257" y="726709"/>
                </a:lnTo>
                <a:lnTo>
                  <a:pt x="4868257" y="0"/>
                </a:lnTo>
                <a:close/>
              </a:path>
            </a:pathLst>
          </a:custGeom>
          <a:blipFill>
            <a:blip r:embed="rId9">
              <a:extLst>
                <a:ext uri="{96DAC541-7B7A-43D3-8B79-37D633B846F1}">
                  <asvg:svgBlip xmlns:asvg="http://schemas.microsoft.com/office/drawing/2016/SVG/main" r:embed="rId10"/>
                </a:ext>
              </a:extLst>
            </a:blip>
            <a:stretch>
              <a:fillRect t="-42143" b="-68571"/>
            </a:stretch>
          </a:blipFill>
        </p:spPr>
        <p:txBody>
          <a:bodyPr/>
          <a:lstStyle/>
          <a:p>
            <a:endParaRPr lang="en-ID"/>
          </a:p>
        </p:txBody>
      </p:sp>
      <p:sp>
        <p:nvSpPr>
          <p:cNvPr id="15" name="Freeform 15"/>
          <p:cNvSpPr/>
          <p:nvPr/>
        </p:nvSpPr>
        <p:spPr>
          <a:xfrm>
            <a:off x="11013918" y="1399164"/>
            <a:ext cx="6823119" cy="6823119"/>
          </a:xfrm>
          <a:custGeom>
            <a:avLst/>
            <a:gdLst/>
            <a:ahLst/>
            <a:cxnLst/>
            <a:rect l="l" t="t" r="r" b="b"/>
            <a:pathLst>
              <a:path w="6823119" h="6823119">
                <a:moveTo>
                  <a:pt x="0" y="0"/>
                </a:moveTo>
                <a:lnTo>
                  <a:pt x="6823119" y="0"/>
                </a:lnTo>
                <a:lnTo>
                  <a:pt x="6823119" y="6823120"/>
                </a:lnTo>
                <a:lnTo>
                  <a:pt x="0" y="68231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6" name="Freeform 16"/>
          <p:cNvSpPr/>
          <p:nvPr/>
        </p:nvSpPr>
        <p:spPr>
          <a:xfrm>
            <a:off x="11391016" y="1776262"/>
            <a:ext cx="6068924" cy="6068924"/>
          </a:xfrm>
          <a:custGeom>
            <a:avLst/>
            <a:gdLst/>
            <a:ahLst/>
            <a:cxnLst/>
            <a:rect l="l" t="t" r="r" b="b"/>
            <a:pathLst>
              <a:path w="6068924" h="6068924">
                <a:moveTo>
                  <a:pt x="0" y="0"/>
                </a:moveTo>
                <a:lnTo>
                  <a:pt x="6068923" y="0"/>
                </a:lnTo>
                <a:lnTo>
                  <a:pt x="6068923" y="6068924"/>
                </a:lnTo>
                <a:lnTo>
                  <a:pt x="0" y="6068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17" name="Freeform 17"/>
          <p:cNvSpPr/>
          <p:nvPr/>
        </p:nvSpPr>
        <p:spPr>
          <a:xfrm>
            <a:off x="16977748" y="889891"/>
            <a:ext cx="1018548" cy="1018548"/>
          </a:xfrm>
          <a:custGeom>
            <a:avLst/>
            <a:gdLst/>
            <a:ahLst/>
            <a:cxnLst/>
            <a:rect l="l" t="t" r="r" b="b"/>
            <a:pathLst>
              <a:path w="1018548" h="1018548">
                <a:moveTo>
                  <a:pt x="0" y="0"/>
                </a:moveTo>
                <a:lnTo>
                  <a:pt x="1018547" y="0"/>
                </a:lnTo>
                <a:lnTo>
                  <a:pt x="1018547" y="1018547"/>
                </a:lnTo>
                <a:lnTo>
                  <a:pt x="0" y="1018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8" name="Freeform 18"/>
          <p:cNvSpPr/>
          <p:nvPr/>
        </p:nvSpPr>
        <p:spPr>
          <a:xfrm>
            <a:off x="11013918" y="6952537"/>
            <a:ext cx="892649" cy="892649"/>
          </a:xfrm>
          <a:custGeom>
            <a:avLst/>
            <a:gdLst/>
            <a:ahLst/>
            <a:cxnLst/>
            <a:rect l="l" t="t" r="r" b="b"/>
            <a:pathLst>
              <a:path w="892649" h="892649">
                <a:moveTo>
                  <a:pt x="0" y="0"/>
                </a:moveTo>
                <a:lnTo>
                  <a:pt x="892648" y="0"/>
                </a:lnTo>
                <a:lnTo>
                  <a:pt x="892648" y="892649"/>
                </a:lnTo>
                <a:lnTo>
                  <a:pt x="0" y="8926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grpSp>
        <p:nvGrpSpPr>
          <p:cNvPr id="19" name="Group 19"/>
          <p:cNvGrpSpPr>
            <a:grpSpLocks noChangeAspect="1"/>
          </p:cNvGrpSpPr>
          <p:nvPr/>
        </p:nvGrpSpPr>
        <p:grpSpPr>
          <a:xfrm>
            <a:off x="11598257" y="1983515"/>
            <a:ext cx="5654441" cy="5654419"/>
            <a:chOff x="0" y="0"/>
            <a:chExt cx="6350000" cy="6349975"/>
          </a:xfrm>
        </p:grpSpPr>
        <p:sp>
          <p:nvSpPr>
            <p:cNvPr id="20" name="Freeform 2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79301"/>
              </a:stretch>
            </a:blipFill>
          </p:spPr>
          <p:txBody>
            <a:bodyPr/>
            <a:lstStyle/>
            <a:p>
              <a:endParaRPr lang="en-ID"/>
            </a:p>
          </p:txBody>
        </p:sp>
      </p:grpSp>
      <p:grpSp>
        <p:nvGrpSpPr>
          <p:cNvPr id="21" name="Group 21"/>
          <p:cNvGrpSpPr/>
          <p:nvPr/>
        </p:nvGrpSpPr>
        <p:grpSpPr>
          <a:xfrm>
            <a:off x="432441" y="1711582"/>
            <a:ext cx="10417462" cy="3431918"/>
            <a:chOff x="0" y="0"/>
            <a:chExt cx="13889949" cy="4575891"/>
          </a:xfrm>
        </p:grpSpPr>
        <p:sp>
          <p:nvSpPr>
            <p:cNvPr id="22" name="Freeform 22"/>
            <p:cNvSpPr/>
            <p:nvPr/>
          </p:nvSpPr>
          <p:spPr>
            <a:xfrm>
              <a:off x="0" y="0"/>
              <a:ext cx="1520268" cy="1520268"/>
            </a:xfrm>
            <a:custGeom>
              <a:avLst/>
              <a:gdLst/>
              <a:ahLst/>
              <a:cxnLst/>
              <a:rect l="l" t="t" r="r" b="b"/>
              <a:pathLst>
                <a:path w="1520268" h="1520268">
                  <a:moveTo>
                    <a:pt x="0" y="0"/>
                  </a:moveTo>
                  <a:lnTo>
                    <a:pt x="1520268" y="0"/>
                  </a:lnTo>
                  <a:lnTo>
                    <a:pt x="1520268" y="1520268"/>
                  </a:lnTo>
                  <a:lnTo>
                    <a:pt x="0" y="1520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3" name="Freeform 23"/>
            <p:cNvSpPr/>
            <p:nvPr/>
          </p:nvSpPr>
          <p:spPr>
            <a:xfrm>
              <a:off x="158240" y="158240"/>
              <a:ext cx="1203788" cy="1203788"/>
            </a:xfrm>
            <a:custGeom>
              <a:avLst/>
              <a:gdLst/>
              <a:ahLst/>
              <a:cxnLst/>
              <a:rect l="l" t="t" r="r" b="b"/>
              <a:pathLst>
                <a:path w="1203788" h="1203788">
                  <a:moveTo>
                    <a:pt x="0" y="0"/>
                  </a:moveTo>
                  <a:lnTo>
                    <a:pt x="1203788" y="0"/>
                  </a:lnTo>
                  <a:lnTo>
                    <a:pt x="1203788" y="1203788"/>
                  </a:lnTo>
                  <a:lnTo>
                    <a:pt x="0" y="12037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4" name="Freeform 24"/>
            <p:cNvSpPr/>
            <p:nvPr/>
          </p:nvSpPr>
          <p:spPr>
            <a:xfrm>
              <a:off x="310356" y="310356"/>
              <a:ext cx="899557" cy="899557"/>
            </a:xfrm>
            <a:custGeom>
              <a:avLst/>
              <a:gdLst/>
              <a:ahLst/>
              <a:cxnLst/>
              <a:rect l="l" t="t" r="r" b="b"/>
              <a:pathLst>
                <a:path w="899557" h="899557">
                  <a:moveTo>
                    <a:pt x="0" y="0"/>
                  </a:moveTo>
                  <a:lnTo>
                    <a:pt x="899556" y="0"/>
                  </a:lnTo>
                  <a:lnTo>
                    <a:pt x="899556" y="899556"/>
                  </a:lnTo>
                  <a:lnTo>
                    <a:pt x="0" y="8995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25" name="TextBox 25"/>
            <p:cNvSpPr txBox="1"/>
            <p:nvPr/>
          </p:nvSpPr>
          <p:spPr>
            <a:xfrm>
              <a:off x="1688729" y="-9525"/>
              <a:ext cx="12201221" cy="4585416"/>
            </a:xfrm>
            <a:prstGeom prst="rect">
              <a:avLst/>
            </a:prstGeom>
          </p:spPr>
          <p:txBody>
            <a:bodyPr lIns="0" tIns="0" rIns="0" bIns="0" rtlCol="0" anchor="t">
              <a:spAutoFit/>
            </a:bodyPr>
            <a:lstStyle/>
            <a:p>
              <a:pPr algn="just">
                <a:lnSpc>
                  <a:spcPts val="2734"/>
                </a:lnSpc>
              </a:pPr>
              <a:r>
                <a:rPr lang="en-US" sz="2297" dirty="0" err="1">
                  <a:solidFill>
                    <a:srgbClr val="FFFFFF"/>
                  </a:solidFill>
                  <a:latin typeface="Poppins Bold"/>
                </a:rPr>
                <a:t>Saat</a:t>
              </a:r>
              <a:r>
                <a:rPr lang="en-US" sz="2297" dirty="0">
                  <a:solidFill>
                    <a:srgbClr val="FFFFFF"/>
                  </a:solidFill>
                  <a:latin typeface="Poppins Bold"/>
                </a:rPr>
                <a:t> </a:t>
              </a:r>
              <a:r>
                <a:rPr lang="en-US" sz="2297" dirty="0" err="1">
                  <a:solidFill>
                    <a:srgbClr val="FFFFFF"/>
                  </a:solidFill>
                  <a:latin typeface="Poppins Bold"/>
                </a:rPr>
                <a:t>ini</a:t>
              </a:r>
              <a:r>
                <a:rPr lang="en-US" sz="2297" dirty="0">
                  <a:solidFill>
                    <a:srgbClr val="FFFFFF"/>
                  </a:solidFill>
                  <a:latin typeface="Poppins Bold"/>
                </a:rPr>
                <a:t> di </a:t>
              </a:r>
              <a:r>
                <a:rPr lang="en-US" sz="2297" dirty="0" err="1">
                  <a:solidFill>
                    <a:srgbClr val="FFFFFF"/>
                  </a:solidFill>
                  <a:latin typeface="Poppins Bold"/>
                </a:rPr>
                <a:t>Provinsi</a:t>
              </a:r>
              <a:r>
                <a:rPr lang="en-US" sz="2297" dirty="0">
                  <a:solidFill>
                    <a:srgbClr val="FFFFFF"/>
                  </a:solidFill>
                  <a:latin typeface="Poppins Bold"/>
                </a:rPr>
                <a:t> Maluku Utara </a:t>
              </a:r>
              <a:r>
                <a:rPr lang="en-US" sz="2297" dirty="0" err="1">
                  <a:solidFill>
                    <a:srgbClr val="FFFFFF"/>
                  </a:solidFill>
                  <a:latin typeface="Poppins Bold"/>
                </a:rPr>
                <a:t>terdapat</a:t>
              </a:r>
              <a:r>
                <a:rPr lang="en-US" sz="2297" dirty="0">
                  <a:solidFill>
                    <a:srgbClr val="FFFFFF"/>
                  </a:solidFill>
                  <a:latin typeface="Poppins Bold"/>
                </a:rPr>
                <a:t> 100 </a:t>
              </a:r>
              <a:r>
                <a:rPr lang="en-US" sz="2297" dirty="0" err="1">
                  <a:solidFill>
                    <a:srgbClr val="FFFFFF"/>
                  </a:solidFill>
                  <a:latin typeface="Poppins Bold"/>
                </a:rPr>
                <a:t>Izin</a:t>
              </a:r>
              <a:r>
                <a:rPr lang="en-US" sz="2297" dirty="0">
                  <a:solidFill>
                    <a:srgbClr val="FFFFFF"/>
                  </a:solidFill>
                  <a:latin typeface="Poppins Bold"/>
                </a:rPr>
                <a:t> Usaha </a:t>
              </a:r>
              <a:r>
                <a:rPr lang="en-US" sz="2297" dirty="0" err="1">
                  <a:solidFill>
                    <a:srgbClr val="FFFFFF"/>
                  </a:solidFill>
                  <a:latin typeface="Poppins Bold"/>
                </a:rPr>
                <a:t>Pertambangan</a:t>
              </a:r>
              <a:r>
                <a:rPr lang="en-US" sz="2297" dirty="0">
                  <a:solidFill>
                    <a:srgbClr val="FFFFFF"/>
                  </a:solidFill>
                  <a:latin typeface="Poppins Bold"/>
                </a:rPr>
                <a:t> (IUP) </a:t>
              </a:r>
              <a:r>
                <a:rPr lang="en-US" sz="2297" dirty="0" err="1">
                  <a:solidFill>
                    <a:srgbClr val="FFFFFF"/>
                  </a:solidFill>
                  <a:latin typeface="Poppins Bold"/>
                </a:rPr>
                <a:t>Operasi</a:t>
              </a:r>
              <a:r>
                <a:rPr lang="en-US" sz="2297" dirty="0">
                  <a:solidFill>
                    <a:srgbClr val="FFFFFF"/>
                  </a:solidFill>
                  <a:latin typeface="Poppins Bold"/>
                </a:rPr>
                <a:t> </a:t>
              </a:r>
              <a:r>
                <a:rPr lang="en-US" sz="2297" dirty="0" err="1">
                  <a:solidFill>
                    <a:srgbClr val="FFFFFF"/>
                  </a:solidFill>
                  <a:latin typeface="Poppins Bold"/>
                </a:rPr>
                <a:t>Produksi</a:t>
              </a:r>
              <a:r>
                <a:rPr lang="en-US" sz="2297" dirty="0">
                  <a:solidFill>
                    <a:srgbClr val="FFFFFF"/>
                  </a:solidFill>
                  <a:latin typeface="Poppins Bold"/>
                </a:rPr>
                <a:t> (data MODI dan </a:t>
              </a:r>
              <a:r>
                <a:rPr lang="en-US" sz="2297" dirty="0" err="1">
                  <a:solidFill>
                    <a:srgbClr val="FFFFFF"/>
                  </a:solidFill>
                  <a:latin typeface="Poppins Bold"/>
                </a:rPr>
                <a:t>MOMI</a:t>
              </a:r>
              <a:r>
                <a:rPr lang="en-US" sz="2297" dirty="0">
                  <a:solidFill>
                    <a:srgbClr val="FFFFFF"/>
                  </a:solidFill>
                  <a:latin typeface="Poppins Bold"/>
                </a:rPr>
                <a:t> per </a:t>
              </a:r>
              <a:r>
                <a:rPr lang="en-US" sz="2297" dirty="0" err="1">
                  <a:solidFill>
                    <a:srgbClr val="FFFFFF"/>
                  </a:solidFill>
                  <a:latin typeface="Poppins Bold"/>
                </a:rPr>
                <a:t>Agustus</a:t>
              </a:r>
              <a:r>
                <a:rPr lang="en-US" sz="2297" dirty="0">
                  <a:solidFill>
                    <a:srgbClr val="FFFFFF"/>
                  </a:solidFill>
                  <a:latin typeface="Poppins Bold"/>
                </a:rPr>
                <a:t> 2023). Dari </a:t>
              </a:r>
              <a:r>
                <a:rPr lang="en-US" sz="2297" dirty="0" err="1">
                  <a:solidFill>
                    <a:srgbClr val="FFFFFF"/>
                  </a:solidFill>
                  <a:latin typeface="Poppins Bold"/>
                </a:rPr>
                <a:t>sepuluh</a:t>
              </a:r>
              <a:r>
                <a:rPr lang="en-US" sz="2297" dirty="0">
                  <a:solidFill>
                    <a:srgbClr val="FFFFFF"/>
                  </a:solidFill>
                  <a:latin typeface="Poppins Bold"/>
                </a:rPr>
                <a:t> </a:t>
              </a:r>
              <a:r>
                <a:rPr lang="en-US" sz="2297" dirty="0" err="1">
                  <a:solidFill>
                    <a:srgbClr val="FFFFFF"/>
                  </a:solidFill>
                  <a:latin typeface="Poppins Bold"/>
                </a:rPr>
                <a:t>Kabupaten</a:t>
              </a:r>
              <a:r>
                <a:rPr lang="en-US" sz="2297" dirty="0">
                  <a:solidFill>
                    <a:srgbClr val="FFFFFF"/>
                  </a:solidFill>
                  <a:latin typeface="Poppins Bold"/>
                </a:rPr>
                <a:t>/</a:t>
              </a:r>
              <a:r>
                <a:rPr lang="en-US" sz="2297" dirty="0" err="1">
                  <a:solidFill>
                    <a:srgbClr val="FFFFFF"/>
                  </a:solidFill>
                  <a:latin typeface="Poppins Bold"/>
                </a:rPr>
                <a:t>kota</a:t>
              </a:r>
              <a:r>
                <a:rPr lang="en-US" sz="2297" dirty="0">
                  <a:solidFill>
                    <a:srgbClr val="FFFFFF"/>
                  </a:solidFill>
                  <a:latin typeface="Poppins Bold"/>
                </a:rPr>
                <a:t> di  </a:t>
              </a:r>
              <a:r>
                <a:rPr lang="en-US" sz="2297" dirty="0" err="1">
                  <a:solidFill>
                    <a:srgbClr val="FFFFFF"/>
                  </a:solidFill>
                  <a:latin typeface="Poppins Bold"/>
                </a:rPr>
                <a:t>Provinsi</a:t>
              </a:r>
              <a:r>
                <a:rPr lang="en-US" sz="2297" dirty="0">
                  <a:solidFill>
                    <a:srgbClr val="FFFFFF"/>
                  </a:solidFill>
                  <a:latin typeface="Poppins Bold"/>
                </a:rPr>
                <a:t> Maluku Utara, </a:t>
              </a:r>
              <a:r>
                <a:rPr lang="en-US" sz="2297" dirty="0" err="1">
                  <a:solidFill>
                    <a:srgbClr val="FFFFFF"/>
                  </a:solidFill>
                  <a:latin typeface="Poppins Bold"/>
                </a:rPr>
                <a:t>Kabupaten</a:t>
              </a:r>
              <a:r>
                <a:rPr lang="en-US" sz="2297" dirty="0">
                  <a:solidFill>
                    <a:srgbClr val="FFFFFF"/>
                  </a:solidFill>
                  <a:latin typeface="Poppins Bold"/>
                </a:rPr>
                <a:t> Halmahera Timur </a:t>
              </a:r>
              <a:r>
                <a:rPr lang="en-US" sz="2297" dirty="0" err="1">
                  <a:solidFill>
                    <a:srgbClr val="FFFFFF"/>
                  </a:solidFill>
                  <a:latin typeface="Poppins Bold"/>
                </a:rPr>
                <a:t>memiliki</a:t>
              </a:r>
              <a:r>
                <a:rPr lang="en-US" sz="2297" dirty="0">
                  <a:solidFill>
                    <a:srgbClr val="FFFFFF"/>
                  </a:solidFill>
                  <a:latin typeface="Poppins Bold"/>
                </a:rPr>
                <a:t> </a:t>
              </a:r>
              <a:r>
                <a:rPr lang="en-US" sz="2297" dirty="0" err="1">
                  <a:solidFill>
                    <a:srgbClr val="FFFFFF"/>
                  </a:solidFill>
                  <a:latin typeface="Poppins Bold"/>
                </a:rPr>
                <a:t>jumlah</a:t>
              </a:r>
              <a:r>
                <a:rPr lang="en-US" sz="2297" dirty="0">
                  <a:solidFill>
                    <a:srgbClr val="FFFFFF"/>
                  </a:solidFill>
                  <a:latin typeface="Poppins Bold"/>
                </a:rPr>
                <a:t> IUP </a:t>
              </a:r>
              <a:r>
                <a:rPr lang="en-US" sz="2297" dirty="0" err="1">
                  <a:solidFill>
                    <a:srgbClr val="FFFFFF"/>
                  </a:solidFill>
                  <a:latin typeface="Poppins Bold"/>
                </a:rPr>
                <a:t>terbanyak</a:t>
              </a:r>
              <a:r>
                <a:rPr lang="en-US" sz="2297" dirty="0">
                  <a:solidFill>
                    <a:srgbClr val="FFFFFF"/>
                  </a:solidFill>
                  <a:latin typeface="Poppins Bold"/>
                </a:rPr>
                <a:t> </a:t>
              </a:r>
              <a:r>
                <a:rPr lang="en-US" sz="2297" dirty="0" err="1">
                  <a:solidFill>
                    <a:srgbClr val="FFFFFF"/>
                  </a:solidFill>
                  <a:latin typeface="Poppins Bold"/>
                </a:rPr>
                <a:t>yakni</a:t>
              </a:r>
              <a:r>
                <a:rPr lang="en-US" sz="2297" dirty="0">
                  <a:solidFill>
                    <a:srgbClr val="FFFFFF"/>
                  </a:solidFill>
                  <a:latin typeface="Poppins Bold"/>
                </a:rPr>
                <a:t> 23 IUP,  </a:t>
              </a:r>
              <a:r>
                <a:rPr lang="en-US" sz="2297" dirty="0" err="1">
                  <a:solidFill>
                    <a:srgbClr val="FFFFFF"/>
                  </a:solidFill>
                  <a:latin typeface="Poppins Bold"/>
                </a:rPr>
                <a:t>disusul</a:t>
              </a:r>
              <a:r>
                <a:rPr lang="en-US" sz="2297" dirty="0">
                  <a:solidFill>
                    <a:srgbClr val="FFFFFF"/>
                  </a:solidFill>
                  <a:latin typeface="Poppins Bold"/>
                </a:rPr>
                <a:t> </a:t>
              </a:r>
              <a:r>
                <a:rPr lang="en-US" sz="2297" dirty="0" err="1">
                  <a:solidFill>
                    <a:srgbClr val="FFFFFF"/>
                  </a:solidFill>
                  <a:latin typeface="Poppins Bold"/>
                </a:rPr>
                <a:t>Kabupaten</a:t>
              </a:r>
              <a:r>
                <a:rPr lang="en-US" sz="2297" dirty="0">
                  <a:solidFill>
                    <a:srgbClr val="FFFFFF"/>
                  </a:solidFill>
                  <a:latin typeface="Poppins Bold"/>
                </a:rPr>
                <a:t> Halmahera Selatan yang </a:t>
              </a:r>
              <a:r>
                <a:rPr lang="en-US" sz="2297" dirty="0" err="1">
                  <a:solidFill>
                    <a:srgbClr val="FFFFFF"/>
                  </a:solidFill>
                  <a:latin typeface="Poppins Bold"/>
                </a:rPr>
                <a:t>memiliki</a:t>
              </a:r>
              <a:r>
                <a:rPr lang="en-US" sz="2297" dirty="0">
                  <a:solidFill>
                    <a:srgbClr val="FFFFFF"/>
                  </a:solidFill>
                  <a:latin typeface="Poppins Bold"/>
                </a:rPr>
                <a:t> 17 IUP </a:t>
              </a:r>
              <a:r>
                <a:rPr lang="en-US" sz="2297" dirty="0" err="1">
                  <a:solidFill>
                    <a:srgbClr val="FFFFFF"/>
                  </a:solidFill>
                  <a:latin typeface="Poppins Bold"/>
                </a:rPr>
                <a:t>serta</a:t>
              </a:r>
              <a:r>
                <a:rPr lang="en-US" sz="2297" dirty="0">
                  <a:solidFill>
                    <a:srgbClr val="FFFFFF"/>
                  </a:solidFill>
                  <a:latin typeface="Poppins Bold"/>
                </a:rPr>
                <a:t> </a:t>
              </a:r>
              <a:r>
                <a:rPr lang="en-US" sz="2297" dirty="0" err="1">
                  <a:solidFill>
                    <a:srgbClr val="FFFFFF"/>
                  </a:solidFill>
                  <a:latin typeface="Poppins Bold"/>
                </a:rPr>
                <a:t>Kabupaten</a:t>
              </a:r>
              <a:r>
                <a:rPr lang="en-US" sz="2297" dirty="0">
                  <a:solidFill>
                    <a:srgbClr val="FFFFFF"/>
                  </a:solidFill>
                  <a:latin typeface="Poppins Bold"/>
                </a:rPr>
                <a:t> Halmahera Tengah </a:t>
              </a:r>
              <a:r>
                <a:rPr lang="en-US" sz="2297" dirty="0" err="1">
                  <a:solidFill>
                    <a:srgbClr val="FFFFFF"/>
                  </a:solidFill>
                  <a:latin typeface="Poppins Bold"/>
                </a:rPr>
                <a:t>memiliki</a:t>
              </a:r>
              <a:r>
                <a:rPr lang="en-US" sz="2297" dirty="0">
                  <a:solidFill>
                    <a:srgbClr val="FFFFFF"/>
                  </a:solidFill>
                  <a:latin typeface="Poppins Bold"/>
                </a:rPr>
                <a:t>  16 IUP.  Dari 100 </a:t>
              </a:r>
              <a:r>
                <a:rPr lang="en-US" sz="2297" dirty="0" err="1">
                  <a:solidFill>
                    <a:srgbClr val="FFFFFF"/>
                  </a:solidFill>
                  <a:latin typeface="Poppins Bold"/>
                </a:rPr>
                <a:t>izin</a:t>
              </a:r>
              <a:r>
                <a:rPr lang="en-US" sz="2297" dirty="0">
                  <a:solidFill>
                    <a:srgbClr val="FFFFFF"/>
                  </a:solidFill>
                  <a:latin typeface="Poppins Bold"/>
                </a:rPr>
                <a:t> </a:t>
              </a:r>
              <a:r>
                <a:rPr lang="en-US" sz="2297" dirty="0" err="1">
                  <a:solidFill>
                    <a:srgbClr val="FFFFFF"/>
                  </a:solidFill>
                  <a:latin typeface="Poppins Bold"/>
                </a:rPr>
                <a:t>tersebut</a:t>
              </a:r>
              <a:r>
                <a:rPr lang="en-US" sz="2297" dirty="0">
                  <a:solidFill>
                    <a:srgbClr val="FFFFFF"/>
                  </a:solidFill>
                  <a:latin typeface="Poppins Bold"/>
                </a:rPr>
                <a:t> yang </a:t>
              </a:r>
              <a:r>
                <a:rPr lang="en-US" sz="2297" dirty="0" err="1">
                  <a:solidFill>
                    <a:srgbClr val="FFFFFF"/>
                  </a:solidFill>
                  <a:latin typeface="Poppins Bold"/>
                </a:rPr>
                <a:t>melaksanakan</a:t>
              </a:r>
              <a:r>
                <a:rPr lang="en-US" sz="2297" dirty="0">
                  <a:solidFill>
                    <a:srgbClr val="FFFFFF"/>
                  </a:solidFill>
                  <a:latin typeface="Poppins Bold"/>
                </a:rPr>
                <a:t> </a:t>
              </a:r>
              <a:r>
                <a:rPr lang="en-US" sz="2297" dirty="0" err="1">
                  <a:solidFill>
                    <a:srgbClr val="FFFFFF"/>
                  </a:solidFill>
                  <a:latin typeface="Poppins Bold"/>
                </a:rPr>
                <a:t>aktivitas</a:t>
              </a:r>
              <a:r>
                <a:rPr lang="en-US" sz="2297" dirty="0">
                  <a:solidFill>
                    <a:srgbClr val="FFFFFF"/>
                  </a:solidFill>
                  <a:latin typeface="Poppins Bold"/>
                </a:rPr>
                <a:t> </a:t>
              </a:r>
              <a:r>
                <a:rPr lang="en-US" sz="2297" dirty="0" err="1">
                  <a:solidFill>
                    <a:srgbClr val="FFFFFF"/>
                  </a:solidFill>
                  <a:latin typeface="Poppins Bold"/>
                </a:rPr>
                <a:t>operasi</a:t>
              </a:r>
              <a:r>
                <a:rPr lang="en-US" sz="2297" dirty="0">
                  <a:solidFill>
                    <a:srgbClr val="FFFFFF"/>
                  </a:solidFill>
                  <a:latin typeface="Poppins Bold"/>
                </a:rPr>
                <a:t> </a:t>
              </a:r>
              <a:r>
                <a:rPr lang="en-US" sz="2297" dirty="0" err="1">
                  <a:solidFill>
                    <a:srgbClr val="FFFFFF"/>
                  </a:solidFill>
                  <a:latin typeface="Poppins Bold"/>
                </a:rPr>
                <a:t>produksi</a:t>
              </a:r>
              <a:r>
                <a:rPr lang="en-US" sz="2297" dirty="0">
                  <a:solidFill>
                    <a:srgbClr val="FFFFFF"/>
                  </a:solidFill>
                  <a:latin typeface="Poppins Bold"/>
                </a:rPr>
                <a:t> </a:t>
              </a:r>
              <a:r>
                <a:rPr lang="en-US" sz="2297" dirty="0" err="1">
                  <a:solidFill>
                    <a:srgbClr val="FFFFFF"/>
                  </a:solidFill>
                  <a:latin typeface="Poppins Bold"/>
                </a:rPr>
                <a:t>hanya</a:t>
              </a:r>
              <a:r>
                <a:rPr lang="en-US" sz="2297" dirty="0">
                  <a:solidFill>
                    <a:srgbClr val="FFFFFF"/>
                  </a:solidFill>
                  <a:latin typeface="Poppins Bold"/>
                </a:rPr>
                <a:t> 27 IUP, yang </a:t>
              </a:r>
              <a:r>
                <a:rPr lang="en-US" sz="2297" dirty="0" err="1">
                  <a:solidFill>
                    <a:srgbClr val="FFFFFF"/>
                  </a:solidFill>
                  <a:latin typeface="Poppins Bold"/>
                </a:rPr>
                <a:t>sebagian</a:t>
              </a:r>
              <a:r>
                <a:rPr lang="en-US" sz="2297" dirty="0">
                  <a:solidFill>
                    <a:srgbClr val="FFFFFF"/>
                  </a:solidFill>
                  <a:latin typeface="Poppins Bold"/>
                </a:rPr>
                <a:t> </a:t>
              </a:r>
              <a:r>
                <a:rPr lang="en-US" sz="2297" dirty="0" err="1">
                  <a:solidFill>
                    <a:srgbClr val="FFFFFF"/>
                  </a:solidFill>
                  <a:latin typeface="Poppins Bold"/>
                </a:rPr>
                <a:t>besar</a:t>
              </a:r>
              <a:r>
                <a:rPr lang="en-US" sz="2297" dirty="0">
                  <a:solidFill>
                    <a:srgbClr val="FFFFFF"/>
                  </a:solidFill>
                  <a:latin typeface="Poppins Bold"/>
                </a:rPr>
                <a:t> </a:t>
              </a:r>
              <a:r>
                <a:rPr lang="en-US" sz="2297" dirty="0" err="1">
                  <a:solidFill>
                    <a:srgbClr val="FFFFFF"/>
                  </a:solidFill>
                  <a:latin typeface="Poppins Bold"/>
                </a:rPr>
                <a:t>didominasi</a:t>
              </a:r>
              <a:r>
                <a:rPr lang="en-US" sz="2297" dirty="0">
                  <a:solidFill>
                    <a:srgbClr val="FFFFFF"/>
                  </a:solidFill>
                  <a:latin typeface="Poppins Bold"/>
                </a:rPr>
                <a:t> oleh IUP </a:t>
              </a:r>
              <a:r>
                <a:rPr lang="en-US" sz="2297" dirty="0" err="1">
                  <a:solidFill>
                    <a:srgbClr val="FFFFFF"/>
                  </a:solidFill>
                  <a:latin typeface="Poppins Bold"/>
                </a:rPr>
                <a:t>komoditas</a:t>
              </a:r>
              <a:r>
                <a:rPr lang="en-US" sz="2297" dirty="0">
                  <a:solidFill>
                    <a:srgbClr val="FFFFFF"/>
                  </a:solidFill>
                  <a:latin typeface="Poppins Bold"/>
                </a:rPr>
                <a:t> Nikel, </a:t>
              </a:r>
              <a:r>
                <a:rPr lang="en-US" sz="2297" dirty="0" err="1">
                  <a:solidFill>
                    <a:srgbClr val="FFFFFF"/>
                  </a:solidFill>
                  <a:latin typeface="Poppins Bold"/>
                </a:rPr>
                <a:t>sebagaimana</a:t>
              </a:r>
              <a:r>
                <a:rPr lang="en-US" sz="2297" dirty="0">
                  <a:solidFill>
                    <a:srgbClr val="FFFFFF"/>
                  </a:solidFill>
                  <a:latin typeface="Poppins Bold"/>
                </a:rPr>
                <a:t> </a:t>
              </a:r>
              <a:r>
                <a:rPr lang="en-US" sz="2297" dirty="0" err="1">
                  <a:solidFill>
                    <a:srgbClr val="FFFFFF"/>
                  </a:solidFill>
                  <a:latin typeface="Poppins Bold"/>
                </a:rPr>
                <a:t>tabel</a:t>
              </a:r>
              <a:r>
                <a:rPr lang="en-US" sz="2297" dirty="0">
                  <a:solidFill>
                    <a:srgbClr val="FFFFFF"/>
                  </a:solidFill>
                  <a:latin typeface="Poppins Bold"/>
                </a:rPr>
                <a:t> </a:t>
              </a:r>
              <a:r>
                <a:rPr lang="en-US" sz="2297" dirty="0" err="1">
                  <a:solidFill>
                    <a:srgbClr val="FFFFFF"/>
                  </a:solidFill>
                  <a:latin typeface="Poppins Bold"/>
                </a:rPr>
                <a:t>berikut</a:t>
              </a:r>
              <a:r>
                <a:rPr lang="en-US" sz="2297" dirty="0">
                  <a:solidFill>
                    <a:srgbClr val="FFFFFF"/>
                  </a:solidFill>
                  <a:latin typeface="Poppins Bold"/>
                </a:rPr>
                <a:t>: </a:t>
              </a:r>
            </a:p>
          </p:txBody>
        </p:sp>
      </p:grpSp>
      <p:grpSp>
        <p:nvGrpSpPr>
          <p:cNvPr id="26" name="Group 26"/>
          <p:cNvGrpSpPr/>
          <p:nvPr/>
        </p:nvGrpSpPr>
        <p:grpSpPr>
          <a:xfrm>
            <a:off x="406386" y="5407266"/>
            <a:ext cx="10679610" cy="4669913"/>
            <a:chOff x="0" y="0"/>
            <a:chExt cx="14239480" cy="6226551"/>
          </a:xfrm>
        </p:grpSpPr>
        <p:sp>
          <p:nvSpPr>
            <p:cNvPr id="27" name="Freeform 27"/>
            <p:cNvSpPr/>
            <p:nvPr/>
          </p:nvSpPr>
          <p:spPr>
            <a:xfrm>
              <a:off x="0" y="0"/>
              <a:ext cx="1520268" cy="1520268"/>
            </a:xfrm>
            <a:custGeom>
              <a:avLst/>
              <a:gdLst/>
              <a:ahLst/>
              <a:cxnLst/>
              <a:rect l="l" t="t" r="r" b="b"/>
              <a:pathLst>
                <a:path w="1520268" h="1520268">
                  <a:moveTo>
                    <a:pt x="0" y="0"/>
                  </a:moveTo>
                  <a:lnTo>
                    <a:pt x="1520268" y="0"/>
                  </a:lnTo>
                  <a:lnTo>
                    <a:pt x="1520268" y="1520268"/>
                  </a:lnTo>
                  <a:lnTo>
                    <a:pt x="0" y="1520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28" name="Freeform 28"/>
            <p:cNvSpPr/>
            <p:nvPr/>
          </p:nvSpPr>
          <p:spPr>
            <a:xfrm>
              <a:off x="158240" y="158240"/>
              <a:ext cx="1203788" cy="1203788"/>
            </a:xfrm>
            <a:custGeom>
              <a:avLst/>
              <a:gdLst/>
              <a:ahLst/>
              <a:cxnLst/>
              <a:rect l="l" t="t" r="r" b="b"/>
              <a:pathLst>
                <a:path w="1203788" h="1203788">
                  <a:moveTo>
                    <a:pt x="0" y="0"/>
                  </a:moveTo>
                  <a:lnTo>
                    <a:pt x="1203788" y="0"/>
                  </a:lnTo>
                  <a:lnTo>
                    <a:pt x="1203788" y="1203788"/>
                  </a:lnTo>
                  <a:lnTo>
                    <a:pt x="0" y="120378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D"/>
            </a:p>
          </p:txBody>
        </p:sp>
        <p:sp>
          <p:nvSpPr>
            <p:cNvPr id="29" name="Freeform 29"/>
            <p:cNvSpPr/>
            <p:nvPr/>
          </p:nvSpPr>
          <p:spPr>
            <a:xfrm>
              <a:off x="310356" y="310356"/>
              <a:ext cx="899557" cy="899557"/>
            </a:xfrm>
            <a:custGeom>
              <a:avLst/>
              <a:gdLst/>
              <a:ahLst/>
              <a:cxnLst/>
              <a:rect l="l" t="t" r="r" b="b"/>
              <a:pathLst>
                <a:path w="899557" h="899557">
                  <a:moveTo>
                    <a:pt x="0" y="0"/>
                  </a:moveTo>
                  <a:lnTo>
                    <a:pt x="899556" y="0"/>
                  </a:lnTo>
                  <a:lnTo>
                    <a:pt x="899556" y="899556"/>
                  </a:lnTo>
                  <a:lnTo>
                    <a:pt x="0" y="8995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ID"/>
            </a:p>
          </p:txBody>
        </p:sp>
        <p:sp>
          <p:nvSpPr>
            <p:cNvPr id="30" name="Freeform 30"/>
            <p:cNvSpPr/>
            <p:nvPr/>
          </p:nvSpPr>
          <p:spPr>
            <a:xfrm>
              <a:off x="2038260" y="760134"/>
              <a:ext cx="11338752" cy="5466417"/>
            </a:xfrm>
            <a:custGeom>
              <a:avLst/>
              <a:gdLst/>
              <a:ahLst/>
              <a:cxnLst/>
              <a:rect l="l" t="t" r="r" b="b"/>
              <a:pathLst>
                <a:path w="11338752" h="5466417">
                  <a:moveTo>
                    <a:pt x="0" y="0"/>
                  </a:moveTo>
                  <a:lnTo>
                    <a:pt x="11338751" y="0"/>
                  </a:lnTo>
                  <a:lnTo>
                    <a:pt x="11338751" y="5466417"/>
                  </a:lnTo>
                  <a:lnTo>
                    <a:pt x="0" y="5466417"/>
                  </a:lnTo>
                  <a:lnTo>
                    <a:pt x="0" y="0"/>
                  </a:lnTo>
                  <a:close/>
                </a:path>
              </a:pathLst>
            </a:custGeom>
            <a:blipFill>
              <a:blip r:embed="rId18"/>
              <a:stretch>
                <a:fillRect l="-33775" t="-299778" r="-19300" b="-48970"/>
              </a:stretch>
            </a:blipFill>
          </p:spPr>
          <p:txBody>
            <a:bodyPr/>
            <a:lstStyle/>
            <a:p>
              <a:endParaRPr lang="en-ID"/>
            </a:p>
          </p:txBody>
        </p:sp>
        <p:sp>
          <p:nvSpPr>
            <p:cNvPr id="31" name="TextBox 31"/>
            <p:cNvSpPr txBox="1"/>
            <p:nvPr/>
          </p:nvSpPr>
          <p:spPr>
            <a:xfrm>
              <a:off x="2038260" y="204994"/>
              <a:ext cx="12201221" cy="470616"/>
            </a:xfrm>
            <a:prstGeom prst="rect">
              <a:avLst/>
            </a:prstGeom>
          </p:spPr>
          <p:txBody>
            <a:bodyPr lIns="0" tIns="0" rIns="0" bIns="0" rtlCol="0" anchor="t">
              <a:spAutoFit/>
            </a:bodyPr>
            <a:lstStyle/>
            <a:p>
              <a:pPr algn="just">
                <a:lnSpc>
                  <a:spcPts val="2734"/>
                </a:lnSpc>
              </a:pPr>
              <a:r>
                <a:rPr lang="en-US" sz="2297">
                  <a:solidFill>
                    <a:srgbClr val="000000"/>
                  </a:solidFill>
                  <a:latin typeface="Poppins Bold"/>
                </a:rPr>
                <a:t>JUMLAH IUP/IUPK PROBINSI MALUKU UTARA</a:t>
              </a:r>
            </a:p>
          </p:txBody>
        </p:sp>
      </p:grpSp>
      <p:pic>
        <p:nvPicPr>
          <p:cNvPr id="32" name="Picture 32"/>
          <p:cNvPicPr>
            <a:picLocks noChangeAspect="1"/>
          </p:cNvPicPr>
          <p:nvPr/>
        </p:nvPicPr>
        <p:blipFill>
          <a:blip r:embed="rId19"/>
          <a:srcRect/>
          <a:stretch>
            <a:fillRect/>
          </a:stretch>
        </p:blipFill>
        <p:spPr>
          <a:xfrm>
            <a:off x="14964764" y="8072386"/>
            <a:ext cx="2452721" cy="2116951"/>
          </a:xfrm>
          <a:prstGeom prst="rect">
            <a:avLst/>
          </a:prstGeom>
        </p:spPr>
      </p:pic>
      <p:pic>
        <p:nvPicPr>
          <p:cNvPr id="33" name="Picture 33"/>
          <p:cNvPicPr>
            <a:picLocks noChangeAspect="1"/>
          </p:cNvPicPr>
          <p:nvPr/>
        </p:nvPicPr>
        <p:blipFill>
          <a:blip r:embed="rId20"/>
          <a:srcRect/>
          <a:stretch>
            <a:fillRect/>
          </a:stretch>
        </p:blipFill>
        <p:spPr>
          <a:xfrm>
            <a:off x="12195262" y="2010151"/>
            <a:ext cx="4782486" cy="4942387"/>
          </a:xfrm>
          <a:prstGeom prst="rect">
            <a:avLst/>
          </a:prstGeom>
        </p:spPr>
      </p:pic>
      <p:sp>
        <p:nvSpPr>
          <p:cNvPr id="34" name="TextBox 34"/>
          <p:cNvSpPr txBox="1"/>
          <p:nvPr/>
        </p:nvSpPr>
        <p:spPr>
          <a:xfrm>
            <a:off x="432441" y="405632"/>
            <a:ext cx="9199282" cy="592579"/>
          </a:xfrm>
          <a:prstGeom prst="rect">
            <a:avLst/>
          </a:prstGeom>
        </p:spPr>
        <p:txBody>
          <a:bodyPr lIns="0" tIns="0" rIns="0" bIns="0" rtlCol="0" anchor="t">
            <a:spAutoFit/>
          </a:bodyPr>
          <a:lstStyle/>
          <a:p>
            <a:pPr>
              <a:lnSpc>
                <a:spcPts val="4300"/>
              </a:lnSpc>
            </a:pPr>
            <a:r>
              <a:rPr lang="en-US" sz="3805" spc="-114" dirty="0" err="1">
                <a:solidFill>
                  <a:srgbClr val="000000"/>
                </a:solidFill>
                <a:latin typeface="Poppins Bold"/>
              </a:rPr>
              <a:t>Latar</a:t>
            </a:r>
            <a:r>
              <a:rPr lang="en-US" sz="3805" spc="-114" dirty="0">
                <a:solidFill>
                  <a:srgbClr val="000000"/>
                </a:solidFill>
                <a:latin typeface="Poppins Bold"/>
              </a:rPr>
              <a:t> </a:t>
            </a:r>
            <a:r>
              <a:rPr lang="en-US" sz="3805" spc="-114" dirty="0" err="1">
                <a:solidFill>
                  <a:srgbClr val="000000"/>
                </a:solidFill>
                <a:latin typeface="Poppins Bold"/>
              </a:rPr>
              <a:t>Belakang</a:t>
            </a:r>
            <a:endParaRPr lang="en-US" sz="3805" spc="-114" dirty="0">
              <a:solidFill>
                <a:srgbClr val="000000"/>
              </a:solidFill>
              <a:latin typeface="Poppins Bo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anim calcmode="lin" valueType="num">
                                      <p:cBhvr>
                                        <p:cTn id="25" dur="2000" fill="hold"/>
                                        <p:tgtEl>
                                          <p:spTgt spid="21"/>
                                        </p:tgtEl>
                                        <p:attrNameLst>
                                          <p:attrName>ppt_x</p:attrName>
                                        </p:attrNameLst>
                                      </p:cBhvr>
                                      <p:tavLst>
                                        <p:tav tm="0">
                                          <p:val>
                                            <p:strVal val="#ppt_x"/>
                                          </p:val>
                                        </p:tav>
                                        <p:tav tm="100000">
                                          <p:val>
                                            <p:strVal val="#ppt_x"/>
                                          </p:val>
                                        </p:tav>
                                      </p:tavLst>
                                    </p:anim>
                                    <p:anim calcmode="lin" valueType="num">
                                      <p:cBhvr>
                                        <p:cTn id="26" dur="2000" fill="hold"/>
                                        <p:tgtEl>
                                          <p:spTgt spid="21"/>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000"/>
                                        <p:tgtEl>
                                          <p:spTgt spid="26"/>
                                        </p:tgtEl>
                                      </p:cBhvr>
                                    </p:animEffect>
                                    <p:anim calcmode="lin" valueType="num">
                                      <p:cBhvr>
                                        <p:cTn id="31" dur="2000" fill="hold"/>
                                        <p:tgtEl>
                                          <p:spTgt spid="26"/>
                                        </p:tgtEl>
                                        <p:attrNameLst>
                                          <p:attrName>ppt_x</p:attrName>
                                        </p:attrNameLst>
                                      </p:cBhvr>
                                      <p:tavLst>
                                        <p:tav tm="0">
                                          <p:val>
                                            <p:strVal val="#ppt_x"/>
                                          </p:val>
                                        </p:tav>
                                        <p:tav tm="100000">
                                          <p:val>
                                            <p:strVal val="#ppt_x"/>
                                          </p:val>
                                        </p:tav>
                                      </p:tavLst>
                                    </p:anim>
                                    <p:anim calcmode="lin" valueType="num">
                                      <p:cBhvr>
                                        <p:cTn id="32" dur="2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824" t="-1742" b="-56864"/>
            </a:stretch>
          </a:blipFill>
        </p:spPr>
        <p:txBody>
          <a:bodyPr/>
          <a:lstStyle/>
          <a:p>
            <a:endParaRPr lang="en-ID"/>
          </a:p>
        </p:txBody>
      </p:sp>
      <p:grpSp>
        <p:nvGrpSpPr>
          <p:cNvPr id="3" name="Group 3"/>
          <p:cNvGrpSpPr/>
          <p:nvPr/>
        </p:nvGrpSpPr>
        <p:grpSpPr>
          <a:xfrm>
            <a:off x="2102415" y="-408899"/>
            <a:ext cx="16374227" cy="5508075"/>
            <a:chOff x="0" y="0"/>
            <a:chExt cx="4312554" cy="1450686"/>
          </a:xfrm>
        </p:grpSpPr>
        <p:sp>
          <p:nvSpPr>
            <p:cNvPr id="4" name="Freeform 4"/>
            <p:cNvSpPr/>
            <p:nvPr/>
          </p:nvSpPr>
          <p:spPr>
            <a:xfrm>
              <a:off x="0" y="0"/>
              <a:ext cx="4312553" cy="1450686"/>
            </a:xfrm>
            <a:custGeom>
              <a:avLst/>
              <a:gdLst/>
              <a:ahLst/>
              <a:cxnLst/>
              <a:rect l="l" t="t" r="r" b="b"/>
              <a:pathLst>
                <a:path w="4312553" h="1450686">
                  <a:moveTo>
                    <a:pt x="24113" y="0"/>
                  </a:moveTo>
                  <a:lnTo>
                    <a:pt x="4288440" y="0"/>
                  </a:lnTo>
                  <a:cubicBezTo>
                    <a:pt x="4301758" y="0"/>
                    <a:pt x="4312553" y="10796"/>
                    <a:pt x="4312553" y="24113"/>
                  </a:cubicBezTo>
                  <a:lnTo>
                    <a:pt x="4312553" y="1426573"/>
                  </a:lnTo>
                  <a:cubicBezTo>
                    <a:pt x="4312553" y="1439890"/>
                    <a:pt x="4301758" y="1450686"/>
                    <a:pt x="4288440" y="1450686"/>
                  </a:cubicBezTo>
                  <a:lnTo>
                    <a:pt x="24113" y="1450686"/>
                  </a:lnTo>
                  <a:cubicBezTo>
                    <a:pt x="10796" y="1450686"/>
                    <a:pt x="0" y="1439890"/>
                    <a:pt x="0" y="1426573"/>
                  </a:cubicBezTo>
                  <a:lnTo>
                    <a:pt x="0" y="24113"/>
                  </a:lnTo>
                  <a:cubicBezTo>
                    <a:pt x="0" y="10796"/>
                    <a:pt x="10796" y="0"/>
                    <a:pt x="24113" y="0"/>
                  </a:cubicBezTo>
                  <a:close/>
                </a:path>
              </a:pathLst>
            </a:custGeom>
            <a:solidFill>
              <a:srgbClr val="021B79">
                <a:alpha val="76863"/>
              </a:srgbClr>
            </a:soli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grpSp>
        <p:nvGrpSpPr>
          <p:cNvPr id="6" name="Group 6"/>
          <p:cNvGrpSpPr/>
          <p:nvPr/>
        </p:nvGrpSpPr>
        <p:grpSpPr>
          <a:xfrm>
            <a:off x="5891867" y="7716711"/>
            <a:ext cx="12823089" cy="3003529"/>
            <a:chOff x="0" y="0"/>
            <a:chExt cx="3377275" cy="791053"/>
          </a:xfrm>
        </p:grpSpPr>
        <p:sp>
          <p:nvSpPr>
            <p:cNvPr id="7" name="Freeform 7"/>
            <p:cNvSpPr/>
            <p:nvPr/>
          </p:nvSpPr>
          <p:spPr>
            <a:xfrm>
              <a:off x="0" y="0"/>
              <a:ext cx="3377274" cy="791053"/>
            </a:xfrm>
            <a:custGeom>
              <a:avLst/>
              <a:gdLst/>
              <a:ahLst/>
              <a:cxnLst/>
              <a:rect l="l" t="t" r="r" b="b"/>
              <a:pathLst>
                <a:path w="3377274" h="791053">
                  <a:moveTo>
                    <a:pt x="30791" y="0"/>
                  </a:moveTo>
                  <a:lnTo>
                    <a:pt x="3346483" y="0"/>
                  </a:lnTo>
                  <a:cubicBezTo>
                    <a:pt x="3363489" y="0"/>
                    <a:pt x="3377274" y="13786"/>
                    <a:pt x="3377274" y="30791"/>
                  </a:cubicBezTo>
                  <a:lnTo>
                    <a:pt x="3377274" y="760262"/>
                  </a:lnTo>
                  <a:cubicBezTo>
                    <a:pt x="3377274" y="777267"/>
                    <a:pt x="3363489" y="791053"/>
                    <a:pt x="3346483" y="791053"/>
                  </a:cubicBezTo>
                  <a:lnTo>
                    <a:pt x="30791" y="791053"/>
                  </a:lnTo>
                  <a:cubicBezTo>
                    <a:pt x="13786" y="791053"/>
                    <a:pt x="0" y="777267"/>
                    <a:pt x="0" y="760262"/>
                  </a:cubicBezTo>
                  <a:lnTo>
                    <a:pt x="0" y="30791"/>
                  </a:lnTo>
                  <a:cubicBezTo>
                    <a:pt x="0" y="13786"/>
                    <a:pt x="13786" y="0"/>
                    <a:pt x="30791" y="0"/>
                  </a:cubicBezTo>
                  <a:close/>
                </a:path>
              </a:pathLst>
            </a:custGeom>
            <a:solidFill>
              <a:srgbClr val="AF5801">
                <a:alpha val="48627"/>
              </a:srgbClr>
            </a:solidFill>
          </p:spPr>
          <p:txBody>
            <a:bodyPr/>
            <a:lstStyle/>
            <a:p>
              <a:endParaRPr lang="en-ID"/>
            </a:p>
          </p:txBody>
        </p:sp>
        <p:sp>
          <p:nvSpPr>
            <p:cNvPr id="8" name="TextBox 8"/>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9" name="Freeform 9"/>
          <p:cNvSpPr/>
          <p:nvPr/>
        </p:nvSpPr>
        <p:spPr>
          <a:xfrm rot="-6078727" flipV="1">
            <a:off x="-2783404" y="1880061"/>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10" name="Group 10"/>
          <p:cNvGrpSpPr>
            <a:grpSpLocks noChangeAspect="1"/>
          </p:cNvGrpSpPr>
          <p:nvPr/>
        </p:nvGrpSpPr>
        <p:grpSpPr>
          <a:xfrm>
            <a:off x="-3519970" y="-45442"/>
            <a:ext cx="8713725" cy="10289235"/>
            <a:chOff x="0" y="0"/>
            <a:chExt cx="21042033" cy="24846598"/>
          </a:xfrm>
        </p:grpSpPr>
        <p:sp>
          <p:nvSpPr>
            <p:cNvPr id="11" name="Freeform 11"/>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28720" r="-28720"/>
              </a:stretch>
            </a:blipFill>
          </p:spPr>
          <p:txBody>
            <a:bodyPr/>
            <a:lstStyle/>
            <a:p>
              <a:endParaRPr lang="en-ID"/>
            </a:p>
          </p:txBody>
        </p:sp>
      </p:grpSp>
      <p:sp>
        <p:nvSpPr>
          <p:cNvPr id="12" name="Freeform 12"/>
          <p:cNvSpPr/>
          <p:nvPr/>
        </p:nvSpPr>
        <p:spPr>
          <a:xfrm rot="2903702">
            <a:off x="-6846068" y="6253895"/>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3" name="Freeform 13"/>
          <p:cNvSpPr/>
          <p:nvPr/>
        </p:nvSpPr>
        <p:spPr>
          <a:xfrm>
            <a:off x="7266501" y="5626073"/>
            <a:ext cx="10281618" cy="1995389"/>
          </a:xfrm>
          <a:custGeom>
            <a:avLst/>
            <a:gdLst/>
            <a:ahLst/>
            <a:cxnLst/>
            <a:rect l="l" t="t" r="r" b="b"/>
            <a:pathLst>
              <a:path w="10281618" h="1995389">
                <a:moveTo>
                  <a:pt x="0" y="0"/>
                </a:moveTo>
                <a:lnTo>
                  <a:pt x="10281618" y="0"/>
                </a:lnTo>
                <a:lnTo>
                  <a:pt x="10281618" y="1995388"/>
                </a:lnTo>
                <a:lnTo>
                  <a:pt x="0" y="1995388"/>
                </a:lnTo>
                <a:lnTo>
                  <a:pt x="0" y="0"/>
                </a:lnTo>
                <a:close/>
              </a:path>
            </a:pathLst>
          </a:custGeom>
          <a:blipFill>
            <a:blip r:embed="rId8"/>
            <a:stretch>
              <a:fillRect l="-32205" t="-463980" r="-24979" b="-580679"/>
            </a:stretch>
          </a:blipFill>
        </p:spPr>
        <p:txBody>
          <a:bodyPr/>
          <a:lstStyle/>
          <a:p>
            <a:endParaRPr lang="en-ID"/>
          </a:p>
        </p:txBody>
      </p:sp>
      <p:pic>
        <p:nvPicPr>
          <p:cNvPr id="14" name="Picture 14"/>
          <p:cNvPicPr>
            <a:picLocks noChangeAspect="1"/>
          </p:cNvPicPr>
          <p:nvPr/>
        </p:nvPicPr>
        <p:blipFill>
          <a:blip r:embed="rId9"/>
          <a:srcRect/>
          <a:stretch>
            <a:fillRect/>
          </a:stretch>
        </p:blipFill>
        <p:spPr>
          <a:xfrm rot="3938149">
            <a:off x="14024974" y="895492"/>
            <a:ext cx="3005314" cy="5113634"/>
          </a:xfrm>
          <a:prstGeom prst="rect">
            <a:avLst/>
          </a:prstGeom>
        </p:spPr>
      </p:pic>
      <p:pic>
        <p:nvPicPr>
          <p:cNvPr id="15" name="Picture 15"/>
          <p:cNvPicPr>
            <a:picLocks noChangeAspect="1"/>
          </p:cNvPicPr>
          <p:nvPr/>
        </p:nvPicPr>
        <p:blipFill>
          <a:blip r:embed="rId10"/>
          <a:srcRect/>
          <a:stretch>
            <a:fillRect/>
          </a:stretch>
        </p:blipFill>
        <p:spPr>
          <a:xfrm rot="-10295840">
            <a:off x="3755165" y="1600473"/>
            <a:ext cx="5195319" cy="6200865"/>
          </a:xfrm>
          <a:prstGeom prst="rect">
            <a:avLst/>
          </a:prstGeom>
        </p:spPr>
      </p:pic>
      <p:sp>
        <p:nvSpPr>
          <p:cNvPr id="16" name="TextBox 16"/>
          <p:cNvSpPr txBox="1"/>
          <p:nvPr/>
        </p:nvSpPr>
        <p:spPr>
          <a:xfrm>
            <a:off x="6135798" y="1433195"/>
            <a:ext cx="11412321" cy="3267710"/>
          </a:xfrm>
          <a:prstGeom prst="rect">
            <a:avLst/>
          </a:prstGeom>
        </p:spPr>
        <p:txBody>
          <a:bodyPr lIns="0" tIns="0" rIns="0" bIns="0" rtlCol="0" anchor="t">
            <a:spAutoFit/>
          </a:bodyPr>
          <a:lstStyle/>
          <a:p>
            <a:pPr algn="just">
              <a:lnSpc>
                <a:spcPts val="2859"/>
              </a:lnSpc>
            </a:pPr>
            <a:r>
              <a:rPr lang="en-US" sz="2199" dirty="0" err="1">
                <a:solidFill>
                  <a:srgbClr val="FFFFFF"/>
                </a:solidFill>
                <a:latin typeface="Poppins Bold"/>
              </a:rPr>
              <a:t>Berdasarkan</a:t>
            </a:r>
            <a:r>
              <a:rPr lang="en-US" sz="2199" dirty="0">
                <a:solidFill>
                  <a:srgbClr val="FFFFFF"/>
                </a:solidFill>
                <a:latin typeface="Poppins Bold"/>
              </a:rPr>
              <a:t> </a:t>
            </a:r>
            <a:r>
              <a:rPr lang="en-US" sz="2199" dirty="0" err="1">
                <a:solidFill>
                  <a:srgbClr val="FFFFFF"/>
                </a:solidFill>
                <a:latin typeface="Poppins Bold"/>
              </a:rPr>
              <a:t>hasil</a:t>
            </a:r>
            <a:r>
              <a:rPr lang="en-US" sz="2199" dirty="0">
                <a:solidFill>
                  <a:srgbClr val="FFFFFF"/>
                </a:solidFill>
                <a:latin typeface="Poppins Bold"/>
              </a:rPr>
              <a:t> </a:t>
            </a:r>
            <a:r>
              <a:rPr lang="en-US" sz="2199" dirty="0" err="1">
                <a:solidFill>
                  <a:srgbClr val="FFFFFF"/>
                </a:solidFill>
                <a:latin typeface="Poppins Bold"/>
              </a:rPr>
              <a:t>rekonsiliasi</a:t>
            </a:r>
            <a:r>
              <a:rPr lang="en-US" sz="2199" dirty="0">
                <a:solidFill>
                  <a:srgbClr val="FFFFFF"/>
                </a:solidFill>
                <a:latin typeface="Poppins Bold"/>
              </a:rPr>
              <a:t> </a:t>
            </a:r>
            <a:r>
              <a:rPr lang="en-US" sz="2199" dirty="0" err="1">
                <a:solidFill>
                  <a:srgbClr val="FFFFFF"/>
                </a:solidFill>
                <a:latin typeface="Poppins Bold"/>
              </a:rPr>
              <a:t>Penerimaan</a:t>
            </a:r>
            <a:r>
              <a:rPr lang="en-US" sz="2199" dirty="0">
                <a:solidFill>
                  <a:srgbClr val="FFFFFF"/>
                </a:solidFill>
                <a:latin typeface="Poppins Bold"/>
              </a:rPr>
              <a:t> Negara </a:t>
            </a:r>
            <a:r>
              <a:rPr lang="en-US" sz="2199" dirty="0" err="1">
                <a:solidFill>
                  <a:srgbClr val="FFFFFF"/>
                </a:solidFill>
                <a:latin typeface="Poppins Bold"/>
              </a:rPr>
              <a:t>Bukan</a:t>
            </a:r>
            <a:r>
              <a:rPr lang="en-US" sz="2199" dirty="0">
                <a:solidFill>
                  <a:srgbClr val="FFFFFF"/>
                </a:solidFill>
                <a:latin typeface="Poppins Bold"/>
              </a:rPr>
              <a:t> </a:t>
            </a:r>
            <a:r>
              <a:rPr lang="en-US" sz="2199" dirty="0" err="1">
                <a:solidFill>
                  <a:srgbClr val="FFFFFF"/>
                </a:solidFill>
                <a:latin typeface="Poppins Bold"/>
              </a:rPr>
              <a:t>Pajak</a:t>
            </a:r>
            <a:r>
              <a:rPr lang="en-US" sz="2199" dirty="0">
                <a:solidFill>
                  <a:srgbClr val="FFFFFF"/>
                </a:solidFill>
                <a:latin typeface="Poppins Bold"/>
              </a:rPr>
              <a:t> </a:t>
            </a:r>
            <a:r>
              <a:rPr lang="en-US" sz="2199" dirty="0" err="1">
                <a:solidFill>
                  <a:srgbClr val="FFFFFF"/>
                </a:solidFill>
                <a:latin typeface="Poppins Bold"/>
              </a:rPr>
              <a:t>Sumber</a:t>
            </a:r>
            <a:r>
              <a:rPr lang="en-US" sz="2199" dirty="0">
                <a:solidFill>
                  <a:srgbClr val="FFFFFF"/>
                </a:solidFill>
                <a:latin typeface="Poppins Bold"/>
              </a:rPr>
              <a:t> Daya Alam </a:t>
            </a:r>
            <a:r>
              <a:rPr lang="en-US" sz="2199" dirty="0" err="1">
                <a:solidFill>
                  <a:srgbClr val="FFFFFF"/>
                </a:solidFill>
                <a:latin typeface="Poppins Bold"/>
              </a:rPr>
              <a:t>Minerba</a:t>
            </a:r>
            <a:r>
              <a:rPr lang="en-US" sz="2199" dirty="0">
                <a:solidFill>
                  <a:srgbClr val="FFFFFF"/>
                </a:solidFill>
                <a:latin typeface="Poppins Bold"/>
              </a:rPr>
              <a:t> (</a:t>
            </a:r>
            <a:r>
              <a:rPr lang="en-US" sz="2199" dirty="0" err="1">
                <a:solidFill>
                  <a:srgbClr val="FFFFFF"/>
                </a:solidFill>
                <a:latin typeface="Poppins Bold"/>
              </a:rPr>
              <a:t>PNBP</a:t>
            </a:r>
            <a:r>
              <a:rPr lang="en-US" sz="2199" dirty="0">
                <a:solidFill>
                  <a:srgbClr val="FFFFFF"/>
                </a:solidFill>
                <a:latin typeface="Poppins Bold"/>
              </a:rPr>
              <a:t> SDA </a:t>
            </a:r>
            <a:r>
              <a:rPr lang="en-US" sz="2199" dirty="0" err="1">
                <a:solidFill>
                  <a:srgbClr val="FFFFFF"/>
                </a:solidFill>
                <a:latin typeface="Poppins Bold"/>
              </a:rPr>
              <a:t>Minerba</a:t>
            </a:r>
            <a:r>
              <a:rPr lang="en-US" sz="2199" dirty="0">
                <a:solidFill>
                  <a:srgbClr val="FFFFFF"/>
                </a:solidFill>
                <a:latin typeface="Poppins Bold"/>
              </a:rPr>
              <a:t>) </a:t>
            </a:r>
            <a:r>
              <a:rPr lang="en-US" sz="2199" dirty="0" err="1">
                <a:solidFill>
                  <a:srgbClr val="FFFFFF"/>
                </a:solidFill>
                <a:latin typeface="Poppins Bold"/>
              </a:rPr>
              <a:t>Tahun</a:t>
            </a:r>
            <a:r>
              <a:rPr lang="en-US" sz="2199" dirty="0">
                <a:solidFill>
                  <a:srgbClr val="FFFFFF"/>
                </a:solidFill>
                <a:latin typeface="Poppins Bold"/>
              </a:rPr>
              <a:t> </a:t>
            </a:r>
            <a:r>
              <a:rPr lang="en-US" sz="2199" dirty="0" err="1">
                <a:solidFill>
                  <a:srgbClr val="FFFFFF"/>
                </a:solidFill>
                <a:latin typeface="Poppins Bold"/>
              </a:rPr>
              <a:t>Anggaran</a:t>
            </a:r>
            <a:r>
              <a:rPr lang="en-US" sz="2199" dirty="0">
                <a:solidFill>
                  <a:srgbClr val="FFFFFF"/>
                </a:solidFill>
                <a:latin typeface="Poppins Bold"/>
              </a:rPr>
              <a:t> 2021 </a:t>
            </a:r>
            <a:r>
              <a:rPr lang="en-US" sz="2199" dirty="0" err="1">
                <a:solidFill>
                  <a:srgbClr val="FFFFFF"/>
                </a:solidFill>
                <a:latin typeface="Poppins Bold"/>
              </a:rPr>
              <a:t>antara</a:t>
            </a:r>
            <a:r>
              <a:rPr lang="en-US" sz="2199" dirty="0">
                <a:solidFill>
                  <a:srgbClr val="FFFFFF"/>
                </a:solidFill>
                <a:latin typeface="Poppins Bold"/>
              </a:rPr>
              <a:t> Kementerian </a:t>
            </a:r>
            <a:r>
              <a:rPr lang="en-US" sz="2199" dirty="0" err="1">
                <a:solidFill>
                  <a:srgbClr val="FFFFFF"/>
                </a:solidFill>
                <a:latin typeface="Poppins Bold"/>
              </a:rPr>
              <a:t>Energi</a:t>
            </a:r>
            <a:r>
              <a:rPr lang="en-US" sz="2199" dirty="0">
                <a:solidFill>
                  <a:srgbClr val="FFFFFF"/>
                </a:solidFill>
                <a:latin typeface="Poppins Bold"/>
              </a:rPr>
              <a:t> dan </a:t>
            </a:r>
            <a:r>
              <a:rPr lang="en-US" sz="2199" dirty="0" err="1">
                <a:solidFill>
                  <a:srgbClr val="FFFFFF"/>
                </a:solidFill>
                <a:latin typeface="Poppins Bold"/>
              </a:rPr>
              <a:t>Sumber</a:t>
            </a:r>
            <a:r>
              <a:rPr lang="en-US" sz="2199" dirty="0">
                <a:solidFill>
                  <a:srgbClr val="FFFFFF"/>
                </a:solidFill>
                <a:latin typeface="Poppins Bold"/>
              </a:rPr>
              <a:t> Daya Mineral, </a:t>
            </a:r>
            <a:r>
              <a:rPr lang="en-US" sz="2199" dirty="0" err="1">
                <a:solidFill>
                  <a:srgbClr val="FFFFFF"/>
                </a:solidFill>
                <a:latin typeface="Poppins Bold"/>
              </a:rPr>
              <a:t>Direktorat</a:t>
            </a:r>
            <a:r>
              <a:rPr lang="en-US" sz="2199" dirty="0">
                <a:solidFill>
                  <a:srgbClr val="FFFFFF"/>
                </a:solidFill>
                <a:latin typeface="Poppins Bold"/>
              </a:rPr>
              <a:t> </a:t>
            </a:r>
            <a:r>
              <a:rPr lang="en-US" sz="2199" dirty="0" err="1">
                <a:solidFill>
                  <a:srgbClr val="FFFFFF"/>
                </a:solidFill>
                <a:latin typeface="Poppins Bold"/>
              </a:rPr>
              <a:t>Jenderal</a:t>
            </a:r>
            <a:r>
              <a:rPr lang="en-US" sz="2199" dirty="0">
                <a:solidFill>
                  <a:srgbClr val="FFFFFF"/>
                </a:solidFill>
                <a:latin typeface="Poppins Bold"/>
              </a:rPr>
              <a:t> Mineral dan Batubara </a:t>
            </a:r>
            <a:r>
              <a:rPr lang="en-US" sz="2199" dirty="0" err="1">
                <a:solidFill>
                  <a:srgbClr val="FFFFFF"/>
                </a:solidFill>
                <a:latin typeface="Poppins Bold"/>
              </a:rPr>
              <a:t>dengan</a:t>
            </a:r>
            <a:r>
              <a:rPr lang="en-US" sz="2199" dirty="0">
                <a:solidFill>
                  <a:srgbClr val="FFFFFF"/>
                </a:solidFill>
                <a:latin typeface="Poppins Bold"/>
              </a:rPr>
              <a:t>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PNBP</a:t>
            </a:r>
            <a:r>
              <a:rPr lang="en-US" sz="2199" dirty="0">
                <a:solidFill>
                  <a:srgbClr val="FFFFFF"/>
                </a:solidFill>
                <a:latin typeface="Poppins Bold"/>
              </a:rPr>
              <a:t> SDA </a:t>
            </a:r>
            <a:r>
              <a:rPr lang="en-US" sz="2199" dirty="0" err="1">
                <a:solidFill>
                  <a:srgbClr val="FFFFFF"/>
                </a:solidFill>
                <a:latin typeface="Poppins Bold"/>
              </a:rPr>
              <a:t>Minerba</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adalah</a:t>
            </a:r>
            <a:r>
              <a:rPr lang="en-US" sz="2199" dirty="0">
                <a:solidFill>
                  <a:srgbClr val="FFFFFF"/>
                </a:solidFill>
                <a:latin typeface="Poppins Bold"/>
              </a:rPr>
              <a:t> </a:t>
            </a:r>
            <a:r>
              <a:rPr lang="en-US" sz="2199" dirty="0" err="1">
                <a:solidFill>
                  <a:srgbClr val="FFFFFF"/>
                </a:solidFill>
                <a:latin typeface="Poppins Bold"/>
              </a:rPr>
              <a:t>sebesar</a:t>
            </a:r>
            <a:r>
              <a:rPr lang="en-US" sz="2199" dirty="0">
                <a:solidFill>
                  <a:srgbClr val="FFFFFF"/>
                </a:solidFill>
                <a:latin typeface="Poppins Bold"/>
              </a:rPr>
              <a:t> Rp. 1.566.638.719.410,-, </a:t>
            </a:r>
            <a:r>
              <a:rPr lang="en-US" sz="2199" dirty="0" err="1">
                <a:solidFill>
                  <a:srgbClr val="FFFFFF"/>
                </a:solidFill>
                <a:latin typeface="Poppins Bold"/>
              </a:rPr>
              <a:t>Tahun</a:t>
            </a:r>
            <a:r>
              <a:rPr lang="en-US" sz="2199" dirty="0">
                <a:solidFill>
                  <a:srgbClr val="FFFFFF"/>
                </a:solidFill>
                <a:latin typeface="Poppins Bold"/>
              </a:rPr>
              <a:t> </a:t>
            </a:r>
            <a:r>
              <a:rPr lang="en-US" sz="2199" dirty="0" err="1">
                <a:solidFill>
                  <a:srgbClr val="FFFFFF"/>
                </a:solidFill>
                <a:latin typeface="Poppins Bold"/>
              </a:rPr>
              <a:t>Anggaran</a:t>
            </a:r>
            <a:r>
              <a:rPr lang="en-US" sz="2199" dirty="0">
                <a:solidFill>
                  <a:srgbClr val="FFFFFF"/>
                </a:solidFill>
                <a:latin typeface="Poppins Bold"/>
              </a:rPr>
              <a:t> 2022 </a:t>
            </a:r>
            <a:r>
              <a:rPr lang="en-US" sz="2199" dirty="0" err="1">
                <a:solidFill>
                  <a:srgbClr val="FFFFFF"/>
                </a:solidFill>
                <a:latin typeface="Poppins Bold"/>
              </a:rPr>
              <a:t>PNBP</a:t>
            </a:r>
            <a:r>
              <a:rPr lang="en-US" sz="2199" dirty="0">
                <a:solidFill>
                  <a:srgbClr val="FFFFFF"/>
                </a:solidFill>
                <a:latin typeface="Poppins Bold"/>
              </a:rPr>
              <a:t> SDA </a:t>
            </a:r>
            <a:r>
              <a:rPr lang="en-US" sz="2199" dirty="0" err="1">
                <a:solidFill>
                  <a:srgbClr val="FFFFFF"/>
                </a:solidFill>
                <a:latin typeface="Poppins Bold"/>
              </a:rPr>
              <a:t>Minerba</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naik </a:t>
            </a:r>
            <a:r>
              <a:rPr lang="en-US" sz="2199" dirty="0" err="1">
                <a:solidFill>
                  <a:srgbClr val="FFFFFF"/>
                </a:solidFill>
                <a:latin typeface="Poppins Bold"/>
              </a:rPr>
              <a:t>menjadi</a:t>
            </a:r>
            <a:r>
              <a:rPr lang="en-US" sz="2199" dirty="0">
                <a:solidFill>
                  <a:srgbClr val="FFFFFF"/>
                </a:solidFill>
                <a:latin typeface="Poppins Bold"/>
              </a:rPr>
              <a:t> Rp. 3.164.416.249.586,- Dan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Tahun</a:t>
            </a:r>
            <a:r>
              <a:rPr lang="en-US" sz="2199" dirty="0">
                <a:solidFill>
                  <a:srgbClr val="FFFFFF"/>
                </a:solidFill>
                <a:latin typeface="Poppins Bold"/>
              </a:rPr>
              <a:t> </a:t>
            </a:r>
            <a:r>
              <a:rPr lang="en-US" sz="2199" dirty="0" err="1">
                <a:solidFill>
                  <a:srgbClr val="FFFFFF"/>
                </a:solidFill>
                <a:latin typeface="Poppins Bold"/>
              </a:rPr>
              <a:t>Anggaran</a:t>
            </a:r>
            <a:r>
              <a:rPr lang="en-US" sz="2199" dirty="0">
                <a:solidFill>
                  <a:srgbClr val="FFFFFF"/>
                </a:solidFill>
                <a:latin typeface="Poppins Bold"/>
              </a:rPr>
              <a:t> 2023 </a:t>
            </a:r>
            <a:r>
              <a:rPr lang="en-US" sz="2199" dirty="0" err="1">
                <a:solidFill>
                  <a:srgbClr val="FFFFFF"/>
                </a:solidFill>
                <a:latin typeface="Poppins Bold"/>
              </a:rPr>
              <a:t>PNBP</a:t>
            </a:r>
            <a:r>
              <a:rPr lang="en-US" sz="2199" dirty="0">
                <a:solidFill>
                  <a:srgbClr val="FFFFFF"/>
                </a:solidFill>
                <a:latin typeface="Poppins Bold"/>
              </a:rPr>
              <a:t> SDA </a:t>
            </a:r>
            <a:r>
              <a:rPr lang="en-US" sz="2199" dirty="0" err="1">
                <a:solidFill>
                  <a:srgbClr val="FFFFFF"/>
                </a:solidFill>
                <a:latin typeface="Poppins Bold"/>
              </a:rPr>
              <a:t>Minerba</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Triwulan</a:t>
            </a:r>
            <a:r>
              <a:rPr lang="en-US" sz="2199" dirty="0">
                <a:solidFill>
                  <a:srgbClr val="FFFFFF"/>
                </a:solidFill>
                <a:latin typeface="Poppins Bold"/>
              </a:rPr>
              <a:t> II </a:t>
            </a:r>
            <a:r>
              <a:rPr lang="en-US" sz="2199" dirty="0" err="1">
                <a:solidFill>
                  <a:srgbClr val="FFFFFF"/>
                </a:solidFill>
                <a:latin typeface="Poppins Bold"/>
              </a:rPr>
              <a:t>sebesar</a:t>
            </a:r>
            <a:r>
              <a:rPr lang="en-US" sz="2199" dirty="0">
                <a:solidFill>
                  <a:srgbClr val="FFFFFF"/>
                </a:solidFill>
                <a:latin typeface="Poppins Bold"/>
              </a:rPr>
              <a:t> Rp 2.555.517.292.550,- dan </a:t>
            </a:r>
            <a:r>
              <a:rPr lang="en-US" sz="2199" dirty="0" err="1">
                <a:solidFill>
                  <a:srgbClr val="FFFFFF"/>
                </a:solidFill>
                <a:latin typeface="Poppins Bold"/>
              </a:rPr>
              <a:t>diproyeksikan</a:t>
            </a:r>
            <a:r>
              <a:rPr lang="en-US" sz="2199" dirty="0">
                <a:solidFill>
                  <a:srgbClr val="FFFFFF"/>
                </a:solidFill>
                <a:latin typeface="Poppins Bold"/>
              </a:rPr>
              <a:t> </a:t>
            </a:r>
            <a:r>
              <a:rPr lang="en-US" sz="2199" dirty="0" err="1">
                <a:solidFill>
                  <a:srgbClr val="FFFFFF"/>
                </a:solidFill>
                <a:latin typeface="Poppins Bold"/>
              </a:rPr>
              <a:t>akan</a:t>
            </a:r>
            <a:r>
              <a:rPr lang="en-US" sz="2199" dirty="0">
                <a:solidFill>
                  <a:srgbClr val="FFFFFF"/>
                </a:solidFill>
                <a:latin typeface="Poppins Bold"/>
              </a:rPr>
              <a:t> </a:t>
            </a:r>
            <a:r>
              <a:rPr lang="en-US" sz="2199" dirty="0" err="1">
                <a:solidFill>
                  <a:srgbClr val="FFFFFF"/>
                </a:solidFill>
                <a:latin typeface="Poppins Bold"/>
              </a:rPr>
              <a:t>mengalami</a:t>
            </a:r>
            <a:r>
              <a:rPr lang="en-US" sz="2199" dirty="0">
                <a:solidFill>
                  <a:srgbClr val="FFFFFF"/>
                </a:solidFill>
                <a:latin typeface="Poppins Bold"/>
              </a:rPr>
              <a:t> </a:t>
            </a:r>
            <a:r>
              <a:rPr lang="en-US" sz="2199" dirty="0" err="1">
                <a:solidFill>
                  <a:srgbClr val="FFFFFF"/>
                </a:solidFill>
                <a:latin typeface="Poppins Bold"/>
              </a:rPr>
              <a:t>peningkatan</a:t>
            </a:r>
            <a:r>
              <a:rPr lang="en-US" sz="2199" dirty="0">
                <a:solidFill>
                  <a:srgbClr val="FFFFFF"/>
                </a:solidFill>
                <a:latin typeface="Poppins Bold"/>
              </a:rPr>
              <a:t>.</a:t>
            </a:r>
          </a:p>
        </p:txBody>
      </p:sp>
      <p:sp>
        <p:nvSpPr>
          <p:cNvPr id="17" name="TextBox 17"/>
          <p:cNvSpPr txBox="1"/>
          <p:nvPr/>
        </p:nvSpPr>
        <p:spPr>
          <a:xfrm>
            <a:off x="12337701" y="340995"/>
            <a:ext cx="5210418" cy="687705"/>
          </a:xfrm>
          <a:prstGeom prst="rect">
            <a:avLst/>
          </a:prstGeom>
        </p:spPr>
        <p:txBody>
          <a:bodyPr lIns="0" tIns="0" rIns="0" bIns="0" rtlCol="0" anchor="t">
            <a:spAutoFit/>
          </a:bodyPr>
          <a:lstStyle/>
          <a:p>
            <a:pPr algn="r">
              <a:lnSpc>
                <a:spcPts val="5084"/>
              </a:lnSpc>
            </a:pPr>
            <a:r>
              <a:rPr lang="en-US" sz="4499" spc="-134" dirty="0" err="1">
                <a:solidFill>
                  <a:srgbClr val="FFBC00"/>
                </a:solidFill>
                <a:latin typeface="Poppins Bold"/>
              </a:rPr>
              <a:t>Latar</a:t>
            </a:r>
            <a:r>
              <a:rPr lang="en-US" sz="4499" spc="-134" dirty="0">
                <a:solidFill>
                  <a:srgbClr val="FFBC00"/>
                </a:solidFill>
                <a:latin typeface="Poppins Bold"/>
              </a:rPr>
              <a:t> </a:t>
            </a:r>
            <a:r>
              <a:rPr lang="en-US" sz="4499" spc="-134" dirty="0" err="1">
                <a:solidFill>
                  <a:srgbClr val="FFBC00"/>
                </a:solidFill>
                <a:latin typeface="Poppins Bold"/>
              </a:rPr>
              <a:t>Belakang</a:t>
            </a:r>
            <a:endParaRPr lang="en-US" sz="4499" spc="-134" dirty="0">
              <a:solidFill>
                <a:srgbClr val="FFBC00"/>
              </a:solidFill>
              <a:latin typeface="Poppins Bold"/>
            </a:endParaRPr>
          </a:p>
        </p:txBody>
      </p:sp>
      <p:sp>
        <p:nvSpPr>
          <p:cNvPr id="18" name="TextBox 18"/>
          <p:cNvSpPr txBox="1"/>
          <p:nvPr/>
        </p:nvSpPr>
        <p:spPr>
          <a:xfrm>
            <a:off x="7266501" y="5133975"/>
            <a:ext cx="10281618" cy="398073"/>
          </a:xfrm>
          <a:prstGeom prst="rect">
            <a:avLst/>
          </a:prstGeom>
        </p:spPr>
        <p:txBody>
          <a:bodyPr lIns="0" tIns="0" rIns="0" bIns="0" rtlCol="0" anchor="t">
            <a:spAutoFit/>
          </a:bodyPr>
          <a:lstStyle/>
          <a:p>
            <a:pPr algn="just">
              <a:lnSpc>
                <a:spcPts val="3071"/>
              </a:lnSpc>
            </a:pPr>
            <a:r>
              <a:rPr lang="en-US" sz="2581" dirty="0" err="1">
                <a:solidFill>
                  <a:srgbClr val="FFBC00"/>
                </a:solidFill>
                <a:latin typeface="Poppins Bold"/>
              </a:rPr>
              <a:t>Rekonsiliasi</a:t>
            </a:r>
            <a:r>
              <a:rPr lang="en-US" sz="2581" dirty="0">
                <a:solidFill>
                  <a:srgbClr val="FFBC00"/>
                </a:solidFill>
                <a:latin typeface="Poppins Bold"/>
              </a:rPr>
              <a:t> </a:t>
            </a:r>
            <a:r>
              <a:rPr lang="en-US" sz="2581" dirty="0" err="1">
                <a:solidFill>
                  <a:srgbClr val="FFBC00"/>
                </a:solidFill>
                <a:latin typeface="Poppins Bold"/>
              </a:rPr>
              <a:t>PNBP</a:t>
            </a:r>
            <a:r>
              <a:rPr lang="en-US" sz="2581" dirty="0">
                <a:solidFill>
                  <a:srgbClr val="FFBC00"/>
                </a:solidFill>
                <a:latin typeface="Poppins Bold"/>
              </a:rPr>
              <a:t> SDA Mineral </a:t>
            </a:r>
            <a:r>
              <a:rPr lang="en-US" sz="2581" dirty="0" err="1">
                <a:solidFill>
                  <a:srgbClr val="FFBC00"/>
                </a:solidFill>
                <a:latin typeface="Poppins Bold"/>
              </a:rPr>
              <a:t>Logam</a:t>
            </a:r>
            <a:r>
              <a:rPr lang="en-US" sz="2581" dirty="0">
                <a:solidFill>
                  <a:srgbClr val="FFBC00"/>
                </a:solidFill>
                <a:latin typeface="Poppins Bold"/>
              </a:rPr>
              <a:t> </a:t>
            </a:r>
            <a:r>
              <a:rPr lang="en-US" sz="2581" dirty="0" err="1">
                <a:solidFill>
                  <a:srgbClr val="FFBC00"/>
                </a:solidFill>
                <a:latin typeface="Poppins Bold"/>
              </a:rPr>
              <a:t>Provinsi</a:t>
            </a:r>
            <a:r>
              <a:rPr lang="en-US" sz="2581" dirty="0">
                <a:solidFill>
                  <a:srgbClr val="FFBC00"/>
                </a:solidFill>
                <a:latin typeface="Poppins Bold"/>
              </a:rPr>
              <a:t> Maluku Utara</a:t>
            </a:r>
          </a:p>
        </p:txBody>
      </p:sp>
      <p:sp>
        <p:nvSpPr>
          <p:cNvPr id="19" name="TextBox 19"/>
          <p:cNvSpPr txBox="1"/>
          <p:nvPr/>
        </p:nvSpPr>
        <p:spPr>
          <a:xfrm>
            <a:off x="7266501" y="7860521"/>
            <a:ext cx="10281618" cy="2061286"/>
          </a:xfrm>
          <a:prstGeom prst="rect">
            <a:avLst/>
          </a:prstGeom>
        </p:spPr>
        <p:txBody>
          <a:bodyPr lIns="0" tIns="0" rIns="0" bIns="0" rtlCol="0" anchor="t">
            <a:spAutoFit/>
          </a:bodyPr>
          <a:lstStyle/>
          <a:p>
            <a:pPr algn="just">
              <a:lnSpc>
                <a:spcPts val="2309"/>
              </a:lnSpc>
            </a:pPr>
            <a:r>
              <a:rPr lang="en-US" sz="1776" dirty="0">
                <a:solidFill>
                  <a:srgbClr val="FFFFFF"/>
                </a:solidFill>
                <a:latin typeface="Poppins Bold"/>
              </a:rPr>
              <a:t>Pada </a:t>
            </a:r>
            <a:r>
              <a:rPr lang="en-US" sz="1776" dirty="0" err="1">
                <a:solidFill>
                  <a:srgbClr val="FFFFFF"/>
                </a:solidFill>
                <a:latin typeface="Poppins Bold"/>
              </a:rPr>
              <a:t>dasarnya</a:t>
            </a:r>
            <a:r>
              <a:rPr lang="en-US" sz="1776" dirty="0">
                <a:solidFill>
                  <a:srgbClr val="FFFFFF"/>
                </a:solidFill>
                <a:latin typeface="Poppins Bold"/>
              </a:rPr>
              <a:t> </a:t>
            </a:r>
            <a:r>
              <a:rPr lang="en-US" sz="1776" dirty="0" err="1">
                <a:solidFill>
                  <a:srgbClr val="FFFFFF"/>
                </a:solidFill>
                <a:latin typeface="Poppins Bold"/>
              </a:rPr>
              <a:t>kebijakan</a:t>
            </a:r>
            <a:r>
              <a:rPr lang="en-US" sz="1776" dirty="0">
                <a:solidFill>
                  <a:srgbClr val="FFFFFF"/>
                </a:solidFill>
                <a:latin typeface="Poppins Bold"/>
              </a:rPr>
              <a:t> </a:t>
            </a:r>
            <a:r>
              <a:rPr lang="en-US" sz="1776" dirty="0" err="1">
                <a:solidFill>
                  <a:srgbClr val="FFFFFF"/>
                </a:solidFill>
                <a:latin typeface="Poppins Bold"/>
              </a:rPr>
              <a:t>nasional</a:t>
            </a:r>
            <a:r>
              <a:rPr lang="en-US" sz="1776" dirty="0">
                <a:solidFill>
                  <a:srgbClr val="FFFFFF"/>
                </a:solidFill>
                <a:latin typeface="Poppins Bold"/>
              </a:rPr>
              <a:t> </a:t>
            </a:r>
            <a:r>
              <a:rPr lang="en-US" sz="1776" dirty="0" err="1">
                <a:solidFill>
                  <a:srgbClr val="FFFFFF"/>
                </a:solidFill>
                <a:latin typeface="Poppins Bold"/>
              </a:rPr>
              <a:t>tentang</a:t>
            </a:r>
            <a:r>
              <a:rPr lang="en-US" sz="1776" dirty="0">
                <a:solidFill>
                  <a:srgbClr val="FFFFFF"/>
                </a:solidFill>
                <a:latin typeface="Poppins Bold"/>
              </a:rPr>
              <a:t> </a:t>
            </a:r>
            <a:r>
              <a:rPr lang="en-US" sz="1776" dirty="0" err="1">
                <a:solidFill>
                  <a:srgbClr val="FFFFFF"/>
                </a:solidFill>
                <a:latin typeface="Poppins Bold"/>
              </a:rPr>
              <a:t>pengelolaan</a:t>
            </a:r>
            <a:r>
              <a:rPr lang="en-US" sz="1776" dirty="0">
                <a:solidFill>
                  <a:srgbClr val="FFFFFF"/>
                </a:solidFill>
                <a:latin typeface="Poppins Bold"/>
              </a:rPr>
              <a:t> </a:t>
            </a:r>
            <a:r>
              <a:rPr lang="en-US" sz="1776" dirty="0" err="1">
                <a:solidFill>
                  <a:srgbClr val="FFFFFF"/>
                </a:solidFill>
                <a:latin typeface="Poppins Bold"/>
              </a:rPr>
              <a:t>sumberdaya</a:t>
            </a:r>
            <a:r>
              <a:rPr lang="en-US" sz="1776" dirty="0">
                <a:solidFill>
                  <a:srgbClr val="FFFFFF"/>
                </a:solidFill>
                <a:latin typeface="Poppins Bold"/>
              </a:rPr>
              <a:t> </a:t>
            </a:r>
            <a:r>
              <a:rPr lang="en-US" sz="1776" dirty="0" err="1">
                <a:solidFill>
                  <a:srgbClr val="FFFFFF"/>
                </a:solidFill>
                <a:latin typeface="Poppins Bold"/>
              </a:rPr>
              <a:t>alam</a:t>
            </a:r>
            <a:r>
              <a:rPr lang="en-US" sz="1776" dirty="0">
                <a:solidFill>
                  <a:srgbClr val="FFFFFF"/>
                </a:solidFill>
                <a:latin typeface="Poppins Bold"/>
              </a:rPr>
              <a:t>, </a:t>
            </a:r>
            <a:r>
              <a:rPr lang="en-US" sz="1776" dirty="0" err="1">
                <a:solidFill>
                  <a:srgbClr val="FFFFFF"/>
                </a:solidFill>
                <a:latin typeface="Poppins Bold"/>
              </a:rPr>
              <a:t>termasuk</a:t>
            </a:r>
            <a:r>
              <a:rPr lang="en-US" sz="1776" dirty="0">
                <a:solidFill>
                  <a:srgbClr val="FFFFFF"/>
                </a:solidFill>
                <a:latin typeface="Poppins Bold"/>
              </a:rPr>
              <a:t> </a:t>
            </a:r>
            <a:r>
              <a:rPr lang="en-US" sz="1776" dirty="0" err="1">
                <a:solidFill>
                  <a:srgbClr val="FFFFFF"/>
                </a:solidFill>
                <a:latin typeface="Poppins Bold"/>
              </a:rPr>
              <a:t>sumberdaya</a:t>
            </a:r>
            <a:r>
              <a:rPr lang="en-US" sz="1776" dirty="0">
                <a:solidFill>
                  <a:srgbClr val="FFFFFF"/>
                </a:solidFill>
                <a:latin typeface="Poppins Bold"/>
              </a:rPr>
              <a:t> mineral, </a:t>
            </a:r>
            <a:r>
              <a:rPr lang="en-US" sz="1776" dirty="0" err="1">
                <a:solidFill>
                  <a:srgbClr val="FFFFFF"/>
                </a:solidFill>
                <a:latin typeface="Poppins Bold"/>
              </a:rPr>
              <a:t>batubara</a:t>
            </a:r>
            <a:r>
              <a:rPr lang="en-US" sz="1776" dirty="0">
                <a:solidFill>
                  <a:srgbClr val="FFFFFF"/>
                </a:solidFill>
                <a:latin typeface="Poppins Bold"/>
              </a:rPr>
              <a:t> dan </a:t>
            </a:r>
            <a:r>
              <a:rPr lang="en-US" sz="1776" dirty="0" err="1">
                <a:solidFill>
                  <a:srgbClr val="FFFFFF"/>
                </a:solidFill>
                <a:latin typeface="Poppins Bold"/>
              </a:rPr>
              <a:t>panas</a:t>
            </a:r>
            <a:r>
              <a:rPr lang="en-US" sz="1776" dirty="0">
                <a:solidFill>
                  <a:srgbClr val="FFFFFF"/>
                </a:solidFill>
                <a:latin typeface="Poppins Bold"/>
              </a:rPr>
              <a:t> </a:t>
            </a:r>
            <a:r>
              <a:rPr lang="en-US" sz="1776" dirty="0" err="1">
                <a:solidFill>
                  <a:srgbClr val="FFFFFF"/>
                </a:solidFill>
                <a:latin typeface="Poppins Bold"/>
              </a:rPr>
              <a:t>bumi</a:t>
            </a:r>
            <a:r>
              <a:rPr lang="en-US" sz="1776" dirty="0">
                <a:solidFill>
                  <a:srgbClr val="FFFFFF"/>
                </a:solidFill>
                <a:latin typeface="Poppins Bold"/>
              </a:rPr>
              <a:t>, </a:t>
            </a:r>
            <a:r>
              <a:rPr lang="en-US" sz="1776" dirty="0" err="1">
                <a:solidFill>
                  <a:srgbClr val="FFFFFF"/>
                </a:solidFill>
                <a:latin typeface="Poppins Bold"/>
              </a:rPr>
              <a:t>diarahkan</a:t>
            </a:r>
            <a:r>
              <a:rPr lang="en-US" sz="1776" dirty="0">
                <a:solidFill>
                  <a:srgbClr val="FFFFFF"/>
                </a:solidFill>
                <a:latin typeface="Poppins Bold"/>
              </a:rPr>
              <a:t> </a:t>
            </a:r>
            <a:r>
              <a:rPr lang="en-US" sz="1776" dirty="0" err="1">
                <a:solidFill>
                  <a:srgbClr val="FFFFFF"/>
                </a:solidFill>
                <a:latin typeface="Poppins Bold"/>
              </a:rPr>
              <a:t>sebesar-besarnya</a:t>
            </a:r>
            <a:r>
              <a:rPr lang="en-US" sz="1776" dirty="0">
                <a:solidFill>
                  <a:srgbClr val="FFFFFF"/>
                </a:solidFill>
                <a:latin typeface="Poppins Bold"/>
              </a:rPr>
              <a:t> </a:t>
            </a:r>
            <a:r>
              <a:rPr lang="en-US" sz="1776" dirty="0" err="1">
                <a:solidFill>
                  <a:srgbClr val="FFFFFF"/>
                </a:solidFill>
                <a:latin typeface="Poppins Bold"/>
              </a:rPr>
              <a:t>untuk</a:t>
            </a:r>
            <a:r>
              <a:rPr lang="en-US" sz="1776" dirty="0">
                <a:solidFill>
                  <a:srgbClr val="FFFFFF"/>
                </a:solidFill>
                <a:latin typeface="Poppins Bold"/>
              </a:rPr>
              <a:t> </a:t>
            </a:r>
            <a:r>
              <a:rPr lang="en-US" sz="1776" dirty="0" err="1">
                <a:solidFill>
                  <a:srgbClr val="FFFFFF"/>
                </a:solidFill>
                <a:latin typeface="Poppins Bold"/>
              </a:rPr>
              <a:t>peningkatan</a:t>
            </a:r>
            <a:r>
              <a:rPr lang="en-US" sz="1776" dirty="0">
                <a:solidFill>
                  <a:srgbClr val="FFFFFF"/>
                </a:solidFill>
                <a:latin typeface="Poppins Bold"/>
              </a:rPr>
              <a:t> </a:t>
            </a:r>
            <a:r>
              <a:rPr lang="en-US" sz="1776" dirty="0" err="1">
                <a:solidFill>
                  <a:srgbClr val="FFFFFF"/>
                </a:solidFill>
                <a:latin typeface="Poppins Bold"/>
              </a:rPr>
              <a:t>kesejahteraan</a:t>
            </a:r>
            <a:r>
              <a:rPr lang="en-US" sz="1776" dirty="0">
                <a:solidFill>
                  <a:srgbClr val="FFFFFF"/>
                </a:solidFill>
                <a:latin typeface="Poppins Bold"/>
              </a:rPr>
              <a:t> rakyat </a:t>
            </a:r>
            <a:r>
              <a:rPr lang="en-US" sz="1776" dirty="0" err="1">
                <a:solidFill>
                  <a:srgbClr val="FFFFFF"/>
                </a:solidFill>
                <a:latin typeface="Poppins Bold"/>
              </a:rPr>
              <a:t>dengan</a:t>
            </a:r>
            <a:r>
              <a:rPr lang="en-US" sz="1776" dirty="0">
                <a:solidFill>
                  <a:srgbClr val="FFFFFF"/>
                </a:solidFill>
                <a:latin typeface="Poppins Bold"/>
              </a:rPr>
              <a:t> </a:t>
            </a:r>
            <a:r>
              <a:rPr lang="en-US" sz="1776" dirty="0" err="1">
                <a:solidFill>
                  <a:srgbClr val="FFFFFF"/>
                </a:solidFill>
                <a:latin typeface="Poppins Bold"/>
              </a:rPr>
              <a:t>memperhatikan</a:t>
            </a:r>
            <a:r>
              <a:rPr lang="en-US" sz="1776" dirty="0">
                <a:solidFill>
                  <a:srgbClr val="FFFFFF"/>
                </a:solidFill>
                <a:latin typeface="Poppins Bold"/>
              </a:rPr>
              <a:t> </a:t>
            </a:r>
            <a:r>
              <a:rPr lang="en-US" sz="1776" dirty="0" err="1">
                <a:solidFill>
                  <a:srgbClr val="FFFFFF"/>
                </a:solidFill>
                <a:latin typeface="Poppins Bold"/>
              </a:rPr>
              <a:t>aspek</a:t>
            </a:r>
            <a:r>
              <a:rPr lang="en-US" sz="1776" dirty="0">
                <a:solidFill>
                  <a:srgbClr val="FFFFFF"/>
                </a:solidFill>
                <a:latin typeface="Poppins Bold"/>
              </a:rPr>
              <a:t> </a:t>
            </a:r>
            <a:r>
              <a:rPr lang="en-US" sz="1776" dirty="0" err="1">
                <a:solidFill>
                  <a:srgbClr val="FFFFFF"/>
                </a:solidFill>
                <a:latin typeface="Poppins Bold"/>
              </a:rPr>
              <a:t>konservasi</a:t>
            </a:r>
            <a:r>
              <a:rPr lang="en-US" sz="1776" dirty="0">
                <a:solidFill>
                  <a:srgbClr val="FFFFFF"/>
                </a:solidFill>
                <a:latin typeface="Poppins Bold"/>
              </a:rPr>
              <a:t> dan </a:t>
            </a:r>
            <a:r>
              <a:rPr lang="en-US" sz="1776" dirty="0" err="1">
                <a:solidFill>
                  <a:srgbClr val="FFFFFF"/>
                </a:solidFill>
                <a:latin typeface="Poppins Bold"/>
              </a:rPr>
              <a:t>rehabilitasi</a:t>
            </a:r>
            <a:r>
              <a:rPr lang="en-US" sz="1776" dirty="0">
                <a:solidFill>
                  <a:srgbClr val="FFFFFF"/>
                </a:solidFill>
                <a:latin typeface="Poppins Bold"/>
              </a:rPr>
              <a:t> </a:t>
            </a:r>
            <a:r>
              <a:rPr lang="en-US" sz="1776" dirty="0" err="1">
                <a:solidFill>
                  <a:srgbClr val="FFFFFF"/>
                </a:solidFill>
                <a:latin typeface="Poppins Bold"/>
              </a:rPr>
              <a:t>dalam</a:t>
            </a:r>
            <a:r>
              <a:rPr lang="en-US" sz="1776" dirty="0">
                <a:solidFill>
                  <a:srgbClr val="FFFFFF"/>
                </a:solidFill>
                <a:latin typeface="Poppins Bold"/>
              </a:rPr>
              <a:t> </a:t>
            </a:r>
            <a:r>
              <a:rPr lang="en-US" sz="1776" dirty="0" err="1">
                <a:solidFill>
                  <a:srgbClr val="FFFFFF"/>
                </a:solidFill>
                <a:latin typeface="Poppins Bold"/>
              </a:rPr>
              <a:t>pemanfaatannya</a:t>
            </a:r>
            <a:r>
              <a:rPr lang="en-US" sz="1776" dirty="0">
                <a:solidFill>
                  <a:srgbClr val="FFFFFF"/>
                </a:solidFill>
                <a:latin typeface="Poppins Bold"/>
              </a:rPr>
              <a:t> </a:t>
            </a:r>
            <a:r>
              <a:rPr lang="en-US" sz="1776" dirty="0" err="1">
                <a:solidFill>
                  <a:srgbClr val="FFFFFF"/>
                </a:solidFill>
                <a:latin typeface="Poppins Bold"/>
              </a:rPr>
              <a:t>melalui</a:t>
            </a:r>
            <a:r>
              <a:rPr lang="en-US" sz="1776" dirty="0">
                <a:solidFill>
                  <a:srgbClr val="FFFFFF"/>
                </a:solidFill>
                <a:latin typeface="Poppins Bold"/>
              </a:rPr>
              <a:t> </a:t>
            </a:r>
            <a:r>
              <a:rPr lang="en-US" sz="1776" dirty="0" err="1">
                <a:solidFill>
                  <a:srgbClr val="FFFFFF"/>
                </a:solidFill>
                <a:latin typeface="Poppins Bold"/>
              </a:rPr>
              <a:t>teknologi</a:t>
            </a:r>
            <a:r>
              <a:rPr lang="en-US" sz="1776" dirty="0">
                <a:solidFill>
                  <a:srgbClr val="FFFFFF"/>
                </a:solidFill>
                <a:latin typeface="Poppins Bold"/>
              </a:rPr>
              <a:t> yang </a:t>
            </a:r>
            <a:r>
              <a:rPr lang="en-US" sz="1776" dirty="0" err="1">
                <a:solidFill>
                  <a:srgbClr val="FFFFFF"/>
                </a:solidFill>
                <a:latin typeface="Poppins Bold"/>
              </a:rPr>
              <a:t>akrab</a:t>
            </a:r>
            <a:r>
              <a:rPr lang="en-US" sz="1776" dirty="0">
                <a:solidFill>
                  <a:srgbClr val="FFFFFF"/>
                </a:solidFill>
                <a:latin typeface="Poppins Bold"/>
              </a:rPr>
              <a:t> </a:t>
            </a:r>
            <a:r>
              <a:rPr lang="en-US" sz="1776" dirty="0" err="1">
                <a:solidFill>
                  <a:srgbClr val="FFFFFF"/>
                </a:solidFill>
                <a:latin typeface="Poppins Bold"/>
              </a:rPr>
              <a:t>lingkungan</a:t>
            </a:r>
            <a:r>
              <a:rPr lang="en-US" sz="1776" dirty="0">
                <a:solidFill>
                  <a:srgbClr val="FFFFFF"/>
                </a:solidFill>
                <a:latin typeface="Poppins Bold"/>
              </a:rPr>
              <a:t>. Hal </a:t>
            </a:r>
            <a:r>
              <a:rPr lang="en-US" sz="1776" dirty="0" err="1">
                <a:solidFill>
                  <a:srgbClr val="FFFFFF"/>
                </a:solidFill>
                <a:latin typeface="Poppins Bold"/>
              </a:rPr>
              <a:t>ini</a:t>
            </a:r>
            <a:r>
              <a:rPr lang="en-US" sz="1776" dirty="0">
                <a:solidFill>
                  <a:srgbClr val="FFFFFF"/>
                </a:solidFill>
                <a:latin typeface="Poppins Bold"/>
              </a:rPr>
              <a:t> </a:t>
            </a:r>
            <a:r>
              <a:rPr lang="en-US" sz="1776" dirty="0" err="1">
                <a:solidFill>
                  <a:srgbClr val="FFFFFF"/>
                </a:solidFill>
                <a:latin typeface="Poppins Bold"/>
              </a:rPr>
              <a:t>memberi</a:t>
            </a:r>
            <a:r>
              <a:rPr lang="en-US" sz="1776" dirty="0">
                <a:solidFill>
                  <a:srgbClr val="FFFFFF"/>
                </a:solidFill>
                <a:latin typeface="Poppins Bold"/>
              </a:rPr>
              <a:t> </a:t>
            </a:r>
            <a:r>
              <a:rPr lang="en-US" sz="1776" dirty="0" err="1">
                <a:solidFill>
                  <a:srgbClr val="FFFFFF"/>
                </a:solidFill>
                <a:latin typeface="Poppins Bold"/>
              </a:rPr>
              <a:t>pengertian</a:t>
            </a:r>
            <a:r>
              <a:rPr lang="en-US" sz="1776" dirty="0">
                <a:solidFill>
                  <a:srgbClr val="FFFFFF"/>
                </a:solidFill>
                <a:latin typeface="Poppins Bold"/>
              </a:rPr>
              <a:t> </a:t>
            </a:r>
            <a:r>
              <a:rPr lang="en-US" sz="1776" dirty="0" err="1">
                <a:solidFill>
                  <a:srgbClr val="FFFFFF"/>
                </a:solidFill>
                <a:latin typeface="Poppins Bold"/>
              </a:rPr>
              <a:t>bahwa</a:t>
            </a:r>
            <a:r>
              <a:rPr lang="en-US" sz="1776" dirty="0">
                <a:solidFill>
                  <a:srgbClr val="FFFFFF"/>
                </a:solidFill>
                <a:latin typeface="Poppins Bold"/>
              </a:rPr>
              <a:t> </a:t>
            </a:r>
            <a:r>
              <a:rPr lang="en-US" sz="1776" dirty="0" err="1">
                <a:solidFill>
                  <a:srgbClr val="FFFFFF"/>
                </a:solidFill>
                <a:latin typeface="Poppins Bold"/>
              </a:rPr>
              <a:t>pemanfaatan</a:t>
            </a:r>
            <a:r>
              <a:rPr lang="en-US" sz="1776" dirty="0">
                <a:solidFill>
                  <a:srgbClr val="FFFFFF"/>
                </a:solidFill>
                <a:latin typeface="Poppins Bold"/>
              </a:rPr>
              <a:t> </a:t>
            </a:r>
            <a:r>
              <a:rPr lang="en-US" sz="1776" dirty="0" err="1">
                <a:solidFill>
                  <a:srgbClr val="FFFFFF"/>
                </a:solidFill>
                <a:latin typeface="Poppins Bold"/>
              </a:rPr>
              <a:t>sumberdaya</a:t>
            </a:r>
            <a:r>
              <a:rPr lang="en-US" sz="1776" dirty="0">
                <a:solidFill>
                  <a:srgbClr val="FFFFFF"/>
                </a:solidFill>
                <a:latin typeface="Poppins Bold"/>
              </a:rPr>
              <a:t> mineral </a:t>
            </a:r>
            <a:r>
              <a:rPr lang="en-US" sz="1776" dirty="0" err="1">
                <a:solidFill>
                  <a:srgbClr val="FFFFFF"/>
                </a:solidFill>
                <a:latin typeface="Poppins Bold"/>
              </a:rPr>
              <a:t>harus</a:t>
            </a:r>
            <a:r>
              <a:rPr lang="en-US" sz="1776" dirty="0">
                <a:solidFill>
                  <a:srgbClr val="FFFFFF"/>
                </a:solidFill>
                <a:latin typeface="Poppins Bold"/>
              </a:rPr>
              <a:t> </a:t>
            </a:r>
            <a:r>
              <a:rPr lang="en-US" sz="1776" dirty="0" err="1">
                <a:solidFill>
                  <a:srgbClr val="FFFFFF"/>
                </a:solidFill>
                <a:latin typeface="Poppins Bold"/>
              </a:rPr>
              <a:t>memperhatikan</a:t>
            </a:r>
            <a:r>
              <a:rPr lang="en-US" sz="1776" dirty="0">
                <a:solidFill>
                  <a:srgbClr val="FFFFFF"/>
                </a:solidFill>
                <a:latin typeface="Poppins Bold"/>
              </a:rPr>
              <a:t> </a:t>
            </a:r>
            <a:r>
              <a:rPr lang="en-US" sz="1776" dirty="0" err="1">
                <a:solidFill>
                  <a:srgbClr val="FFFFFF"/>
                </a:solidFill>
                <a:latin typeface="Poppins Bold"/>
              </a:rPr>
              <a:t>keseimbangan</a:t>
            </a:r>
            <a:r>
              <a:rPr lang="en-US" sz="1776" dirty="0">
                <a:solidFill>
                  <a:srgbClr val="FFFFFF"/>
                </a:solidFill>
                <a:latin typeface="Poppins Bold"/>
              </a:rPr>
              <a:t> </a:t>
            </a:r>
            <a:r>
              <a:rPr lang="en-US" sz="1776" dirty="0" err="1">
                <a:solidFill>
                  <a:srgbClr val="FFFFFF"/>
                </a:solidFill>
                <a:latin typeface="Poppins Bold"/>
              </a:rPr>
              <a:t>antara</a:t>
            </a:r>
            <a:r>
              <a:rPr lang="en-US" sz="1776" dirty="0">
                <a:solidFill>
                  <a:srgbClr val="FFFFFF"/>
                </a:solidFill>
                <a:latin typeface="Poppins Bold"/>
              </a:rPr>
              <a:t> </a:t>
            </a:r>
            <a:r>
              <a:rPr lang="en-US" sz="1776" dirty="0" err="1">
                <a:solidFill>
                  <a:srgbClr val="FFFFFF"/>
                </a:solidFill>
                <a:latin typeface="Poppins Bold"/>
              </a:rPr>
              <a:t>keuntungan</a:t>
            </a:r>
            <a:r>
              <a:rPr lang="en-US" sz="1776" dirty="0">
                <a:solidFill>
                  <a:srgbClr val="FFFFFF"/>
                </a:solidFill>
                <a:latin typeface="Poppins Bold"/>
              </a:rPr>
              <a:t> </a:t>
            </a:r>
            <a:r>
              <a:rPr lang="en-US" sz="1776" dirty="0" err="1">
                <a:solidFill>
                  <a:srgbClr val="FFFFFF"/>
                </a:solidFill>
                <a:latin typeface="Poppins Bold"/>
              </a:rPr>
              <a:t>komunitas</a:t>
            </a:r>
            <a:r>
              <a:rPr lang="en-US" sz="1776" dirty="0">
                <a:solidFill>
                  <a:srgbClr val="FFFFFF"/>
                </a:solidFill>
                <a:latin typeface="Poppins Bold"/>
              </a:rPr>
              <a:t> (</a:t>
            </a:r>
            <a:r>
              <a:rPr lang="en-US" sz="1776" dirty="0" err="1">
                <a:solidFill>
                  <a:srgbClr val="FFFFFF"/>
                </a:solidFill>
                <a:latin typeface="Poppins Bold"/>
              </a:rPr>
              <a:t>masyarakat</a:t>
            </a:r>
            <a:r>
              <a:rPr lang="en-US" sz="1776" dirty="0">
                <a:solidFill>
                  <a:srgbClr val="FFFFFF"/>
                </a:solidFill>
                <a:latin typeface="Poppins Bold"/>
              </a:rPr>
              <a:t> </a:t>
            </a:r>
            <a:r>
              <a:rPr lang="en-US" sz="1776" dirty="0" err="1">
                <a:solidFill>
                  <a:srgbClr val="FFFFFF"/>
                </a:solidFill>
                <a:latin typeface="Poppins Bold"/>
              </a:rPr>
              <a:t>lingkar</a:t>
            </a:r>
            <a:r>
              <a:rPr lang="en-US" sz="1776" dirty="0">
                <a:solidFill>
                  <a:srgbClr val="FFFFFF"/>
                </a:solidFill>
                <a:latin typeface="Poppins Bold"/>
              </a:rPr>
              <a:t> </a:t>
            </a:r>
            <a:r>
              <a:rPr lang="en-US" sz="1776" dirty="0" err="1">
                <a:solidFill>
                  <a:srgbClr val="FFFFFF"/>
                </a:solidFill>
                <a:latin typeface="Poppins Bold"/>
              </a:rPr>
              <a:t>tambang</a:t>
            </a:r>
            <a:r>
              <a:rPr lang="en-US" sz="1776" dirty="0">
                <a:solidFill>
                  <a:srgbClr val="FFFFFF"/>
                </a:solidFill>
                <a:latin typeface="Poppins Bold"/>
              </a:rPr>
              <a:t>) </a:t>
            </a:r>
            <a:r>
              <a:rPr lang="en-US" sz="1776" dirty="0" err="1">
                <a:solidFill>
                  <a:srgbClr val="FFFFFF"/>
                </a:solidFill>
                <a:latin typeface="Poppins Bold"/>
              </a:rPr>
              <a:t>dengan</a:t>
            </a:r>
            <a:r>
              <a:rPr lang="en-US" sz="1776" dirty="0">
                <a:solidFill>
                  <a:srgbClr val="FFFFFF"/>
                </a:solidFill>
                <a:latin typeface="Poppins Bold"/>
              </a:rPr>
              <a:t> </a:t>
            </a:r>
            <a:r>
              <a:rPr lang="en-US" sz="1776" dirty="0" err="1">
                <a:solidFill>
                  <a:srgbClr val="FFFFFF"/>
                </a:solidFill>
                <a:latin typeface="Poppins Bold"/>
              </a:rPr>
              <a:t>keuntungan</a:t>
            </a:r>
            <a:r>
              <a:rPr lang="en-US" sz="1776" dirty="0">
                <a:solidFill>
                  <a:srgbClr val="FFFFFF"/>
                </a:solidFill>
                <a:latin typeface="Poppins Bold"/>
              </a:rPr>
              <a:t> </a:t>
            </a:r>
            <a:r>
              <a:rPr lang="en-US" sz="1776" dirty="0" err="1">
                <a:solidFill>
                  <a:srgbClr val="FFFFFF"/>
                </a:solidFill>
                <a:latin typeface="Poppins Bold"/>
              </a:rPr>
              <a:t>bisnis</a:t>
            </a:r>
            <a:r>
              <a:rPr lang="en-US" sz="1776" dirty="0">
                <a:solidFill>
                  <a:srgbClr val="FFFFFF"/>
                </a:solidFill>
                <a:latin typeface="Poppins Bold"/>
              </a:rPr>
              <a:t> </a:t>
            </a:r>
            <a:r>
              <a:rPr lang="en-US" sz="1776" dirty="0" err="1">
                <a:solidFill>
                  <a:srgbClr val="FFFFFF"/>
                </a:solidFill>
                <a:latin typeface="Poppins Bold"/>
              </a:rPr>
              <a:t>perusahaan</a:t>
            </a:r>
            <a:r>
              <a:rPr lang="en-US" sz="1776" dirty="0">
                <a:solidFill>
                  <a:srgbClr val="FFFFFF"/>
                </a:solidFill>
                <a:latin typeface="Poppins Bold"/>
              </a:rPr>
              <a:t>. </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000"/>
                                        <p:tgtEl>
                                          <p:spTgt spid="16"/>
                                        </p:tgtEl>
                                      </p:cBhvr>
                                    </p:animEffect>
                                    <p:anim calcmode="lin" valueType="num">
                                      <p:cBhvr>
                                        <p:cTn id="25" dur="2000" fill="hold"/>
                                        <p:tgtEl>
                                          <p:spTgt spid="16"/>
                                        </p:tgtEl>
                                        <p:attrNameLst>
                                          <p:attrName>ppt_x</p:attrName>
                                        </p:attrNameLst>
                                      </p:cBhvr>
                                      <p:tavLst>
                                        <p:tav tm="0">
                                          <p:val>
                                            <p:strVal val="#ppt_x"/>
                                          </p:val>
                                        </p:tav>
                                        <p:tav tm="100000">
                                          <p:val>
                                            <p:strVal val="#ppt_x"/>
                                          </p:val>
                                        </p:tav>
                                      </p:tavLst>
                                    </p:anim>
                                    <p:anim calcmode="lin" valueType="num">
                                      <p:cBhvr>
                                        <p:cTn id="26" dur="2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2" presetClass="entr" presetSubtype="4"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2000"/>
                                        <p:tgtEl>
                                          <p:spTgt spid="18"/>
                                        </p:tgtEl>
                                      </p:cBhvr>
                                    </p:animEffect>
                                  </p:childTnLst>
                                </p:cTn>
                              </p:par>
                            </p:childTnLst>
                          </p:cTn>
                        </p:par>
                        <p:par>
                          <p:cTn id="31" fill="hold">
                            <p:stCondLst>
                              <p:cond delay="6000"/>
                            </p:stCondLst>
                            <p:childTnLst>
                              <p:par>
                                <p:cTn id="32" presetID="22" presetClass="entr" presetSubtype="4"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2000"/>
                                        <p:tgtEl>
                                          <p:spTgt spid="13"/>
                                        </p:tgtEl>
                                      </p:cBhvr>
                                    </p:animEffect>
                                  </p:childTnLst>
                                </p:cTn>
                              </p:par>
                            </p:childTnLst>
                          </p:cTn>
                        </p:par>
                        <p:par>
                          <p:cTn id="35" fill="hold">
                            <p:stCondLst>
                              <p:cond delay="8000"/>
                            </p:stCondLst>
                            <p:childTnLst>
                              <p:par>
                                <p:cTn id="36" presetID="42"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2000"/>
                                        <p:tgtEl>
                                          <p:spTgt spid="19"/>
                                        </p:tgtEl>
                                      </p:cBhvr>
                                    </p:animEffect>
                                    <p:anim calcmode="lin" valueType="num">
                                      <p:cBhvr>
                                        <p:cTn id="39" dur="2000" fill="hold"/>
                                        <p:tgtEl>
                                          <p:spTgt spid="19"/>
                                        </p:tgtEl>
                                        <p:attrNameLst>
                                          <p:attrName>ppt_x</p:attrName>
                                        </p:attrNameLst>
                                      </p:cBhvr>
                                      <p:tavLst>
                                        <p:tav tm="0">
                                          <p:val>
                                            <p:strVal val="#ppt_x"/>
                                          </p:val>
                                        </p:tav>
                                        <p:tav tm="100000">
                                          <p:val>
                                            <p:strVal val="#ppt_x"/>
                                          </p:val>
                                        </p:tav>
                                      </p:tavLst>
                                    </p:anim>
                                    <p:anim calcmode="lin" valueType="num">
                                      <p:cBhvr>
                                        <p:cTn id="40"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824" t="-1742" b="-56864"/>
            </a:stretch>
          </a:blipFill>
        </p:spPr>
        <p:txBody>
          <a:bodyPr/>
          <a:lstStyle/>
          <a:p>
            <a:endParaRPr lang="en-ID"/>
          </a:p>
        </p:txBody>
      </p:sp>
      <p:grpSp>
        <p:nvGrpSpPr>
          <p:cNvPr id="3" name="Group 3"/>
          <p:cNvGrpSpPr/>
          <p:nvPr/>
        </p:nvGrpSpPr>
        <p:grpSpPr>
          <a:xfrm>
            <a:off x="2102415" y="-408899"/>
            <a:ext cx="16374227" cy="5508075"/>
            <a:chOff x="0" y="0"/>
            <a:chExt cx="4312554" cy="1450686"/>
          </a:xfrm>
        </p:grpSpPr>
        <p:sp>
          <p:nvSpPr>
            <p:cNvPr id="4" name="Freeform 4"/>
            <p:cNvSpPr/>
            <p:nvPr/>
          </p:nvSpPr>
          <p:spPr>
            <a:xfrm>
              <a:off x="0" y="0"/>
              <a:ext cx="4312553" cy="1450686"/>
            </a:xfrm>
            <a:custGeom>
              <a:avLst/>
              <a:gdLst/>
              <a:ahLst/>
              <a:cxnLst/>
              <a:rect l="l" t="t" r="r" b="b"/>
              <a:pathLst>
                <a:path w="4312553" h="1450686">
                  <a:moveTo>
                    <a:pt x="24113" y="0"/>
                  </a:moveTo>
                  <a:lnTo>
                    <a:pt x="4288440" y="0"/>
                  </a:lnTo>
                  <a:cubicBezTo>
                    <a:pt x="4301758" y="0"/>
                    <a:pt x="4312553" y="10796"/>
                    <a:pt x="4312553" y="24113"/>
                  </a:cubicBezTo>
                  <a:lnTo>
                    <a:pt x="4312553" y="1426573"/>
                  </a:lnTo>
                  <a:cubicBezTo>
                    <a:pt x="4312553" y="1439890"/>
                    <a:pt x="4301758" y="1450686"/>
                    <a:pt x="4288440" y="1450686"/>
                  </a:cubicBezTo>
                  <a:lnTo>
                    <a:pt x="24113" y="1450686"/>
                  </a:lnTo>
                  <a:cubicBezTo>
                    <a:pt x="10796" y="1450686"/>
                    <a:pt x="0" y="1439890"/>
                    <a:pt x="0" y="1426573"/>
                  </a:cubicBezTo>
                  <a:lnTo>
                    <a:pt x="0" y="24113"/>
                  </a:lnTo>
                  <a:cubicBezTo>
                    <a:pt x="0" y="10796"/>
                    <a:pt x="10796" y="0"/>
                    <a:pt x="24113" y="0"/>
                  </a:cubicBezTo>
                  <a:close/>
                </a:path>
              </a:pathLst>
            </a:custGeom>
            <a:solidFill>
              <a:srgbClr val="021B79">
                <a:alpha val="76863"/>
              </a:srgbClr>
            </a:soli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6" name="Freeform 6"/>
          <p:cNvSpPr/>
          <p:nvPr/>
        </p:nvSpPr>
        <p:spPr>
          <a:xfrm rot="-6078727" flipV="1">
            <a:off x="-2783404" y="1880061"/>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7" name="Group 7"/>
          <p:cNvGrpSpPr>
            <a:grpSpLocks noChangeAspect="1"/>
          </p:cNvGrpSpPr>
          <p:nvPr/>
        </p:nvGrpSpPr>
        <p:grpSpPr>
          <a:xfrm>
            <a:off x="-3519970" y="-45442"/>
            <a:ext cx="8713725" cy="10289235"/>
            <a:chOff x="0" y="0"/>
            <a:chExt cx="21042033" cy="24846598"/>
          </a:xfrm>
        </p:grpSpPr>
        <p:sp>
          <p:nvSpPr>
            <p:cNvPr id="8" name="Freeform 8"/>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5"/>
              <a:stretch>
                <a:fillRect l="-28720" r="-28720"/>
              </a:stretch>
            </a:blipFill>
          </p:spPr>
          <p:txBody>
            <a:bodyPr/>
            <a:lstStyle/>
            <a:p>
              <a:endParaRPr lang="en-ID"/>
            </a:p>
          </p:txBody>
        </p:sp>
      </p:grpSp>
      <p:sp>
        <p:nvSpPr>
          <p:cNvPr id="9" name="Freeform 9"/>
          <p:cNvSpPr/>
          <p:nvPr/>
        </p:nvSpPr>
        <p:spPr>
          <a:xfrm rot="2903702">
            <a:off x="-6846068" y="6253895"/>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6">
              <a:alphaModFix amt="77000"/>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0" name="Freeform 10"/>
          <p:cNvSpPr/>
          <p:nvPr/>
        </p:nvSpPr>
        <p:spPr>
          <a:xfrm>
            <a:off x="7047204" y="6787393"/>
            <a:ext cx="10580995" cy="2781485"/>
          </a:xfrm>
          <a:custGeom>
            <a:avLst/>
            <a:gdLst/>
            <a:ahLst/>
            <a:cxnLst/>
            <a:rect l="l" t="t" r="r" b="b"/>
            <a:pathLst>
              <a:path w="10580995" h="2781485">
                <a:moveTo>
                  <a:pt x="0" y="0"/>
                </a:moveTo>
                <a:lnTo>
                  <a:pt x="10580995" y="0"/>
                </a:lnTo>
                <a:lnTo>
                  <a:pt x="10580995" y="2781485"/>
                </a:lnTo>
                <a:lnTo>
                  <a:pt x="0" y="2781485"/>
                </a:lnTo>
                <a:lnTo>
                  <a:pt x="0" y="0"/>
                </a:lnTo>
                <a:close/>
              </a:path>
            </a:pathLst>
          </a:custGeom>
          <a:blipFill>
            <a:blip r:embed="rId8"/>
            <a:stretch>
              <a:fillRect l="-35093" t="-149280" r="-21436" b="-592266"/>
            </a:stretch>
          </a:blipFill>
        </p:spPr>
        <p:txBody>
          <a:bodyPr/>
          <a:lstStyle/>
          <a:p>
            <a:endParaRPr lang="en-ID"/>
          </a:p>
        </p:txBody>
      </p:sp>
      <p:pic>
        <p:nvPicPr>
          <p:cNvPr id="11" name="Picture 11"/>
          <p:cNvPicPr>
            <a:picLocks noChangeAspect="1"/>
          </p:cNvPicPr>
          <p:nvPr/>
        </p:nvPicPr>
        <p:blipFill>
          <a:blip r:embed="rId9"/>
          <a:srcRect/>
          <a:stretch>
            <a:fillRect/>
          </a:stretch>
        </p:blipFill>
        <p:spPr>
          <a:xfrm rot="-10722988">
            <a:off x="2157855" y="-283422"/>
            <a:ext cx="5093458" cy="4589240"/>
          </a:xfrm>
          <a:prstGeom prst="rect">
            <a:avLst/>
          </a:prstGeom>
        </p:spPr>
      </p:pic>
      <p:sp>
        <p:nvSpPr>
          <p:cNvPr id="12" name="TextBox 12"/>
          <p:cNvSpPr txBox="1"/>
          <p:nvPr/>
        </p:nvSpPr>
        <p:spPr>
          <a:xfrm>
            <a:off x="6135798" y="1433195"/>
            <a:ext cx="11412321" cy="3629660"/>
          </a:xfrm>
          <a:prstGeom prst="rect">
            <a:avLst/>
          </a:prstGeom>
        </p:spPr>
        <p:txBody>
          <a:bodyPr lIns="0" tIns="0" rIns="0" bIns="0" rtlCol="0" anchor="t">
            <a:spAutoFit/>
          </a:bodyPr>
          <a:lstStyle/>
          <a:p>
            <a:pPr algn="just">
              <a:lnSpc>
                <a:spcPts val="2859"/>
              </a:lnSpc>
            </a:pPr>
            <a:r>
              <a:rPr lang="en-US" sz="2199" dirty="0" err="1">
                <a:solidFill>
                  <a:srgbClr val="FFFFFF"/>
                </a:solidFill>
                <a:latin typeface="Poppins Bold"/>
              </a:rPr>
              <a:t>Sesuai</a:t>
            </a:r>
            <a:r>
              <a:rPr lang="en-US" sz="2199" dirty="0">
                <a:solidFill>
                  <a:srgbClr val="FFFFFF"/>
                </a:solidFill>
                <a:latin typeface="Poppins Bold"/>
              </a:rPr>
              <a:t> PP No. 96 </a:t>
            </a:r>
            <a:r>
              <a:rPr lang="en-US" sz="2199" dirty="0" err="1">
                <a:solidFill>
                  <a:srgbClr val="FFFFFF"/>
                </a:solidFill>
                <a:latin typeface="Poppins Bold"/>
              </a:rPr>
              <a:t>tahun</a:t>
            </a:r>
            <a:r>
              <a:rPr lang="en-US" sz="2199" dirty="0">
                <a:solidFill>
                  <a:srgbClr val="FFFFFF"/>
                </a:solidFill>
                <a:latin typeface="Poppins Bold"/>
              </a:rPr>
              <a:t> 2021, </a:t>
            </a:r>
            <a:r>
              <a:rPr lang="en-US" sz="2199" dirty="0" err="1">
                <a:solidFill>
                  <a:srgbClr val="FFFFFF"/>
                </a:solidFill>
                <a:latin typeface="Poppins Bold"/>
              </a:rPr>
              <a:t>Selain</a:t>
            </a:r>
            <a:r>
              <a:rPr lang="en-US" sz="2199" dirty="0">
                <a:solidFill>
                  <a:srgbClr val="FFFFFF"/>
                </a:solidFill>
                <a:latin typeface="Poppins Bold"/>
              </a:rPr>
              <a:t> </a:t>
            </a:r>
            <a:r>
              <a:rPr lang="en-US" sz="2199" dirty="0" err="1">
                <a:solidFill>
                  <a:srgbClr val="FFFFFF"/>
                </a:solidFill>
                <a:latin typeface="Poppins Bold"/>
              </a:rPr>
              <a:t>kewajiban</a:t>
            </a:r>
            <a:r>
              <a:rPr lang="en-US" sz="2199" dirty="0">
                <a:solidFill>
                  <a:srgbClr val="FFFFFF"/>
                </a:solidFill>
                <a:latin typeface="Poppins Bold"/>
              </a:rPr>
              <a:t> </a:t>
            </a:r>
            <a:r>
              <a:rPr lang="en-US" sz="2199" dirty="0" err="1">
                <a:solidFill>
                  <a:srgbClr val="FFFFFF"/>
                </a:solidFill>
                <a:latin typeface="Poppins Bold"/>
              </a:rPr>
              <a:t>kepada</a:t>
            </a:r>
            <a:r>
              <a:rPr lang="en-US" sz="2199" dirty="0">
                <a:solidFill>
                  <a:srgbClr val="FFFFFF"/>
                </a:solidFill>
                <a:latin typeface="Poppins Bold"/>
              </a:rPr>
              <a:t> </a:t>
            </a:r>
            <a:r>
              <a:rPr lang="en-US" sz="2199" dirty="0" err="1">
                <a:solidFill>
                  <a:srgbClr val="FFFFFF"/>
                </a:solidFill>
                <a:latin typeface="Poppins Bold"/>
              </a:rPr>
              <a:t>pemegang</a:t>
            </a:r>
            <a:r>
              <a:rPr lang="en-US" sz="2199" dirty="0">
                <a:solidFill>
                  <a:srgbClr val="FFFFFF"/>
                </a:solidFill>
                <a:latin typeface="Poppins Bold"/>
              </a:rPr>
              <a:t> IUP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menyusun</a:t>
            </a:r>
            <a:r>
              <a:rPr lang="en-US" sz="2199" dirty="0">
                <a:solidFill>
                  <a:srgbClr val="FFFFFF"/>
                </a:solidFill>
                <a:latin typeface="Poppins Bold"/>
              </a:rPr>
              <a:t> </a:t>
            </a:r>
            <a:r>
              <a:rPr lang="en-US" sz="2199" dirty="0" err="1">
                <a:solidFill>
                  <a:srgbClr val="FFFFFF"/>
                </a:solidFill>
                <a:latin typeface="Poppins Bold"/>
              </a:rPr>
              <a:t>Rencana</a:t>
            </a:r>
            <a:r>
              <a:rPr lang="en-US" sz="2199" dirty="0">
                <a:solidFill>
                  <a:srgbClr val="FFFFFF"/>
                </a:solidFill>
                <a:latin typeface="Poppins Bold"/>
              </a:rPr>
              <a:t> </a:t>
            </a:r>
            <a:r>
              <a:rPr lang="en-US" sz="2199" dirty="0" err="1">
                <a:solidFill>
                  <a:srgbClr val="FFFFFF"/>
                </a:solidFill>
                <a:latin typeface="Poppins Bold"/>
              </a:rPr>
              <a:t>Induk</a:t>
            </a:r>
            <a:r>
              <a:rPr lang="en-US" sz="2199" dirty="0">
                <a:solidFill>
                  <a:srgbClr val="FFFFFF"/>
                </a:solidFill>
                <a:latin typeface="Poppins Bold"/>
              </a:rPr>
              <a:t> PPM,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juga </a:t>
            </a:r>
            <a:r>
              <a:rPr lang="en-US" sz="2199" dirty="0" err="1">
                <a:solidFill>
                  <a:srgbClr val="FFFFFF"/>
                </a:solidFill>
                <a:latin typeface="Poppins Bold"/>
              </a:rPr>
              <a:t>diwajiibkan</a:t>
            </a:r>
            <a:r>
              <a:rPr lang="en-US" sz="2199" dirty="0">
                <a:solidFill>
                  <a:srgbClr val="FFFFFF"/>
                </a:solidFill>
                <a:latin typeface="Poppins Bold"/>
              </a:rPr>
              <a:t>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menyusun</a:t>
            </a:r>
            <a:r>
              <a:rPr lang="en-US" sz="2199" dirty="0">
                <a:solidFill>
                  <a:srgbClr val="FFFFFF"/>
                </a:solidFill>
                <a:latin typeface="Poppins Bold"/>
              </a:rPr>
              <a:t> </a:t>
            </a:r>
            <a:r>
              <a:rPr lang="en-US" sz="2199" dirty="0" err="1">
                <a:solidFill>
                  <a:srgbClr val="FFFFFF"/>
                </a:solidFill>
                <a:latin typeface="Poppins Bold"/>
              </a:rPr>
              <a:t>dokumen</a:t>
            </a:r>
            <a:r>
              <a:rPr lang="en-US" sz="2199" dirty="0">
                <a:solidFill>
                  <a:srgbClr val="FFFFFF"/>
                </a:solidFill>
                <a:latin typeface="Poppins Bold"/>
              </a:rPr>
              <a:t> </a:t>
            </a:r>
            <a:r>
              <a:rPr lang="en-US" sz="2199" dirty="0" err="1">
                <a:solidFill>
                  <a:srgbClr val="FFFFFF"/>
                </a:solidFill>
                <a:latin typeface="Poppins Bold"/>
              </a:rPr>
              <a:t>Cetak</a:t>
            </a:r>
            <a:r>
              <a:rPr lang="en-US" sz="2199" dirty="0">
                <a:solidFill>
                  <a:srgbClr val="FFFFFF"/>
                </a:solidFill>
                <a:latin typeface="Poppins Bold"/>
              </a:rPr>
              <a:t> Biru (</a:t>
            </a:r>
            <a:r>
              <a:rPr lang="en-US" sz="2199" dirty="0" err="1">
                <a:solidFill>
                  <a:srgbClr val="FFFFFF"/>
                </a:solidFill>
                <a:latin typeface="Poppins Bold"/>
              </a:rPr>
              <a:t>Cetak</a:t>
            </a:r>
            <a:r>
              <a:rPr lang="en-US" sz="2199" dirty="0">
                <a:solidFill>
                  <a:srgbClr val="FFFFFF"/>
                </a:solidFill>
                <a:latin typeface="Poppins Bold"/>
              </a:rPr>
              <a:t> Biru ) PPM pada Usaha </a:t>
            </a:r>
            <a:r>
              <a:rPr lang="en-US" sz="2199" dirty="0" err="1">
                <a:solidFill>
                  <a:srgbClr val="FFFFFF"/>
                </a:solidFill>
                <a:latin typeface="Poppins Bold"/>
              </a:rPr>
              <a:t>Pertambangan</a:t>
            </a:r>
            <a:r>
              <a:rPr lang="en-US" sz="2199" dirty="0">
                <a:solidFill>
                  <a:srgbClr val="FFFFFF"/>
                </a:solidFill>
                <a:latin typeface="Poppins Bold"/>
              </a:rPr>
              <a:t> </a:t>
            </a:r>
            <a:r>
              <a:rPr lang="en-US" sz="2199" dirty="0" err="1">
                <a:solidFill>
                  <a:srgbClr val="FFFFFF"/>
                </a:solidFill>
                <a:latin typeface="Poppins Bold"/>
              </a:rPr>
              <a:t>sebagai</a:t>
            </a:r>
            <a:r>
              <a:rPr lang="en-US" sz="2199" dirty="0">
                <a:solidFill>
                  <a:srgbClr val="FFFFFF"/>
                </a:solidFill>
                <a:latin typeface="Poppins Bold"/>
              </a:rPr>
              <a:t> </a:t>
            </a:r>
            <a:r>
              <a:rPr lang="en-US" sz="2199" dirty="0" err="1">
                <a:solidFill>
                  <a:srgbClr val="FFFFFF"/>
                </a:solidFill>
                <a:latin typeface="Poppins Bold"/>
              </a:rPr>
              <a:t>pedoman</a:t>
            </a:r>
            <a:r>
              <a:rPr lang="en-US" sz="2199" dirty="0">
                <a:solidFill>
                  <a:srgbClr val="FFFFFF"/>
                </a:solidFill>
                <a:latin typeface="Poppins Bold"/>
              </a:rPr>
              <a:t>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penyusunan</a:t>
            </a:r>
            <a:r>
              <a:rPr lang="en-US" sz="2199" dirty="0">
                <a:solidFill>
                  <a:srgbClr val="FFFFFF"/>
                </a:solidFill>
                <a:latin typeface="Poppins Bold"/>
              </a:rPr>
              <a:t> </a:t>
            </a:r>
            <a:r>
              <a:rPr lang="en-US" sz="2199" dirty="0" err="1">
                <a:solidFill>
                  <a:srgbClr val="FFFFFF"/>
                </a:solidFill>
                <a:latin typeface="Poppins Bold"/>
              </a:rPr>
              <a:t>Rencana</a:t>
            </a:r>
            <a:r>
              <a:rPr lang="en-US" sz="2199" dirty="0">
                <a:solidFill>
                  <a:srgbClr val="FFFFFF"/>
                </a:solidFill>
                <a:latin typeface="Poppins Bold"/>
              </a:rPr>
              <a:t> </a:t>
            </a:r>
            <a:r>
              <a:rPr lang="en-US" sz="2199" dirty="0" err="1">
                <a:solidFill>
                  <a:srgbClr val="FFFFFF"/>
                </a:solidFill>
                <a:latin typeface="Poppins Bold"/>
              </a:rPr>
              <a:t>Induk</a:t>
            </a:r>
            <a:r>
              <a:rPr lang="en-US" sz="2199" dirty="0">
                <a:solidFill>
                  <a:srgbClr val="FFFFFF"/>
                </a:solidFill>
                <a:latin typeface="Poppins Bold"/>
              </a:rPr>
              <a:t> PPM.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itu</a:t>
            </a:r>
            <a:r>
              <a:rPr lang="en-US" sz="2199" dirty="0">
                <a:solidFill>
                  <a:srgbClr val="FFFFFF"/>
                </a:solidFill>
                <a:latin typeface="Poppins Bold"/>
              </a:rPr>
              <a:t>,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telah</a:t>
            </a:r>
            <a:r>
              <a:rPr lang="en-US" sz="2199" dirty="0">
                <a:solidFill>
                  <a:srgbClr val="FFFFFF"/>
                </a:solidFill>
                <a:latin typeface="Poppins Bold"/>
              </a:rPr>
              <a:t> </a:t>
            </a:r>
            <a:r>
              <a:rPr lang="en-US" sz="2199" dirty="0" err="1">
                <a:solidFill>
                  <a:srgbClr val="FFFFFF"/>
                </a:solidFill>
                <a:latin typeface="Poppins Bold"/>
              </a:rPr>
              <a:t>menyusun</a:t>
            </a:r>
            <a:r>
              <a:rPr lang="en-US" sz="2199" dirty="0">
                <a:solidFill>
                  <a:srgbClr val="FFFFFF"/>
                </a:solidFill>
                <a:latin typeface="Poppins Bold"/>
              </a:rPr>
              <a:t> </a:t>
            </a:r>
            <a:r>
              <a:rPr lang="en-US" sz="2199" dirty="0" err="1">
                <a:solidFill>
                  <a:srgbClr val="FFFFFF"/>
                </a:solidFill>
                <a:latin typeface="Poppins Bold"/>
              </a:rPr>
              <a:t>dokumen</a:t>
            </a:r>
            <a:r>
              <a:rPr lang="en-US" sz="2199" dirty="0">
                <a:solidFill>
                  <a:srgbClr val="FFFFFF"/>
                </a:solidFill>
                <a:latin typeface="Poppins Bold"/>
              </a:rPr>
              <a:t> </a:t>
            </a:r>
            <a:r>
              <a:rPr lang="en-US" sz="2199" dirty="0" err="1">
                <a:solidFill>
                  <a:srgbClr val="FFFFFF"/>
                </a:solidFill>
                <a:latin typeface="Poppins Bold"/>
              </a:rPr>
              <a:t>dimaksud</a:t>
            </a:r>
            <a:r>
              <a:rPr lang="en-US" sz="2199" dirty="0">
                <a:solidFill>
                  <a:srgbClr val="FFFFFF"/>
                </a:solidFill>
                <a:latin typeface="Poppins Bold"/>
              </a:rPr>
              <a:t> dan pada </a:t>
            </a:r>
            <a:r>
              <a:rPr lang="en-US" sz="2199" dirty="0" err="1">
                <a:solidFill>
                  <a:srgbClr val="FFFFFF"/>
                </a:solidFill>
                <a:latin typeface="Poppins Bold"/>
              </a:rPr>
              <a:t>tanggal</a:t>
            </a:r>
            <a:r>
              <a:rPr lang="en-US" sz="2199" dirty="0">
                <a:solidFill>
                  <a:srgbClr val="FFFFFF"/>
                </a:solidFill>
                <a:latin typeface="Poppins Bold"/>
              </a:rPr>
              <a:t> 30 </a:t>
            </a:r>
            <a:r>
              <a:rPr lang="en-US" sz="2199" dirty="0" err="1">
                <a:solidFill>
                  <a:srgbClr val="FFFFFF"/>
                </a:solidFill>
                <a:latin typeface="Poppins Bold"/>
              </a:rPr>
              <a:t>Desember</a:t>
            </a:r>
            <a:r>
              <a:rPr lang="en-US" sz="2199" dirty="0">
                <a:solidFill>
                  <a:srgbClr val="FFFFFF"/>
                </a:solidFill>
                <a:latin typeface="Poppins Bold"/>
              </a:rPr>
              <a:t> 2019, Kementerian </a:t>
            </a:r>
            <a:r>
              <a:rPr lang="en-US" sz="2199" dirty="0" err="1">
                <a:solidFill>
                  <a:srgbClr val="FFFFFF"/>
                </a:solidFill>
                <a:latin typeface="Poppins Bold"/>
              </a:rPr>
              <a:t>ESDM</a:t>
            </a:r>
            <a:r>
              <a:rPr lang="en-US" sz="2199" dirty="0">
                <a:solidFill>
                  <a:srgbClr val="FFFFFF"/>
                </a:solidFill>
                <a:latin typeface="Poppins Bold"/>
              </a:rPr>
              <a:t> </a:t>
            </a:r>
            <a:r>
              <a:rPr lang="en-US" sz="2199" dirty="0" err="1">
                <a:solidFill>
                  <a:srgbClr val="FFFFFF"/>
                </a:solidFill>
                <a:latin typeface="Poppins Bold"/>
              </a:rPr>
              <a:t>telah</a:t>
            </a:r>
            <a:r>
              <a:rPr lang="en-US" sz="2199" dirty="0">
                <a:solidFill>
                  <a:srgbClr val="FFFFFF"/>
                </a:solidFill>
                <a:latin typeface="Poppins Bold"/>
              </a:rPr>
              <a:t> </a:t>
            </a:r>
            <a:r>
              <a:rPr lang="en-US" sz="2199" dirty="0" err="1">
                <a:solidFill>
                  <a:srgbClr val="FFFFFF"/>
                </a:solidFill>
                <a:latin typeface="Poppins Bold"/>
              </a:rPr>
              <a:t>memberikan</a:t>
            </a:r>
            <a:r>
              <a:rPr lang="en-US" sz="2199" dirty="0">
                <a:solidFill>
                  <a:srgbClr val="FFFFFF"/>
                </a:solidFill>
                <a:latin typeface="Poppins Bold"/>
              </a:rPr>
              <a:t> </a:t>
            </a:r>
            <a:r>
              <a:rPr lang="en-US" sz="2199" dirty="0" err="1">
                <a:solidFill>
                  <a:srgbClr val="FFFFFF"/>
                </a:solidFill>
                <a:latin typeface="Poppins Bold"/>
              </a:rPr>
              <a:t>persetujuan</a:t>
            </a:r>
            <a:r>
              <a:rPr lang="en-US" sz="2199" dirty="0">
                <a:solidFill>
                  <a:srgbClr val="FFFFFF"/>
                </a:solidFill>
                <a:latin typeface="Poppins Bold"/>
              </a:rPr>
              <a:t> </a:t>
            </a:r>
            <a:r>
              <a:rPr lang="en-US" sz="2199" dirty="0" err="1">
                <a:solidFill>
                  <a:srgbClr val="FFFFFF"/>
                </a:solidFill>
                <a:latin typeface="Poppins Bold"/>
              </a:rPr>
              <a:t>kepada</a:t>
            </a:r>
            <a:r>
              <a:rPr lang="en-US" sz="2199" dirty="0">
                <a:solidFill>
                  <a:srgbClr val="FFFFFF"/>
                </a:solidFill>
                <a:latin typeface="Poppins Bold"/>
              </a:rPr>
              <a:t>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bahwa</a:t>
            </a:r>
            <a:r>
              <a:rPr lang="en-US" sz="2199" dirty="0">
                <a:solidFill>
                  <a:srgbClr val="FFFFFF"/>
                </a:solidFill>
                <a:latin typeface="Poppins Bold"/>
              </a:rPr>
              <a:t> </a:t>
            </a:r>
            <a:r>
              <a:rPr lang="en-US" sz="2199" dirty="0" err="1">
                <a:solidFill>
                  <a:srgbClr val="FFFFFF"/>
                </a:solidFill>
                <a:latin typeface="Poppins Bold"/>
              </a:rPr>
              <a:t>dokumen</a:t>
            </a:r>
            <a:r>
              <a:rPr lang="en-US" sz="2199" dirty="0">
                <a:solidFill>
                  <a:srgbClr val="FFFFFF"/>
                </a:solidFill>
                <a:latin typeface="Poppins Bold"/>
              </a:rPr>
              <a:t> </a:t>
            </a:r>
            <a:r>
              <a:rPr lang="en-US" sz="2199" dirty="0" err="1">
                <a:solidFill>
                  <a:srgbClr val="FFFFFF"/>
                </a:solidFill>
                <a:latin typeface="Poppins Bold"/>
              </a:rPr>
              <a:t>Cetak</a:t>
            </a:r>
            <a:r>
              <a:rPr lang="en-US" sz="2199" dirty="0">
                <a:solidFill>
                  <a:srgbClr val="FFFFFF"/>
                </a:solidFill>
                <a:latin typeface="Poppins Bold"/>
              </a:rPr>
              <a:t> Biru (Blue Print) PPM </a:t>
            </a:r>
            <a:r>
              <a:rPr lang="en-US" sz="2199" dirty="0" err="1">
                <a:solidFill>
                  <a:srgbClr val="FFFFFF"/>
                </a:solidFill>
                <a:latin typeface="Poppins Bold"/>
              </a:rPr>
              <a:t>Provinsi</a:t>
            </a:r>
            <a:r>
              <a:rPr lang="en-US" sz="2199" dirty="0">
                <a:solidFill>
                  <a:srgbClr val="FFFFFF"/>
                </a:solidFill>
                <a:latin typeface="Poppins Bold"/>
              </a:rPr>
              <a:t> Maluku Utara </a:t>
            </a:r>
            <a:r>
              <a:rPr lang="en-US" sz="2199" dirty="0" err="1">
                <a:solidFill>
                  <a:srgbClr val="FFFFFF"/>
                </a:solidFill>
                <a:latin typeface="Poppins Bold"/>
              </a:rPr>
              <a:t>dapat</a:t>
            </a:r>
            <a:r>
              <a:rPr lang="en-US" sz="2199" dirty="0">
                <a:solidFill>
                  <a:srgbClr val="FFFFFF"/>
                </a:solidFill>
                <a:latin typeface="Poppins Bold"/>
              </a:rPr>
              <a:t> </a:t>
            </a:r>
            <a:r>
              <a:rPr lang="en-US" sz="2199" dirty="0" err="1">
                <a:solidFill>
                  <a:srgbClr val="FFFFFF"/>
                </a:solidFill>
                <a:latin typeface="Poppins Bold"/>
              </a:rPr>
              <a:t>digunakan</a:t>
            </a:r>
            <a:r>
              <a:rPr lang="en-US" sz="2199" dirty="0">
                <a:solidFill>
                  <a:srgbClr val="FFFFFF"/>
                </a:solidFill>
                <a:latin typeface="Poppins Bold"/>
              </a:rPr>
              <a:t> dan </a:t>
            </a:r>
            <a:r>
              <a:rPr lang="en-US" sz="2199" dirty="0" err="1">
                <a:solidFill>
                  <a:srgbClr val="FFFFFF"/>
                </a:solidFill>
                <a:latin typeface="Poppins Bold"/>
              </a:rPr>
              <a:t>dijadikan</a:t>
            </a:r>
            <a:r>
              <a:rPr lang="en-US" sz="2199" dirty="0">
                <a:solidFill>
                  <a:srgbClr val="FFFFFF"/>
                </a:solidFill>
                <a:latin typeface="Poppins Bold"/>
              </a:rPr>
              <a:t> </a:t>
            </a:r>
            <a:r>
              <a:rPr lang="en-US" sz="2199" dirty="0" err="1">
                <a:solidFill>
                  <a:srgbClr val="FFFFFF"/>
                </a:solidFill>
                <a:latin typeface="Poppins Bold"/>
              </a:rPr>
              <a:t>acuan</a:t>
            </a:r>
            <a:r>
              <a:rPr lang="en-US" sz="2199" dirty="0">
                <a:solidFill>
                  <a:srgbClr val="FFFFFF"/>
                </a:solidFill>
                <a:latin typeface="Poppins Bold"/>
              </a:rPr>
              <a:t> </a:t>
            </a:r>
            <a:r>
              <a:rPr lang="en-US" sz="2199" dirty="0" err="1">
                <a:solidFill>
                  <a:srgbClr val="FFFFFF"/>
                </a:solidFill>
                <a:latin typeface="Poppins Bold"/>
              </a:rPr>
              <a:t>perusahaan</a:t>
            </a:r>
            <a:r>
              <a:rPr lang="en-US" sz="2199" dirty="0">
                <a:solidFill>
                  <a:srgbClr val="FFFFFF"/>
                </a:solidFill>
                <a:latin typeface="Poppins Bold"/>
              </a:rPr>
              <a:t> </a:t>
            </a:r>
            <a:r>
              <a:rPr lang="en-US" sz="2199" dirty="0" err="1">
                <a:solidFill>
                  <a:srgbClr val="FFFFFF"/>
                </a:solidFill>
                <a:latin typeface="Poppins Bold"/>
              </a:rPr>
              <a:t>pertambangan</a:t>
            </a:r>
            <a:r>
              <a:rPr lang="en-US" sz="2199" dirty="0">
                <a:solidFill>
                  <a:srgbClr val="FFFFFF"/>
                </a:solidFill>
                <a:latin typeface="Poppins Bold"/>
              </a:rPr>
              <a:t> mineral dan </a:t>
            </a:r>
            <a:r>
              <a:rPr lang="en-US" sz="2199" dirty="0" err="1">
                <a:solidFill>
                  <a:srgbClr val="FFFFFF"/>
                </a:solidFill>
                <a:latin typeface="Poppins Bold"/>
              </a:rPr>
              <a:t>batubara</a:t>
            </a:r>
            <a:r>
              <a:rPr lang="en-US" sz="2199" dirty="0">
                <a:solidFill>
                  <a:srgbClr val="FFFFFF"/>
                </a:solidFill>
                <a:latin typeface="Poppins Bold"/>
              </a:rPr>
              <a:t> </a:t>
            </a:r>
            <a:r>
              <a:rPr lang="en-US" sz="2199" dirty="0" err="1">
                <a:solidFill>
                  <a:srgbClr val="FFFFFF"/>
                </a:solidFill>
                <a:latin typeface="Poppins Bold"/>
              </a:rPr>
              <a:t>dalam</a:t>
            </a:r>
            <a:r>
              <a:rPr lang="en-US" sz="2199" dirty="0">
                <a:solidFill>
                  <a:srgbClr val="FFFFFF"/>
                </a:solidFill>
                <a:latin typeface="Poppins Bold"/>
              </a:rPr>
              <a:t> </a:t>
            </a:r>
            <a:r>
              <a:rPr lang="en-US" sz="2199" dirty="0" err="1">
                <a:solidFill>
                  <a:srgbClr val="FFFFFF"/>
                </a:solidFill>
                <a:latin typeface="Poppins Bold"/>
              </a:rPr>
              <a:t>penyusunan</a:t>
            </a:r>
            <a:r>
              <a:rPr lang="en-US" sz="2199" dirty="0">
                <a:solidFill>
                  <a:srgbClr val="FFFFFF"/>
                </a:solidFill>
                <a:latin typeface="Poppins Bold"/>
              </a:rPr>
              <a:t> </a:t>
            </a:r>
            <a:r>
              <a:rPr lang="en-US" sz="2199" dirty="0" err="1">
                <a:solidFill>
                  <a:srgbClr val="FFFFFF"/>
                </a:solidFill>
                <a:latin typeface="Poppins Bold"/>
              </a:rPr>
              <a:t>Rencana</a:t>
            </a:r>
            <a:r>
              <a:rPr lang="en-US" sz="2199" dirty="0">
                <a:solidFill>
                  <a:srgbClr val="FFFFFF"/>
                </a:solidFill>
                <a:latin typeface="Poppins Bold"/>
              </a:rPr>
              <a:t> </a:t>
            </a:r>
            <a:r>
              <a:rPr lang="en-US" sz="2199" dirty="0" err="1">
                <a:solidFill>
                  <a:srgbClr val="FFFFFF"/>
                </a:solidFill>
                <a:latin typeface="Poppins Bold"/>
              </a:rPr>
              <a:t>Induk</a:t>
            </a:r>
            <a:r>
              <a:rPr lang="en-US" sz="2199" dirty="0">
                <a:solidFill>
                  <a:srgbClr val="FFFFFF"/>
                </a:solidFill>
                <a:latin typeface="Poppins Bold"/>
              </a:rPr>
              <a:t> PPM.</a:t>
            </a:r>
          </a:p>
        </p:txBody>
      </p:sp>
      <p:sp>
        <p:nvSpPr>
          <p:cNvPr id="13" name="TextBox 13"/>
          <p:cNvSpPr txBox="1"/>
          <p:nvPr/>
        </p:nvSpPr>
        <p:spPr>
          <a:xfrm>
            <a:off x="12337701" y="340995"/>
            <a:ext cx="5210418" cy="687705"/>
          </a:xfrm>
          <a:prstGeom prst="rect">
            <a:avLst/>
          </a:prstGeom>
        </p:spPr>
        <p:txBody>
          <a:bodyPr lIns="0" tIns="0" rIns="0" bIns="0" rtlCol="0" anchor="t">
            <a:spAutoFit/>
          </a:bodyPr>
          <a:lstStyle/>
          <a:p>
            <a:pPr algn="r">
              <a:lnSpc>
                <a:spcPts val="5084"/>
              </a:lnSpc>
            </a:pPr>
            <a:r>
              <a:rPr lang="en-US" sz="4499" spc="-134" dirty="0" err="1">
                <a:solidFill>
                  <a:srgbClr val="FFBC00"/>
                </a:solidFill>
                <a:latin typeface="Poppins Bold"/>
              </a:rPr>
              <a:t>Latar</a:t>
            </a:r>
            <a:r>
              <a:rPr lang="en-US" sz="4499" spc="-134" dirty="0">
                <a:solidFill>
                  <a:srgbClr val="FFBC00"/>
                </a:solidFill>
                <a:latin typeface="Poppins Bold"/>
              </a:rPr>
              <a:t> </a:t>
            </a:r>
            <a:r>
              <a:rPr lang="en-US" sz="4499" spc="-134" dirty="0" err="1">
                <a:solidFill>
                  <a:srgbClr val="FFBC00"/>
                </a:solidFill>
                <a:latin typeface="Poppins Bold"/>
              </a:rPr>
              <a:t>Belakang</a:t>
            </a:r>
            <a:endParaRPr lang="en-US" sz="4499" spc="-134" dirty="0">
              <a:solidFill>
                <a:srgbClr val="FFBC00"/>
              </a:solidFill>
              <a:latin typeface="Poppins Bold"/>
            </a:endParaRPr>
          </a:p>
        </p:txBody>
      </p:sp>
      <p:sp>
        <p:nvSpPr>
          <p:cNvPr id="14" name="TextBox 14"/>
          <p:cNvSpPr txBox="1"/>
          <p:nvPr/>
        </p:nvSpPr>
        <p:spPr>
          <a:xfrm>
            <a:off x="6526620" y="5527801"/>
            <a:ext cx="11021499" cy="783342"/>
          </a:xfrm>
          <a:prstGeom prst="rect">
            <a:avLst/>
          </a:prstGeom>
        </p:spPr>
        <p:txBody>
          <a:bodyPr lIns="0" tIns="0" rIns="0" bIns="0" rtlCol="0" anchor="t">
            <a:spAutoFit/>
          </a:bodyPr>
          <a:lstStyle/>
          <a:p>
            <a:pPr algn="just">
              <a:lnSpc>
                <a:spcPts val="3071"/>
              </a:lnSpc>
            </a:pPr>
            <a:r>
              <a:rPr lang="en-US" sz="2581" dirty="0" err="1">
                <a:solidFill>
                  <a:srgbClr val="FFBC00"/>
                </a:solidFill>
                <a:latin typeface="Poppins Bold"/>
              </a:rPr>
              <a:t>Jumlah</a:t>
            </a:r>
            <a:r>
              <a:rPr lang="en-US" sz="2581" dirty="0">
                <a:solidFill>
                  <a:srgbClr val="FFBC00"/>
                </a:solidFill>
                <a:latin typeface="Poppins Bold"/>
              </a:rPr>
              <a:t> </a:t>
            </a:r>
            <a:r>
              <a:rPr lang="en-US" sz="2581" dirty="0" err="1">
                <a:solidFill>
                  <a:srgbClr val="FFBC00"/>
                </a:solidFill>
                <a:latin typeface="Poppins Bold"/>
              </a:rPr>
              <a:t>Penduduk</a:t>
            </a:r>
            <a:r>
              <a:rPr lang="en-US" sz="2581" dirty="0">
                <a:solidFill>
                  <a:srgbClr val="FFBC00"/>
                </a:solidFill>
                <a:latin typeface="Poppins Bold"/>
              </a:rPr>
              <a:t> Miskin, </a:t>
            </a:r>
            <a:r>
              <a:rPr lang="en-US" sz="2581" dirty="0" err="1">
                <a:solidFill>
                  <a:srgbClr val="FFBC00"/>
                </a:solidFill>
                <a:latin typeface="Poppins Bold"/>
              </a:rPr>
              <a:t>Fasilitas</a:t>
            </a:r>
            <a:r>
              <a:rPr lang="en-US" sz="2581" dirty="0">
                <a:solidFill>
                  <a:srgbClr val="FFBC00"/>
                </a:solidFill>
                <a:latin typeface="Poppins Bold"/>
              </a:rPr>
              <a:t> Kesehatan, Tenaga Kesehatan, </a:t>
            </a:r>
            <a:r>
              <a:rPr lang="en-US" sz="2581" dirty="0" err="1">
                <a:solidFill>
                  <a:srgbClr val="FFBC00"/>
                </a:solidFill>
                <a:latin typeface="Poppins Bold"/>
              </a:rPr>
              <a:t>Penyakit</a:t>
            </a:r>
            <a:r>
              <a:rPr lang="en-US" sz="2581" dirty="0">
                <a:solidFill>
                  <a:srgbClr val="FFBC00"/>
                </a:solidFill>
                <a:latin typeface="Poppins Bold"/>
              </a:rPr>
              <a:t> </a:t>
            </a:r>
            <a:r>
              <a:rPr lang="en-US" sz="2581" dirty="0" err="1">
                <a:solidFill>
                  <a:srgbClr val="FFBC00"/>
                </a:solidFill>
                <a:latin typeface="Poppins Bold"/>
              </a:rPr>
              <a:t>Menular</a:t>
            </a:r>
            <a:r>
              <a:rPr lang="en-US" sz="2581" dirty="0">
                <a:solidFill>
                  <a:srgbClr val="FFBC00"/>
                </a:solidFill>
                <a:latin typeface="Poppins Bold"/>
              </a:rPr>
              <a:t> Dan </a:t>
            </a:r>
            <a:r>
              <a:rPr lang="en-US" sz="2581" dirty="0" err="1">
                <a:solidFill>
                  <a:srgbClr val="FFBC00"/>
                </a:solidFill>
                <a:latin typeface="Poppins Bold"/>
              </a:rPr>
              <a:t>Bangunan</a:t>
            </a:r>
            <a:r>
              <a:rPr lang="en-US" sz="2581" dirty="0">
                <a:solidFill>
                  <a:srgbClr val="FFBC00"/>
                </a:solidFill>
                <a:latin typeface="Poppins Bold"/>
              </a:rPr>
              <a:t> </a:t>
            </a:r>
            <a:r>
              <a:rPr lang="en-US" sz="2581" dirty="0" err="1">
                <a:solidFill>
                  <a:srgbClr val="FFBC00"/>
                </a:solidFill>
                <a:latin typeface="Poppins Bold"/>
              </a:rPr>
              <a:t>Sekolah</a:t>
            </a:r>
            <a:r>
              <a:rPr lang="en-US" sz="2581" dirty="0">
                <a:solidFill>
                  <a:srgbClr val="FFBC00"/>
                </a:solidFill>
                <a:latin typeface="Poppins Bold"/>
              </a:rPr>
              <a:t> </a:t>
            </a:r>
            <a:r>
              <a:rPr lang="en-US" sz="2581" dirty="0" err="1">
                <a:solidFill>
                  <a:srgbClr val="FFBC00"/>
                </a:solidFill>
                <a:latin typeface="Poppins Bold"/>
              </a:rPr>
              <a:t>Tahun</a:t>
            </a:r>
            <a:r>
              <a:rPr lang="en-US" sz="2581" dirty="0">
                <a:solidFill>
                  <a:srgbClr val="FFBC00"/>
                </a:solidFill>
                <a:latin typeface="Poppins Bold"/>
              </a:rPr>
              <a:t> 2022</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ppt_x</p:attrName>
                                        </p:attrNameLst>
                                      </p:cBhvr>
                                      <p:tavLst>
                                        <p:tav tm="0">
                                          <p:val>
                                            <p:strVal val="#ppt_x"/>
                                          </p:val>
                                        </p:tav>
                                        <p:tav tm="100000">
                                          <p:val>
                                            <p:strVal val="#ppt_x"/>
                                          </p:val>
                                        </p:tav>
                                      </p:tavLst>
                                    </p:anim>
                                    <p:anim calcmode="lin" valueType="num">
                                      <p:cBhvr>
                                        <p:cTn id="26" dur="2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ppt_x</p:attrName>
                                        </p:attrNameLst>
                                      </p:cBhvr>
                                      <p:tavLst>
                                        <p:tav tm="0">
                                          <p:val>
                                            <p:strVal val="#ppt_x"/>
                                          </p:val>
                                        </p:tav>
                                        <p:tav tm="100000">
                                          <p:val>
                                            <p:strVal val="#ppt_x"/>
                                          </p:val>
                                        </p:tav>
                                      </p:tavLst>
                                    </p:anim>
                                    <p:anim calcmode="lin" valueType="num">
                                      <p:cBhvr>
                                        <p:cTn id="32" dur="2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0"/>
                                        <p:tgtEl>
                                          <p:spTgt spid="10"/>
                                        </p:tgtEl>
                                      </p:cBhvr>
                                    </p:animEffect>
                                    <p:anim calcmode="lin" valueType="num">
                                      <p:cBhvr>
                                        <p:cTn id="37" dur="2000" fill="hold"/>
                                        <p:tgtEl>
                                          <p:spTgt spid="10"/>
                                        </p:tgtEl>
                                        <p:attrNameLst>
                                          <p:attrName>ppt_x</p:attrName>
                                        </p:attrNameLst>
                                      </p:cBhvr>
                                      <p:tavLst>
                                        <p:tav tm="0">
                                          <p:val>
                                            <p:strVal val="#ppt_x"/>
                                          </p:val>
                                        </p:tav>
                                        <p:tav tm="100000">
                                          <p:val>
                                            <p:strVal val="#ppt_x"/>
                                          </p:val>
                                        </p:tav>
                                      </p:tavLst>
                                    </p:anim>
                                    <p:anim calcmode="lin" valueType="num">
                                      <p:cBhvr>
                                        <p:cTn id="38"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824" t="-1742" b="-56864"/>
            </a:stretch>
          </a:blipFill>
        </p:spPr>
        <p:txBody>
          <a:bodyPr/>
          <a:lstStyle/>
          <a:p>
            <a:endParaRPr lang="en-ID"/>
          </a:p>
        </p:txBody>
      </p:sp>
      <p:grpSp>
        <p:nvGrpSpPr>
          <p:cNvPr id="3" name="Group 3"/>
          <p:cNvGrpSpPr/>
          <p:nvPr/>
        </p:nvGrpSpPr>
        <p:grpSpPr>
          <a:xfrm>
            <a:off x="2102415" y="-408899"/>
            <a:ext cx="16374227" cy="6022930"/>
            <a:chOff x="0" y="0"/>
            <a:chExt cx="4312554" cy="1586286"/>
          </a:xfrm>
        </p:grpSpPr>
        <p:sp>
          <p:nvSpPr>
            <p:cNvPr id="4" name="Freeform 4"/>
            <p:cNvSpPr/>
            <p:nvPr/>
          </p:nvSpPr>
          <p:spPr>
            <a:xfrm>
              <a:off x="0" y="0"/>
              <a:ext cx="4312553" cy="1586286"/>
            </a:xfrm>
            <a:custGeom>
              <a:avLst/>
              <a:gdLst/>
              <a:ahLst/>
              <a:cxnLst/>
              <a:rect l="l" t="t" r="r" b="b"/>
              <a:pathLst>
                <a:path w="4312553" h="1586286">
                  <a:moveTo>
                    <a:pt x="24113" y="0"/>
                  </a:moveTo>
                  <a:lnTo>
                    <a:pt x="4288440" y="0"/>
                  </a:lnTo>
                  <a:cubicBezTo>
                    <a:pt x="4301758" y="0"/>
                    <a:pt x="4312553" y="10796"/>
                    <a:pt x="4312553" y="24113"/>
                  </a:cubicBezTo>
                  <a:lnTo>
                    <a:pt x="4312553" y="1562173"/>
                  </a:lnTo>
                  <a:cubicBezTo>
                    <a:pt x="4312553" y="1575490"/>
                    <a:pt x="4301758" y="1586286"/>
                    <a:pt x="4288440" y="1586286"/>
                  </a:cubicBezTo>
                  <a:lnTo>
                    <a:pt x="24113" y="1586286"/>
                  </a:lnTo>
                  <a:cubicBezTo>
                    <a:pt x="10796" y="1586286"/>
                    <a:pt x="0" y="1575490"/>
                    <a:pt x="0" y="1562173"/>
                  </a:cubicBezTo>
                  <a:lnTo>
                    <a:pt x="0" y="24113"/>
                  </a:lnTo>
                  <a:cubicBezTo>
                    <a:pt x="0" y="10796"/>
                    <a:pt x="10796" y="0"/>
                    <a:pt x="24113" y="0"/>
                  </a:cubicBezTo>
                  <a:close/>
                </a:path>
              </a:pathLst>
            </a:custGeom>
            <a:solidFill>
              <a:srgbClr val="021B79">
                <a:alpha val="76863"/>
              </a:srgbClr>
            </a:solidFill>
          </p:spPr>
          <p:txBody>
            <a:bodyPr/>
            <a:lstStyle/>
            <a:p>
              <a:endParaRPr lang="en-ID"/>
            </a:p>
          </p:txBody>
        </p:sp>
        <p:sp>
          <p:nvSpPr>
            <p:cNvPr id="5" name="TextBox 5"/>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pic>
        <p:nvPicPr>
          <p:cNvPr id="6" name="Picture 6"/>
          <p:cNvPicPr>
            <a:picLocks noChangeAspect="1"/>
          </p:cNvPicPr>
          <p:nvPr/>
        </p:nvPicPr>
        <p:blipFill>
          <a:blip r:embed="rId3"/>
          <a:srcRect/>
          <a:stretch>
            <a:fillRect/>
          </a:stretch>
        </p:blipFill>
        <p:spPr>
          <a:xfrm>
            <a:off x="13286754" y="295851"/>
            <a:ext cx="4658346" cy="1063108"/>
          </a:xfrm>
          <a:prstGeom prst="rect">
            <a:avLst/>
          </a:prstGeom>
        </p:spPr>
      </p:pic>
      <p:grpSp>
        <p:nvGrpSpPr>
          <p:cNvPr id="7" name="Group 7"/>
          <p:cNvGrpSpPr/>
          <p:nvPr/>
        </p:nvGrpSpPr>
        <p:grpSpPr>
          <a:xfrm>
            <a:off x="5920505" y="7826532"/>
            <a:ext cx="12367495" cy="2417261"/>
            <a:chOff x="0" y="0"/>
            <a:chExt cx="3257283" cy="636645"/>
          </a:xfrm>
        </p:grpSpPr>
        <p:sp>
          <p:nvSpPr>
            <p:cNvPr id="8" name="Freeform 8"/>
            <p:cNvSpPr/>
            <p:nvPr/>
          </p:nvSpPr>
          <p:spPr>
            <a:xfrm>
              <a:off x="0" y="0"/>
              <a:ext cx="3257283" cy="636645"/>
            </a:xfrm>
            <a:custGeom>
              <a:avLst/>
              <a:gdLst/>
              <a:ahLst/>
              <a:cxnLst/>
              <a:rect l="l" t="t" r="r" b="b"/>
              <a:pathLst>
                <a:path w="3257283" h="636645">
                  <a:moveTo>
                    <a:pt x="31925" y="0"/>
                  </a:moveTo>
                  <a:lnTo>
                    <a:pt x="3225357" y="0"/>
                  </a:lnTo>
                  <a:cubicBezTo>
                    <a:pt x="3233824" y="0"/>
                    <a:pt x="3241945" y="3364"/>
                    <a:pt x="3247932" y="9351"/>
                  </a:cubicBezTo>
                  <a:cubicBezTo>
                    <a:pt x="3253919" y="15338"/>
                    <a:pt x="3257283" y="23458"/>
                    <a:pt x="3257283" y="31925"/>
                  </a:cubicBezTo>
                  <a:lnTo>
                    <a:pt x="3257283" y="604719"/>
                  </a:lnTo>
                  <a:cubicBezTo>
                    <a:pt x="3257283" y="613187"/>
                    <a:pt x="3253919" y="621307"/>
                    <a:pt x="3247932" y="627294"/>
                  </a:cubicBezTo>
                  <a:cubicBezTo>
                    <a:pt x="3241945" y="633281"/>
                    <a:pt x="3233824" y="636645"/>
                    <a:pt x="3225357" y="636645"/>
                  </a:cubicBezTo>
                  <a:lnTo>
                    <a:pt x="31925" y="636645"/>
                  </a:lnTo>
                  <a:cubicBezTo>
                    <a:pt x="23458" y="636645"/>
                    <a:pt x="15338" y="633281"/>
                    <a:pt x="9351" y="627294"/>
                  </a:cubicBezTo>
                  <a:cubicBezTo>
                    <a:pt x="3364" y="621307"/>
                    <a:pt x="0" y="613187"/>
                    <a:pt x="0" y="604719"/>
                  </a:cubicBezTo>
                  <a:lnTo>
                    <a:pt x="0" y="31925"/>
                  </a:lnTo>
                  <a:cubicBezTo>
                    <a:pt x="0" y="23458"/>
                    <a:pt x="3364" y="15338"/>
                    <a:pt x="9351" y="9351"/>
                  </a:cubicBezTo>
                  <a:cubicBezTo>
                    <a:pt x="15338" y="3364"/>
                    <a:pt x="23458" y="0"/>
                    <a:pt x="31925" y="0"/>
                  </a:cubicBezTo>
                  <a:close/>
                </a:path>
              </a:pathLst>
            </a:custGeom>
            <a:solidFill>
              <a:srgbClr val="021B79">
                <a:alpha val="76863"/>
              </a:srgbClr>
            </a:solidFill>
          </p:spPr>
          <p:txBody>
            <a:bodyPr/>
            <a:lstStyle/>
            <a:p>
              <a:endParaRPr lang="en-ID"/>
            </a:p>
          </p:txBody>
        </p:sp>
        <p:sp>
          <p:nvSpPr>
            <p:cNvPr id="9" name="TextBox 9"/>
            <p:cNvSpPr txBox="1"/>
            <p:nvPr/>
          </p:nvSpPr>
          <p:spPr>
            <a:xfrm>
              <a:off x="0" y="-9525"/>
              <a:ext cx="812800" cy="822325"/>
            </a:xfrm>
            <a:prstGeom prst="rect">
              <a:avLst/>
            </a:prstGeom>
          </p:spPr>
          <p:txBody>
            <a:bodyPr lIns="50800" tIns="50800" rIns="50800" bIns="50800" rtlCol="0" anchor="ctr"/>
            <a:lstStyle/>
            <a:p>
              <a:pPr algn="ctr">
                <a:lnSpc>
                  <a:spcPts val="2824"/>
                </a:lnSpc>
              </a:pPr>
              <a:endParaRPr/>
            </a:p>
          </p:txBody>
        </p:sp>
      </p:grpSp>
      <p:sp>
        <p:nvSpPr>
          <p:cNvPr id="10" name="Freeform 10"/>
          <p:cNvSpPr/>
          <p:nvPr/>
        </p:nvSpPr>
        <p:spPr>
          <a:xfrm rot="-6078727" flipV="1">
            <a:off x="-2783404" y="1880061"/>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grpSp>
        <p:nvGrpSpPr>
          <p:cNvPr id="11" name="Group 11"/>
          <p:cNvGrpSpPr>
            <a:grpSpLocks noChangeAspect="1"/>
          </p:cNvGrpSpPr>
          <p:nvPr/>
        </p:nvGrpSpPr>
        <p:grpSpPr>
          <a:xfrm>
            <a:off x="-3519970" y="-45442"/>
            <a:ext cx="8713725" cy="10289235"/>
            <a:chOff x="0" y="0"/>
            <a:chExt cx="21042033" cy="24846598"/>
          </a:xfrm>
        </p:grpSpPr>
        <p:sp>
          <p:nvSpPr>
            <p:cNvPr id="12" name="Freeform 12"/>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6"/>
              <a:stretch>
                <a:fillRect l="-28720" r="-28720"/>
              </a:stretch>
            </a:blipFill>
          </p:spPr>
          <p:txBody>
            <a:bodyPr/>
            <a:lstStyle/>
            <a:p>
              <a:endParaRPr lang="en-ID"/>
            </a:p>
          </p:txBody>
        </p:sp>
      </p:grpSp>
      <p:sp>
        <p:nvSpPr>
          <p:cNvPr id="13" name="Freeform 13"/>
          <p:cNvSpPr/>
          <p:nvPr/>
        </p:nvSpPr>
        <p:spPr>
          <a:xfrm rot="2903702">
            <a:off x="-6846068" y="6253895"/>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7">
              <a:alphaModFix amt="77000"/>
              <a:extLst>
                <a:ext uri="{96DAC541-7B7A-43D3-8B79-37D633B846F1}">
                  <asvg:svgBlip xmlns:asvg="http://schemas.microsoft.com/office/drawing/2016/SVG/main" r:embed="rId8"/>
                </a:ext>
              </a:extLst>
            </a:blip>
            <a:stretch>
              <a:fillRect/>
            </a:stretch>
          </a:blipFill>
        </p:spPr>
        <p:txBody>
          <a:bodyPr/>
          <a:lstStyle/>
          <a:p>
            <a:endParaRPr lang="en-ID"/>
          </a:p>
        </p:txBody>
      </p:sp>
      <p:sp>
        <p:nvSpPr>
          <p:cNvPr id="14" name="Freeform 14"/>
          <p:cNvSpPr/>
          <p:nvPr/>
        </p:nvSpPr>
        <p:spPr>
          <a:xfrm>
            <a:off x="6997347" y="5598250"/>
            <a:ext cx="10814025" cy="2228282"/>
          </a:xfrm>
          <a:custGeom>
            <a:avLst/>
            <a:gdLst/>
            <a:ahLst/>
            <a:cxnLst/>
            <a:rect l="l" t="t" r="r" b="b"/>
            <a:pathLst>
              <a:path w="10814025" h="2228282">
                <a:moveTo>
                  <a:pt x="0" y="0"/>
                </a:moveTo>
                <a:lnTo>
                  <a:pt x="10814025" y="0"/>
                </a:lnTo>
                <a:lnTo>
                  <a:pt x="10814025" y="2228282"/>
                </a:lnTo>
                <a:lnTo>
                  <a:pt x="0" y="2228282"/>
                </a:lnTo>
                <a:lnTo>
                  <a:pt x="0" y="0"/>
                </a:lnTo>
                <a:close/>
              </a:path>
            </a:pathLst>
          </a:custGeom>
          <a:blipFill>
            <a:blip r:embed="rId9"/>
            <a:stretch>
              <a:fillRect l="-42428" t="-653175" r="-22600" b="-378723"/>
            </a:stretch>
          </a:blipFill>
        </p:spPr>
        <p:txBody>
          <a:bodyPr/>
          <a:lstStyle/>
          <a:p>
            <a:endParaRPr lang="en-ID"/>
          </a:p>
        </p:txBody>
      </p:sp>
      <p:grpSp>
        <p:nvGrpSpPr>
          <p:cNvPr id="15" name="Group 15"/>
          <p:cNvGrpSpPr/>
          <p:nvPr/>
        </p:nvGrpSpPr>
        <p:grpSpPr>
          <a:xfrm>
            <a:off x="7306217" y="8050612"/>
            <a:ext cx="10505155" cy="2271070"/>
            <a:chOff x="0" y="0"/>
            <a:chExt cx="14006874" cy="3028093"/>
          </a:xfrm>
        </p:grpSpPr>
        <p:sp>
          <p:nvSpPr>
            <p:cNvPr id="16" name="TextBox 16"/>
            <p:cNvSpPr txBox="1"/>
            <p:nvPr/>
          </p:nvSpPr>
          <p:spPr>
            <a:xfrm>
              <a:off x="0" y="-38100"/>
              <a:ext cx="14006874" cy="3066193"/>
            </a:xfrm>
            <a:prstGeom prst="rect">
              <a:avLst/>
            </a:prstGeom>
          </p:spPr>
          <p:txBody>
            <a:bodyPr lIns="0" tIns="0" rIns="0" bIns="0" rtlCol="0" anchor="t">
              <a:spAutoFit/>
            </a:bodyPr>
            <a:lstStyle/>
            <a:p>
              <a:pPr algn="just">
                <a:lnSpc>
                  <a:spcPts val="2503"/>
                </a:lnSpc>
              </a:pPr>
              <a:r>
                <a:rPr lang="en-US" sz="1925" dirty="0" err="1">
                  <a:solidFill>
                    <a:srgbClr val="FFFFFF"/>
                  </a:solidFill>
                  <a:latin typeface="Poppins Bold"/>
                </a:rPr>
                <a:t>Tujuan</a:t>
              </a:r>
              <a:r>
                <a:rPr lang="en-US" sz="1925" dirty="0">
                  <a:solidFill>
                    <a:srgbClr val="FFFFFF"/>
                  </a:solidFill>
                  <a:latin typeface="Poppins Bold"/>
                </a:rPr>
                <a:t> </a:t>
              </a:r>
              <a:r>
                <a:rPr lang="en-US" sz="1925" dirty="0" err="1">
                  <a:solidFill>
                    <a:srgbClr val="FFFFFF"/>
                  </a:solidFill>
                  <a:latin typeface="Poppins Bold"/>
                </a:rPr>
                <a:t>disusunnya</a:t>
              </a:r>
              <a:r>
                <a:rPr lang="en-US" sz="1925" dirty="0">
                  <a:solidFill>
                    <a:srgbClr val="FFFFFF"/>
                  </a:solidFill>
                  <a:latin typeface="Poppins Bold"/>
                </a:rPr>
                <a:t> </a:t>
              </a:r>
              <a:r>
                <a:rPr lang="en-US" sz="1925" dirty="0" err="1">
                  <a:solidFill>
                    <a:srgbClr val="FFFFFF"/>
                  </a:solidFill>
                  <a:latin typeface="Poppins Bold"/>
                </a:rPr>
                <a:t>Indeks</a:t>
              </a:r>
              <a:r>
                <a:rPr lang="en-US" sz="1925" dirty="0">
                  <a:solidFill>
                    <a:srgbClr val="FFFFFF"/>
                  </a:solidFill>
                  <a:latin typeface="Poppins Bold"/>
                </a:rPr>
                <a:t> </a:t>
              </a:r>
              <a:r>
                <a:rPr lang="en-US" sz="1925" dirty="0" err="1">
                  <a:solidFill>
                    <a:srgbClr val="FFFFFF"/>
                  </a:solidFill>
                  <a:latin typeface="Poppins Bold"/>
                </a:rPr>
                <a:t>Desa</a:t>
              </a:r>
              <a:r>
                <a:rPr lang="en-US" sz="1925" dirty="0">
                  <a:solidFill>
                    <a:srgbClr val="FFFFFF"/>
                  </a:solidFill>
                  <a:latin typeface="Poppins Bold"/>
                </a:rPr>
                <a:t> </a:t>
              </a:r>
              <a:r>
                <a:rPr lang="en-US" sz="1925" dirty="0" err="1">
                  <a:solidFill>
                    <a:srgbClr val="FFFFFF"/>
                  </a:solidFill>
                  <a:latin typeface="Poppins Bold"/>
                </a:rPr>
                <a:t>Membangun</a:t>
              </a:r>
              <a:r>
                <a:rPr lang="en-US" sz="1925" dirty="0">
                  <a:solidFill>
                    <a:srgbClr val="FFFFFF"/>
                  </a:solidFill>
                  <a:latin typeface="Poppins Bold"/>
                </a:rPr>
                <a:t> </a:t>
              </a:r>
              <a:r>
                <a:rPr lang="en-US" sz="1925" dirty="0" err="1">
                  <a:solidFill>
                    <a:srgbClr val="FFFFFF"/>
                  </a:solidFill>
                  <a:latin typeface="Poppins Bold"/>
                </a:rPr>
                <a:t>adalah</a:t>
              </a:r>
              <a:r>
                <a:rPr lang="en-US" sz="1925" dirty="0">
                  <a:solidFill>
                    <a:srgbClr val="FFFFFF"/>
                  </a:solidFill>
                  <a:latin typeface="Poppins Bold"/>
                </a:rPr>
                <a:t> </a:t>
              </a:r>
              <a:r>
                <a:rPr lang="en-US" sz="1925" dirty="0" err="1">
                  <a:solidFill>
                    <a:srgbClr val="FFFFFF"/>
                  </a:solidFill>
                  <a:latin typeface="Poppins Bold"/>
                </a:rPr>
                <a:t>sebagai</a:t>
              </a:r>
              <a:r>
                <a:rPr lang="en-US" sz="1925" dirty="0">
                  <a:solidFill>
                    <a:srgbClr val="FFFFFF"/>
                  </a:solidFill>
                  <a:latin typeface="Poppins Bold"/>
                </a:rPr>
                <a:t> </a:t>
              </a:r>
              <a:r>
                <a:rPr lang="en-US" sz="1925" dirty="0" err="1">
                  <a:solidFill>
                    <a:srgbClr val="FFFFFF"/>
                  </a:solidFill>
                  <a:latin typeface="Poppins Bold"/>
                </a:rPr>
                <a:t>berikut</a:t>
              </a:r>
              <a:r>
                <a:rPr lang="en-US" sz="1925" dirty="0">
                  <a:solidFill>
                    <a:srgbClr val="FFFFFF"/>
                  </a:solidFill>
                  <a:latin typeface="Poppins Bold"/>
                </a:rPr>
                <a:t>:</a:t>
              </a:r>
            </a:p>
            <a:p>
              <a:pPr algn="just">
                <a:lnSpc>
                  <a:spcPts val="2503"/>
                </a:lnSpc>
              </a:pPr>
              <a:r>
                <a:rPr lang="en-US" sz="1925" dirty="0">
                  <a:solidFill>
                    <a:srgbClr val="FFFFFF"/>
                  </a:solidFill>
                  <a:latin typeface="Poppins Bold"/>
                </a:rPr>
                <a:t>         </a:t>
              </a:r>
              <a:r>
                <a:rPr lang="en-US" sz="1925" dirty="0" err="1">
                  <a:solidFill>
                    <a:srgbClr val="FFFFFF"/>
                  </a:solidFill>
                  <a:latin typeface="Poppins Bold"/>
                </a:rPr>
                <a:t>Menjadi</a:t>
              </a:r>
              <a:r>
                <a:rPr lang="en-US" sz="1925" dirty="0">
                  <a:solidFill>
                    <a:srgbClr val="FFFFFF"/>
                  </a:solidFill>
                  <a:latin typeface="Poppins Bold"/>
                </a:rPr>
                <a:t> instrument </a:t>
              </a:r>
              <a:r>
                <a:rPr lang="en-US" sz="1925" dirty="0" err="1">
                  <a:solidFill>
                    <a:srgbClr val="FFFFFF"/>
                  </a:solidFill>
                  <a:latin typeface="Poppins Bold"/>
                </a:rPr>
                <a:t>dalam</a:t>
              </a:r>
              <a:r>
                <a:rPr lang="en-US" sz="1925" dirty="0">
                  <a:solidFill>
                    <a:srgbClr val="FFFFFF"/>
                  </a:solidFill>
                  <a:latin typeface="Poppins Bold"/>
                </a:rPr>
                <a:t> </a:t>
              </a:r>
              <a:r>
                <a:rPr lang="en-US" sz="1925" dirty="0" err="1">
                  <a:solidFill>
                    <a:srgbClr val="FFFFFF"/>
                  </a:solidFill>
                  <a:latin typeface="Poppins Bold"/>
                </a:rPr>
                <a:t>menempatkan</a:t>
              </a:r>
              <a:r>
                <a:rPr lang="en-US" sz="1925" dirty="0">
                  <a:solidFill>
                    <a:srgbClr val="FFFFFF"/>
                  </a:solidFill>
                  <a:latin typeface="Poppins Bold"/>
                </a:rPr>
                <a:t> status/</a:t>
              </a:r>
              <a:r>
                <a:rPr lang="en-US" sz="1925" dirty="0" err="1">
                  <a:solidFill>
                    <a:srgbClr val="FFFFFF"/>
                  </a:solidFill>
                  <a:latin typeface="Poppins Bold"/>
                </a:rPr>
                <a:t>posisi</a:t>
              </a:r>
              <a:r>
                <a:rPr lang="en-US" sz="1925" dirty="0">
                  <a:solidFill>
                    <a:srgbClr val="FFFFFF"/>
                  </a:solidFill>
                  <a:latin typeface="Poppins Bold"/>
                </a:rPr>
                <a:t> </a:t>
              </a:r>
              <a:r>
                <a:rPr lang="en-US" sz="1925" dirty="0" err="1">
                  <a:solidFill>
                    <a:srgbClr val="FFFFFF"/>
                  </a:solidFill>
                  <a:latin typeface="Poppins Bold"/>
                </a:rPr>
                <a:t>desa</a:t>
              </a:r>
              <a:r>
                <a:rPr lang="en-US" sz="1925" dirty="0">
                  <a:solidFill>
                    <a:srgbClr val="FFFFFF"/>
                  </a:solidFill>
                  <a:latin typeface="Poppins Bold"/>
                </a:rPr>
                <a:t> dan </a:t>
              </a:r>
              <a:r>
                <a:rPr lang="en-US" sz="1925" dirty="0" err="1">
                  <a:solidFill>
                    <a:srgbClr val="FFFFFF"/>
                  </a:solidFill>
                  <a:latin typeface="Poppins Bold"/>
                </a:rPr>
                <a:t>menilai</a:t>
              </a:r>
              <a:r>
                <a:rPr lang="en-US" sz="1925" dirty="0">
                  <a:solidFill>
                    <a:srgbClr val="FFFFFF"/>
                  </a:solidFill>
                  <a:latin typeface="Poppins Bold"/>
                </a:rPr>
                <a:t>   </a:t>
              </a:r>
            </a:p>
            <a:p>
              <a:pPr algn="just">
                <a:lnSpc>
                  <a:spcPts val="3273"/>
                </a:lnSpc>
              </a:pPr>
              <a:r>
                <a:rPr lang="en-US" sz="1925" dirty="0">
                  <a:solidFill>
                    <a:srgbClr val="FFFFFF"/>
                  </a:solidFill>
                  <a:latin typeface="Poppins Bold"/>
                </a:rPr>
                <a:t>         </a:t>
              </a:r>
              <a:r>
                <a:rPr lang="en-US" sz="1925" dirty="0" err="1">
                  <a:solidFill>
                    <a:srgbClr val="FFFFFF"/>
                  </a:solidFill>
                  <a:latin typeface="Poppins Bold"/>
                </a:rPr>
                <a:t>tingkat</a:t>
              </a:r>
              <a:r>
                <a:rPr lang="en-US" sz="1925" dirty="0">
                  <a:solidFill>
                    <a:srgbClr val="FFFFFF"/>
                  </a:solidFill>
                  <a:latin typeface="Poppins Bold"/>
                </a:rPr>
                <a:t> </a:t>
              </a:r>
              <a:r>
                <a:rPr lang="en-US" sz="1925" dirty="0" err="1">
                  <a:solidFill>
                    <a:srgbClr val="FFFFFF"/>
                  </a:solidFill>
                  <a:latin typeface="Poppins Bold"/>
                </a:rPr>
                <a:t>kemajuan</a:t>
              </a:r>
              <a:r>
                <a:rPr lang="en-US" sz="1925" dirty="0">
                  <a:solidFill>
                    <a:srgbClr val="FFFFFF"/>
                  </a:solidFill>
                  <a:latin typeface="Poppins Bold"/>
                </a:rPr>
                <a:t> dan </a:t>
              </a:r>
              <a:r>
                <a:rPr lang="en-US" sz="1925" dirty="0" err="1">
                  <a:solidFill>
                    <a:srgbClr val="FFFFFF"/>
                  </a:solidFill>
                  <a:latin typeface="Poppins Bold"/>
                </a:rPr>
                <a:t>kemandirian</a:t>
              </a:r>
              <a:r>
                <a:rPr lang="en-US" sz="1925" dirty="0">
                  <a:solidFill>
                    <a:srgbClr val="FFFFFF"/>
                  </a:solidFill>
                  <a:latin typeface="Poppins Bold"/>
                </a:rPr>
                <a:t> </a:t>
              </a:r>
              <a:r>
                <a:rPr lang="en-US" sz="1925" dirty="0" err="1">
                  <a:solidFill>
                    <a:srgbClr val="FFFFFF"/>
                  </a:solidFill>
                  <a:latin typeface="Poppins Bold"/>
                </a:rPr>
                <a:t>desa</a:t>
              </a:r>
              <a:endParaRPr lang="en-US" sz="1925" dirty="0">
                <a:solidFill>
                  <a:srgbClr val="FFFFFF"/>
                </a:solidFill>
                <a:latin typeface="Poppins Bold"/>
              </a:endParaRPr>
            </a:p>
            <a:p>
              <a:pPr algn="just">
                <a:lnSpc>
                  <a:spcPts val="2503"/>
                </a:lnSpc>
              </a:pPr>
              <a:r>
                <a:rPr lang="en-US" sz="1925" dirty="0">
                  <a:solidFill>
                    <a:srgbClr val="FFFFFF"/>
                  </a:solidFill>
                  <a:latin typeface="Poppins Bold"/>
                </a:rPr>
                <a:t>         </a:t>
              </a:r>
              <a:r>
                <a:rPr lang="en-US" sz="1925" dirty="0" err="1">
                  <a:solidFill>
                    <a:srgbClr val="FFFFFF"/>
                  </a:solidFill>
                  <a:latin typeface="Poppins Bold"/>
                </a:rPr>
                <a:t>Menjadi</a:t>
              </a:r>
              <a:r>
                <a:rPr lang="en-US" sz="1925" dirty="0">
                  <a:solidFill>
                    <a:srgbClr val="FFFFFF"/>
                  </a:solidFill>
                  <a:latin typeface="Poppins Bold"/>
                </a:rPr>
                <a:t> </a:t>
              </a:r>
              <a:r>
                <a:rPr lang="en-US" sz="1925" dirty="0" err="1">
                  <a:solidFill>
                    <a:srgbClr val="FFFFFF"/>
                  </a:solidFill>
                  <a:latin typeface="Poppins Bold"/>
                </a:rPr>
                <a:t>bahan</a:t>
              </a:r>
              <a:r>
                <a:rPr lang="en-US" sz="1925" dirty="0">
                  <a:solidFill>
                    <a:srgbClr val="FFFFFF"/>
                  </a:solidFill>
                  <a:latin typeface="Poppins Bold"/>
                </a:rPr>
                <a:t> </a:t>
              </a:r>
              <a:r>
                <a:rPr lang="en-US" sz="1925" dirty="0" err="1">
                  <a:solidFill>
                    <a:srgbClr val="FFFFFF"/>
                  </a:solidFill>
                  <a:latin typeface="Poppins Bold"/>
                </a:rPr>
                <a:t>penyusunan</a:t>
              </a:r>
              <a:r>
                <a:rPr lang="en-US" sz="1925" dirty="0">
                  <a:solidFill>
                    <a:srgbClr val="FFFFFF"/>
                  </a:solidFill>
                  <a:latin typeface="Poppins Bold"/>
                </a:rPr>
                <a:t> target </a:t>
              </a:r>
              <a:r>
                <a:rPr lang="en-US" sz="1925" dirty="0" err="1">
                  <a:solidFill>
                    <a:srgbClr val="FFFFFF"/>
                  </a:solidFill>
                  <a:latin typeface="Poppins Bold"/>
                </a:rPr>
                <a:t>lokasi</a:t>
              </a:r>
              <a:r>
                <a:rPr lang="en-US" sz="1925" dirty="0">
                  <a:solidFill>
                    <a:srgbClr val="FFFFFF"/>
                  </a:solidFill>
                  <a:latin typeface="Poppins Bold"/>
                </a:rPr>
                <a:t> (</a:t>
              </a:r>
              <a:r>
                <a:rPr lang="en-US" sz="1925" dirty="0" err="1">
                  <a:solidFill>
                    <a:srgbClr val="FFFFFF"/>
                  </a:solidFill>
                  <a:latin typeface="Poppins Bold"/>
                </a:rPr>
                <a:t>lokus</a:t>
              </a:r>
              <a:r>
                <a:rPr lang="en-US" sz="1925" dirty="0">
                  <a:solidFill>
                    <a:srgbClr val="FFFFFF"/>
                  </a:solidFill>
                  <a:latin typeface="Poppins Bold"/>
                </a:rPr>
                <a:t>) </a:t>
              </a:r>
              <a:r>
                <a:rPr lang="en-US" sz="1925" dirty="0" err="1">
                  <a:solidFill>
                    <a:srgbClr val="FFFFFF"/>
                  </a:solidFill>
                  <a:latin typeface="Poppins Bold"/>
                </a:rPr>
                <a:t>berbasis</a:t>
              </a:r>
              <a:r>
                <a:rPr lang="en-US" sz="1925" dirty="0">
                  <a:solidFill>
                    <a:srgbClr val="FFFFFF"/>
                  </a:solidFill>
                  <a:latin typeface="Poppins Bold"/>
                </a:rPr>
                <a:t> </a:t>
              </a:r>
              <a:r>
                <a:rPr lang="en-US" sz="1925" dirty="0" err="1">
                  <a:solidFill>
                    <a:srgbClr val="FFFFFF"/>
                  </a:solidFill>
                  <a:latin typeface="Poppins Bold"/>
                </a:rPr>
                <a:t>desa</a:t>
              </a:r>
              <a:endParaRPr lang="en-US" sz="1925" dirty="0">
                <a:solidFill>
                  <a:srgbClr val="FFFFFF"/>
                </a:solidFill>
                <a:latin typeface="Poppins Bold"/>
              </a:endParaRPr>
            </a:p>
            <a:p>
              <a:pPr algn="just">
                <a:lnSpc>
                  <a:spcPts val="2503"/>
                </a:lnSpc>
              </a:pPr>
              <a:r>
                <a:rPr lang="en-US" sz="1925" dirty="0">
                  <a:solidFill>
                    <a:srgbClr val="FFFFFF"/>
                  </a:solidFill>
                  <a:latin typeface="Poppins Bold"/>
                </a:rPr>
                <a:t>         </a:t>
              </a:r>
              <a:r>
                <a:rPr lang="en-US" sz="1925" dirty="0" err="1">
                  <a:solidFill>
                    <a:srgbClr val="FFFFFF"/>
                  </a:solidFill>
                  <a:latin typeface="Poppins Bold"/>
                </a:rPr>
                <a:t>Menjadi</a:t>
              </a:r>
              <a:r>
                <a:rPr lang="en-US" sz="1925" dirty="0">
                  <a:solidFill>
                    <a:srgbClr val="FFFFFF"/>
                  </a:solidFill>
                  <a:latin typeface="Poppins Bold"/>
                </a:rPr>
                <a:t> instrument </a:t>
              </a:r>
              <a:r>
                <a:rPr lang="en-US" sz="1925" dirty="0" err="1">
                  <a:solidFill>
                    <a:srgbClr val="FFFFFF"/>
                  </a:solidFill>
                  <a:latin typeface="Poppins Bold"/>
                </a:rPr>
                <a:t>koordinasi</a:t>
              </a:r>
              <a:r>
                <a:rPr lang="en-US" sz="1925" dirty="0">
                  <a:solidFill>
                    <a:srgbClr val="FFFFFF"/>
                  </a:solidFill>
                  <a:latin typeface="Poppins Bold"/>
                </a:rPr>
                <a:t> </a:t>
              </a:r>
              <a:r>
                <a:rPr lang="en-US" sz="1925" dirty="0" err="1">
                  <a:solidFill>
                    <a:srgbClr val="FFFFFF"/>
                  </a:solidFill>
                  <a:latin typeface="Poppins Bold"/>
                </a:rPr>
                <a:t>dengan</a:t>
              </a:r>
              <a:r>
                <a:rPr lang="en-US" sz="1925" dirty="0">
                  <a:solidFill>
                    <a:srgbClr val="FFFFFF"/>
                  </a:solidFill>
                  <a:latin typeface="Poppins Bold"/>
                </a:rPr>
                <a:t> K/L </a:t>
              </a:r>
              <a:r>
                <a:rPr lang="en-US" sz="1925" dirty="0" err="1">
                  <a:solidFill>
                    <a:srgbClr val="FFFFFF"/>
                  </a:solidFill>
                  <a:latin typeface="Poppins Bold"/>
                </a:rPr>
                <a:t>Pemerintah</a:t>
              </a:r>
              <a:r>
                <a:rPr lang="en-US" sz="1925" dirty="0">
                  <a:solidFill>
                    <a:srgbClr val="FFFFFF"/>
                  </a:solidFill>
                  <a:latin typeface="Poppins Bold"/>
                </a:rPr>
                <a:t> Daerah dan </a:t>
              </a:r>
              <a:r>
                <a:rPr lang="en-US" sz="1925" dirty="0" err="1">
                  <a:solidFill>
                    <a:srgbClr val="FFFFFF"/>
                  </a:solidFill>
                  <a:latin typeface="Poppins Bold"/>
                </a:rPr>
                <a:t>Desa</a:t>
              </a:r>
              <a:r>
                <a:rPr lang="en-US" sz="1925" dirty="0">
                  <a:solidFill>
                    <a:srgbClr val="FFFFFF"/>
                  </a:solidFill>
                  <a:latin typeface="Poppins Bold"/>
                </a:rPr>
                <a:t>, </a:t>
              </a:r>
              <a:r>
                <a:rPr lang="en-US" sz="1925" dirty="0" err="1">
                  <a:solidFill>
                    <a:srgbClr val="FFFFFF"/>
                  </a:solidFill>
                  <a:latin typeface="Poppins Bold"/>
                </a:rPr>
                <a:t>serta</a:t>
              </a:r>
              <a:r>
                <a:rPr lang="en-US" sz="1925" dirty="0">
                  <a:solidFill>
                    <a:srgbClr val="FFFFFF"/>
                  </a:solidFill>
                  <a:latin typeface="Poppins Bold"/>
                </a:rPr>
                <a:t>   </a:t>
              </a:r>
            </a:p>
            <a:p>
              <a:pPr algn="just">
                <a:lnSpc>
                  <a:spcPts val="2503"/>
                </a:lnSpc>
              </a:pPr>
              <a:r>
                <a:rPr lang="en-US" sz="1925" dirty="0">
                  <a:solidFill>
                    <a:srgbClr val="FFFFFF"/>
                  </a:solidFill>
                  <a:latin typeface="Poppins Bold"/>
                </a:rPr>
                <a:t>         Lembaga lain</a:t>
              </a:r>
            </a:p>
            <a:p>
              <a:pPr algn="just">
                <a:lnSpc>
                  <a:spcPts val="2503"/>
                </a:lnSpc>
              </a:pPr>
              <a:endParaRPr lang="en-US" sz="1925" dirty="0">
                <a:solidFill>
                  <a:srgbClr val="FFFFFF"/>
                </a:solidFill>
                <a:latin typeface="Poppins Bold"/>
              </a:endParaRPr>
            </a:p>
          </p:txBody>
        </p:sp>
        <p:sp>
          <p:nvSpPr>
            <p:cNvPr id="17" name="Freeform 17"/>
            <p:cNvSpPr/>
            <p:nvPr/>
          </p:nvSpPr>
          <p:spPr>
            <a:xfrm>
              <a:off x="0" y="493590"/>
              <a:ext cx="340563" cy="340563"/>
            </a:xfrm>
            <a:custGeom>
              <a:avLst/>
              <a:gdLst/>
              <a:ahLst/>
              <a:cxnLst/>
              <a:rect l="l" t="t" r="r" b="b"/>
              <a:pathLst>
                <a:path w="340563" h="340563">
                  <a:moveTo>
                    <a:pt x="0" y="0"/>
                  </a:moveTo>
                  <a:lnTo>
                    <a:pt x="340563" y="0"/>
                  </a:lnTo>
                  <a:lnTo>
                    <a:pt x="340563" y="340563"/>
                  </a:lnTo>
                  <a:lnTo>
                    <a:pt x="0" y="340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18" name="Freeform 18"/>
            <p:cNvSpPr/>
            <p:nvPr/>
          </p:nvSpPr>
          <p:spPr>
            <a:xfrm>
              <a:off x="35448" y="529038"/>
              <a:ext cx="269667" cy="269667"/>
            </a:xfrm>
            <a:custGeom>
              <a:avLst/>
              <a:gdLst/>
              <a:ahLst/>
              <a:cxnLst/>
              <a:rect l="l" t="t" r="r" b="b"/>
              <a:pathLst>
                <a:path w="269667" h="269667">
                  <a:moveTo>
                    <a:pt x="0" y="0"/>
                  </a:moveTo>
                  <a:lnTo>
                    <a:pt x="269667" y="0"/>
                  </a:lnTo>
                  <a:lnTo>
                    <a:pt x="269667" y="269667"/>
                  </a:lnTo>
                  <a:lnTo>
                    <a:pt x="0" y="2696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19" name="Freeform 19"/>
            <p:cNvSpPr/>
            <p:nvPr/>
          </p:nvSpPr>
          <p:spPr>
            <a:xfrm>
              <a:off x="69524" y="563115"/>
              <a:ext cx="201514" cy="201514"/>
            </a:xfrm>
            <a:custGeom>
              <a:avLst/>
              <a:gdLst/>
              <a:ahLst/>
              <a:cxnLst/>
              <a:rect l="l" t="t" r="r" b="b"/>
              <a:pathLst>
                <a:path w="201514" h="201514">
                  <a:moveTo>
                    <a:pt x="0" y="0"/>
                  </a:moveTo>
                  <a:lnTo>
                    <a:pt x="201515" y="0"/>
                  </a:lnTo>
                  <a:lnTo>
                    <a:pt x="201515" y="201514"/>
                  </a:lnTo>
                  <a:lnTo>
                    <a:pt x="0" y="2015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20" name="Freeform 20"/>
            <p:cNvSpPr/>
            <p:nvPr/>
          </p:nvSpPr>
          <p:spPr>
            <a:xfrm>
              <a:off x="0" y="1439969"/>
              <a:ext cx="340563" cy="340563"/>
            </a:xfrm>
            <a:custGeom>
              <a:avLst/>
              <a:gdLst/>
              <a:ahLst/>
              <a:cxnLst/>
              <a:rect l="l" t="t" r="r" b="b"/>
              <a:pathLst>
                <a:path w="340563" h="340563">
                  <a:moveTo>
                    <a:pt x="0" y="0"/>
                  </a:moveTo>
                  <a:lnTo>
                    <a:pt x="340563" y="0"/>
                  </a:lnTo>
                  <a:lnTo>
                    <a:pt x="340563" y="340563"/>
                  </a:lnTo>
                  <a:lnTo>
                    <a:pt x="0" y="340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21" name="Freeform 21"/>
            <p:cNvSpPr/>
            <p:nvPr/>
          </p:nvSpPr>
          <p:spPr>
            <a:xfrm>
              <a:off x="35448" y="1475417"/>
              <a:ext cx="269667" cy="269667"/>
            </a:xfrm>
            <a:custGeom>
              <a:avLst/>
              <a:gdLst/>
              <a:ahLst/>
              <a:cxnLst/>
              <a:rect l="l" t="t" r="r" b="b"/>
              <a:pathLst>
                <a:path w="269667" h="269667">
                  <a:moveTo>
                    <a:pt x="0" y="0"/>
                  </a:moveTo>
                  <a:lnTo>
                    <a:pt x="269667" y="0"/>
                  </a:lnTo>
                  <a:lnTo>
                    <a:pt x="269667" y="269667"/>
                  </a:lnTo>
                  <a:lnTo>
                    <a:pt x="0" y="2696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22" name="Freeform 22"/>
            <p:cNvSpPr/>
            <p:nvPr/>
          </p:nvSpPr>
          <p:spPr>
            <a:xfrm>
              <a:off x="69524" y="1509494"/>
              <a:ext cx="201514" cy="201514"/>
            </a:xfrm>
            <a:custGeom>
              <a:avLst/>
              <a:gdLst/>
              <a:ahLst/>
              <a:cxnLst/>
              <a:rect l="l" t="t" r="r" b="b"/>
              <a:pathLst>
                <a:path w="201514" h="201514">
                  <a:moveTo>
                    <a:pt x="0" y="0"/>
                  </a:moveTo>
                  <a:lnTo>
                    <a:pt x="201515" y="0"/>
                  </a:lnTo>
                  <a:lnTo>
                    <a:pt x="201515" y="201514"/>
                  </a:lnTo>
                  <a:lnTo>
                    <a:pt x="0" y="2015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sp>
          <p:nvSpPr>
            <p:cNvPr id="23" name="Freeform 23"/>
            <p:cNvSpPr/>
            <p:nvPr/>
          </p:nvSpPr>
          <p:spPr>
            <a:xfrm>
              <a:off x="0" y="1900118"/>
              <a:ext cx="340563" cy="340563"/>
            </a:xfrm>
            <a:custGeom>
              <a:avLst/>
              <a:gdLst/>
              <a:ahLst/>
              <a:cxnLst/>
              <a:rect l="l" t="t" r="r" b="b"/>
              <a:pathLst>
                <a:path w="340563" h="340563">
                  <a:moveTo>
                    <a:pt x="0" y="0"/>
                  </a:moveTo>
                  <a:lnTo>
                    <a:pt x="340563" y="0"/>
                  </a:lnTo>
                  <a:lnTo>
                    <a:pt x="340563" y="340563"/>
                  </a:lnTo>
                  <a:lnTo>
                    <a:pt x="0" y="3405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ID"/>
            </a:p>
          </p:txBody>
        </p:sp>
        <p:sp>
          <p:nvSpPr>
            <p:cNvPr id="24" name="Freeform 24"/>
            <p:cNvSpPr/>
            <p:nvPr/>
          </p:nvSpPr>
          <p:spPr>
            <a:xfrm>
              <a:off x="35448" y="1935567"/>
              <a:ext cx="269667" cy="269667"/>
            </a:xfrm>
            <a:custGeom>
              <a:avLst/>
              <a:gdLst/>
              <a:ahLst/>
              <a:cxnLst/>
              <a:rect l="l" t="t" r="r" b="b"/>
              <a:pathLst>
                <a:path w="269667" h="269667">
                  <a:moveTo>
                    <a:pt x="0" y="0"/>
                  </a:moveTo>
                  <a:lnTo>
                    <a:pt x="269667" y="0"/>
                  </a:lnTo>
                  <a:lnTo>
                    <a:pt x="269667" y="269666"/>
                  </a:lnTo>
                  <a:lnTo>
                    <a:pt x="0" y="269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ID"/>
            </a:p>
          </p:txBody>
        </p:sp>
        <p:sp>
          <p:nvSpPr>
            <p:cNvPr id="25" name="Freeform 25"/>
            <p:cNvSpPr/>
            <p:nvPr/>
          </p:nvSpPr>
          <p:spPr>
            <a:xfrm>
              <a:off x="69524" y="1969643"/>
              <a:ext cx="201514" cy="201514"/>
            </a:xfrm>
            <a:custGeom>
              <a:avLst/>
              <a:gdLst/>
              <a:ahLst/>
              <a:cxnLst/>
              <a:rect l="l" t="t" r="r" b="b"/>
              <a:pathLst>
                <a:path w="201514" h="201514">
                  <a:moveTo>
                    <a:pt x="0" y="0"/>
                  </a:moveTo>
                  <a:lnTo>
                    <a:pt x="201515" y="0"/>
                  </a:lnTo>
                  <a:lnTo>
                    <a:pt x="201515" y="201514"/>
                  </a:lnTo>
                  <a:lnTo>
                    <a:pt x="0" y="2015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ID"/>
            </a:p>
          </p:txBody>
        </p:sp>
      </p:grpSp>
      <p:pic>
        <p:nvPicPr>
          <p:cNvPr id="26" name="Picture 26"/>
          <p:cNvPicPr>
            <a:picLocks noChangeAspect="1"/>
          </p:cNvPicPr>
          <p:nvPr/>
        </p:nvPicPr>
        <p:blipFill>
          <a:blip r:embed="rId16"/>
          <a:srcRect/>
          <a:stretch>
            <a:fillRect/>
          </a:stretch>
        </p:blipFill>
        <p:spPr>
          <a:xfrm rot="-6935948">
            <a:off x="15080684" y="3865519"/>
            <a:ext cx="1488830" cy="2467314"/>
          </a:xfrm>
          <a:prstGeom prst="rect">
            <a:avLst/>
          </a:prstGeom>
        </p:spPr>
      </p:pic>
      <p:sp>
        <p:nvSpPr>
          <p:cNvPr id="27" name="TextBox 27"/>
          <p:cNvSpPr txBox="1"/>
          <p:nvPr/>
        </p:nvSpPr>
        <p:spPr>
          <a:xfrm>
            <a:off x="5193756" y="1433195"/>
            <a:ext cx="12617617" cy="1819910"/>
          </a:xfrm>
          <a:prstGeom prst="rect">
            <a:avLst/>
          </a:prstGeom>
        </p:spPr>
        <p:txBody>
          <a:bodyPr lIns="0" tIns="0" rIns="0" bIns="0" rtlCol="0" anchor="t">
            <a:spAutoFit/>
          </a:bodyPr>
          <a:lstStyle/>
          <a:p>
            <a:pPr algn="just">
              <a:lnSpc>
                <a:spcPts val="2859"/>
              </a:lnSpc>
            </a:pPr>
            <a:r>
              <a:rPr lang="en-US" sz="2199" dirty="0" err="1">
                <a:solidFill>
                  <a:srgbClr val="FFFFFF"/>
                </a:solidFill>
                <a:latin typeface="Poppins Bold"/>
              </a:rPr>
              <a:t>Dalam</a:t>
            </a:r>
            <a:r>
              <a:rPr lang="en-US" sz="2199" dirty="0">
                <a:solidFill>
                  <a:srgbClr val="FFFFFF"/>
                </a:solidFill>
                <a:latin typeface="Poppins Bold"/>
              </a:rPr>
              <a:t> </a:t>
            </a:r>
            <a:r>
              <a:rPr lang="en-US" sz="2199" dirty="0" err="1">
                <a:solidFill>
                  <a:srgbClr val="FFFFFF"/>
                </a:solidFill>
                <a:latin typeface="Poppins Bold"/>
              </a:rPr>
              <a:t>menentukan</a:t>
            </a:r>
            <a:r>
              <a:rPr lang="en-US" sz="2199" dirty="0">
                <a:solidFill>
                  <a:srgbClr val="FFFFFF"/>
                </a:solidFill>
                <a:latin typeface="Poppins Bold"/>
              </a:rPr>
              <a:t> </a:t>
            </a:r>
            <a:r>
              <a:rPr lang="en-US" sz="2199" dirty="0" err="1">
                <a:solidFill>
                  <a:srgbClr val="FFFFFF"/>
                </a:solidFill>
                <a:latin typeface="Poppins Bold"/>
              </a:rPr>
              <a:t>suatu</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merupakan</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maju</a:t>
            </a:r>
            <a:r>
              <a:rPr lang="en-US" sz="2199" dirty="0">
                <a:solidFill>
                  <a:srgbClr val="FFFFFF"/>
                </a:solidFill>
                <a:latin typeface="Poppins Bold"/>
              </a:rPr>
              <a:t> </a:t>
            </a:r>
            <a:r>
              <a:rPr lang="en-US" sz="2199" dirty="0" err="1">
                <a:solidFill>
                  <a:srgbClr val="FFFFFF"/>
                </a:solidFill>
                <a:latin typeface="Poppins Bold"/>
              </a:rPr>
              <a:t>atau</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tertinggal</a:t>
            </a:r>
            <a:r>
              <a:rPr lang="en-US" sz="2199" dirty="0">
                <a:solidFill>
                  <a:srgbClr val="FFFFFF"/>
                </a:solidFill>
                <a:latin typeface="Poppins Bold"/>
              </a:rPr>
              <a:t> </a:t>
            </a:r>
            <a:r>
              <a:rPr lang="en-US" sz="2199" dirty="0" err="1">
                <a:solidFill>
                  <a:srgbClr val="FFFFFF"/>
                </a:solidFill>
                <a:latin typeface="Poppins Bold"/>
              </a:rPr>
              <a:t>didasarkan</a:t>
            </a:r>
            <a:r>
              <a:rPr lang="en-US" sz="2199" dirty="0">
                <a:solidFill>
                  <a:srgbClr val="FFFFFF"/>
                </a:solidFill>
                <a:latin typeface="Poppins Bold"/>
              </a:rPr>
              <a:t> pada </a:t>
            </a:r>
            <a:r>
              <a:rPr lang="en-US" sz="2199" dirty="0" err="1">
                <a:solidFill>
                  <a:srgbClr val="FFFFFF"/>
                </a:solidFill>
                <a:latin typeface="Poppins Bold"/>
              </a:rPr>
              <a:t>perhitungan</a:t>
            </a:r>
            <a:r>
              <a:rPr lang="en-US" sz="2199" dirty="0">
                <a:solidFill>
                  <a:srgbClr val="FFFFFF"/>
                </a:solidFill>
                <a:latin typeface="Poppins Bold"/>
              </a:rPr>
              <a:t> </a:t>
            </a:r>
            <a:r>
              <a:rPr lang="en-US" sz="2199" dirty="0" err="1">
                <a:solidFill>
                  <a:srgbClr val="FFFFFF"/>
                </a:solidFill>
                <a:latin typeface="Poppins Bold"/>
              </a:rPr>
              <a:t>baromater</a:t>
            </a:r>
            <a:r>
              <a:rPr lang="en-US" sz="2199" dirty="0">
                <a:solidFill>
                  <a:srgbClr val="FFFFFF"/>
                </a:solidFill>
                <a:latin typeface="Poppins Bold"/>
              </a:rPr>
              <a:t>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Membangun</a:t>
            </a:r>
            <a:r>
              <a:rPr lang="en-US" sz="2199" dirty="0">
                <a:solidFill>
                  <a:srgbClr val="FFFFFF"/>
                </a:solidFill>
                <a:latin typeface="Poppins Bold"/>
              </a:rPr>
              <a:t> (IDM),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Membangun</a:t>
            </a:r>
            <a:r>
              <a:rPr lang="en-US" sz="2199" dirty="0">
                <a:solidFill>
                  <a:srgbClr val="FFFFFF"/>
                </a:solidFill>
                <a:latin typeface="Poppins Bold"/>
              </a:rPr>
              <a:t> (IDM) </a:t>
            </a:r>
            <a:r>
              <a:rPr lang="en-US" sz="2199" dirty="0" err="1">
                <a:solidFill>
                  <a:srgbClr val="FFFFFF"/>
                </a:solidFill>
                <a:latin typeface="Poppins Bold"/>
              </a:rPr>
              <a:t>adalah</a:t>
            </a:r>
            <a:r>
              <a:rPr lang="en-US" sz="2199" dirty="0">
                <a:solidFill>
                  <a:srgbClr val="FFFFFF"/>
                </a:solidFill>
                <a:latin typeface="Poppins Bold"/>
              </a:rPr>
              <a:t>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komposit</a:t>
            </a:r>
            <a:r>
              <a:rPr lang="en-US" sz="2199" dirty="0">
                <a:solidFill>
                  <a:srgbClr val="FFFFFF"/>
                </a:solidFill>
                <a:latin typeface="Poppins Bold"/>
              </a:rPr>
              <a:t> yang </a:t>
            </a:r>
            <a:r>
              <a:rPr lang="en-US" sz="2199" dirty="0" err="1">
                <a:solidFill>
                  <a:srgbClr val="FFFFFF"/>
                </a:solidFill>
                <a:latin typeface="Poppins Bold"/>
              </a:rPr>
              <a:t>dibentuk</a:t>
            </a:r>
            <a:r>
              <a:rPr lang="en-US" sz="2199" dirty="0">
                <a:solidFill>
                  <a:srgbClr val="FFFFFF"/>
                </a:solidFill>
                <a:latin typeface="Poppins Bold"/>
              </a:rPr>
              <a:t> </a:t>
            </a:r>
            <a:r>
              <a:rPr lang="en-US" sz="2199" dirty="0" err="1">
                <a:solidFill>
                  <a:srgbClr val="FFFFFF"/>
                </a:solidFill>
                <a:latin typeface="Poppins Bold"/>
              </a:rPr>
              <a:t>dari</a:t>
            </a:r>
            <a:r>
              <a:rPr lang="en-US" sz="2199" dirty="0">
                <a:solidFill>
                  <a:srgbClr val="FFFFFF"/>
                </a:solidFill>
                <a:latin typeface="Poppins Bold"/>
              </a:rPr>
              <a:t> 3 </a:t>
            </a:r>
            <a:r>
              <a:rPr lang="en-US" sz="2199" dirty="0" err="1">
                <a:solidFill>
                  <a:srgbClr val="FFFFFF"/>
                </a:solidFill>
                <a:latin typeface="Poppins Bold"/>
              </a:rPr>
              <a:t>jenis</a:t>
            </a:r>
            <a:r>
              <a:rPr lang="en-US" sz="2199" dirty="0">
                <a:solidFill>
                  <a:srgbClr val="FFFFFF"/>
                </a:solidFill>
                <a:latin typeface="Poppins Bold"/>
              </a:rPr>
              <a:t>, </a:t>
            </a:r>
            <a:r>
              <a:rPr lang="en-US" sz="2199" dirty="0" err="1">
                <a:solidFill>
                  <a:srgbClr val="FFFFFF"/>
                </a:solidFill>
                <a:latin typeface="Poppins Bold"/>
              </a:rPr>
              <a:t>yakni</a:t>
            </a:r>
            <a:r>
              <a:rPr lang="en-US" sz="2199" dirty="0">
                <a:solidFill>
                  <a:srgbClr val="FFFFFF"/>
                </a:solidFill>
                <a:latin typeface="Poppins Bold"/>
              </a:rPr>
              <a:t>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Ketahanan</a:t>
            </a:r>
            <a:r>
              <a:rPr lang="en-US" sz="2199" dirty="0">
                <a:solidFill>
                  <a:srgbClr val="FFFFFF"/>
                </a:solidFill>
                <a:latin typeface="Poppins Bold"/>
              </a:rPr>
              <a:t> </a:t>
            </a:r>
            <a:r>
              <a:rPr lang="en-US" sz="2199" dirty="0" err="1">
                <a:solidFill>
                  <a:srgbClr val="FFFFFF"/>
                </a:solidFill>
                <a:latin typeface="Poppins Bold"/>
              </a:rPr>
              <a:t>sosial</a:t>
            </a:r>
            <a:r>
              <a:rPr lang="en-US" sz="2199" dirty="0">
                <a:solidFill>
                  <a:srgbClr val="FFFFFF"/>
                </a:solidFill>
                <a:latin typeface="Poppins Bold"/>
              </a:rPr>
              <a:t>,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Ketahanan</a:t>
            </a:r>
            <a:r>
              <a:rPr lang="en-US" sz="2199" dirty="0">
                <a:solidFill>
                  <a:srgbClr val="FFFFFF"/>
                </a:solidFill>
                <a:latin typeface="Poppins Bold"/>
              </a:rPr>
              <a:t> Ekonomi dan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ketahanan</a:t>
            </a:r>
            <a:r>
              <a:rPr lang="en-US" sz="2199" dirty="0">
                <a:solidFill>
                  <a:srgbClr val="FFFFFF"/>
                </a:solidFill>
                <a:latin typeface="Poppins Bold"/>
              </a:rPr>
              <a:t> </a:t>
            </a:r>
            <a:r>
              <a:rPr lang="en-US" sz="2199" dirty="0" err="1">
                <a:solidFill>
                  <a:srgbClr val="FFFFFF"/>
                </a:solidFill>
                <a:latin typeface="Poppins Bold"/>
              </a:rPr>
              <a:t>Ekologi</a:t>
            </a:r>
            <a:r>
              <a:rPr lang="en-US" sz="2199" dirty="0">
                <a:solidFill>
                  <a:srgbClr val="FFFFFF"/>
                </a:solidFill>
                <a:latin typeface="Poppins Bold"/>
              </a:rPr>
              <a:t>/</a:t>
            </a:r>
            <a:r>
              <a:rPr lang="en-US" sz="2199" dirty="0" err="1">
                <a:solidFill>
                  <a:srgbClr val="FFFFFF"/>
                </a:solidFill>
                <a:latin typeface="Poppins Bold"/>
              </a:rPr>
              <a:t>Lingkungan</a:t>
            </a:r>
            <a:r>
              <a:rPr lang="en-US" sz="2199" dirty="0">
                <a:solidFill>
                  <a:srgbClr val="FFFFFF"/>
                </a:solidFill>
                <a:latin typeface="Poppins Bold"/>
              </a:rPr>
              <a:t>.</a:t>
            </a:r>
          </a:p>
        </p:txBody>
      </p:sp>
      <p:sp>
        <p:nvSpPr>
          <p:cNvPr id="28" name="TextBox 28"/>
          <p:cNvSpPr txBox="1"/>
          <p:nvPr/>
        </p:nvSpPr>
        <p:spPr>
          <a:xfrm>
            <a:off x="12600954" y="478790"/>
            <a:ext cx="5210418" cy="687705"/>
          </a:xfrm>
          <a:prstGeom prst="rect">
            <a:avLst/>
          </a:prstGeom>
        </p:spPr>
        <p:txBody>
          <a:bodyPr lIns="0" tIns="0" rIns="0" bIns="0" rtlCol="0" anchor="t">
            <a:spAutoFit/>
          </a:bodyPr>
          <a:lstStyle/>
          <a:p>
            <a:pPr algn="r">
              <a:lnSpc>
                <a:spcPts val="5084"/>
              </a:lnSpc>
            </a:pPr>
            <a:r>
              <a:rPr lang="en-US" sz="4499" spc="-134" dirty="0" err="1">
                <a:solidFill>
                  <a:srgbClr val="FFFFFF"/>
                </a:solidFill>
                <a:latin typeface="Poppins Bold"/>
              </a:rPr>
              <a:t>Latar</a:t>
            </a:r>
            <a:r>
              <a:rPr lang="en-US" sz="4499" spc="-134" dirty="0">
                <a:solidFill>
                  <a:srgbClr val="FFFFFF"/>
                </a:solidFill>
                <a:latin typeface="Poppins Bold"/>
              </a:rPr>
              <a:t> </a:t>
            </a:r>
            <a:r>
              <a:rPr lang="en-US" sz="4499" spc="-134" dirty="0" err="1">
                <a:solidFill>
                  <a:srgbClr val="FFFFFF"/>
                </a:solidFill>
                <a:latin typeface="Poppins Bold"/>
              </a:rPr>
              <a:t>Belakang</a:t>
            </a:r>
            <a:endParaRPr lang="en-US" sz="4499" spc="-134" dirty="0">
              <a:solidFill>
                <a:srgbClr val="FFFFFF"/>
              </a:solidFill>
              <a:latin typeface="Poppins Bold"/>
            </a:endParaRPr>
          </a:p>
        </p:txBody>
      </p:sp>
      <p:sp>
        <p:nvSpPr>
          <p:cNvPr id="29" name="TextBox 29"/>
          <p:cNvSpPr txBox="1"/>
          <p:nvPr/>
        </p:nvSpPr>
        <p:spPr>
          <a:xfrm>
            <a:off x="10533773" y="4895377"/>
            <a:ext cx="2905942" cy="398073"/>
          </a:xfrm>
          <a:prstGeom prst="rect">
            <a:avLst/>
          </a:prstGeom>
        </p:spPr>
        <p:txBody>
          <a:bodyPr lIns="0" tIns="0" rIns="0" bIns="0" rtlCol="0" anchor="t">
            <a:spAutoFit/>
          </a:bodyPr>
          <a:lstStyle/>
          <a:p>
            <a:pPr algn="just">
              <a:lnSpc>
                <a:spcPts val="3071"/>
              </a:lnSpc>
            </a:pPr>
            <a:r>
              <a:rPr lang="en-US" sz="2581" dirty="0" err="1">
                <a:solidFill>
                  <a:srgbClr val="FFBC00"/>
                </a:solidFill>
                <a:latin typeface="Poppins Bold"/>
              </a:rPr>
              <a:t>Desa</a:t>
            </a:r>
            <a:r>
              <a:rPr lang="en-US" sz="2581" dirty="0">
                <a:solidFill>
                  <a:srgbClr val="FFBC00"/>
                </a:solidFill>
                <a:latin typeface="Poppins Bold"/>
              </a:rPr>
              <a:t> </a:t>
            </a:r>
            <a:r>
              <a:rPr lang="en-US" sz="2581" dirty="0" err="1">
                <a:solidFill>
                  <a:srgbClr val="FFBC00"/>
                </a:solidFill>
                <a:latin typeface="Poppins Bold"/>
              </a:rPr>
              <a:t>Tertinggal</a:t>
            </a:r>
            <a:endParaRPr lang="en-US" sz="2581" dirty="0">
              <a:solidFill>
                <a:srgbClr val="FFBC00"/>
              </a:solidFill>
              <a:latin typeface="Poppins Bold"/>
            </a:endParaRPr>
          </a:p>
        </p:txBody>
      </p:sp>
      <p:sp>
        <p:nvSpPr>
          <p:cNvPr id="30" name="TextBox 30"/>
          <p:cNvSpPr txBox="1"/>
          <p:nvPr/>
        </p:nvSpPr>
        <p:spPr>
          <a:xfrm>
            <a:off x="6162115" y="3522269"/>
            <a:ext cx="11649257" cy="1096010"/>
          </a:xfrm>
          <a:prstGeom prst="rect">
            <a:avLst/>
          </a:prstGeom>
        </p:spPr>
        <p:txBody>
          <a:bodyPr lIns="0" tIns="0" rIns="0" bIns="0" rtlCol="0" anchor="t">
            <a:spAutoFit/>
          </a:bodyPr>
          <a:lstStyle/>
          <a:p>
            <a:pPr algn="just">
              <a:lnSpc>
                <a:spcPts val="2859"/>
              </a:lnSpc>
            </a:pPr>
            <a:r>
              <a:rPr lang="en-US" sz="2199" dirty="0">
                <a:solidFill>
                  <a:srgbClr val="FFFFFF"/>
                </a:solidFill>
                <a:latin typeface="Poppins Bold"/>
              </a:rPr>
              <a:t>Pada </a:t>
            </a:r>
            <a:r>
              <a:rPr lang="en-US" sz="2199" dirty="0" err="1">
                <a:solidFill>
                  <a:srgbClr val="FFFFFF"/>
                </a:solidFill>
                <a:latin typeface="Poppins Bold"/>
              </a:rPr>
              <a:t>dasarnya</a:t>
            </a:r>
            <a:r>
              <a:rPr lang="en-US" sz="2199" dirty="0">
                <a:solidFill>
                  <a:srgbClr val="FFFFFF"/>
                </a:solidFill>
                <a:latin typeface="Poppins Bold"/>
              </a:rPr>
              <a:t> </a:t>
            </a:r>
            <a:r>
              <a:rPr lang="en-US" sz="2199" dirty="0" err="1">
                <a:solidFill>
                  <a:srgbClr val="FFFFFF"/>
                </a:solidFill>
                <a:latin typeface="Poppins Bold"/>
              </a:rPr>
              <a:t>Indeks</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Membangun</a:t>
            </a:r>
            <a:r>
              <a:rPr lang="en-US" sz="2199" dirty="0">
                <a:solidFill>
                  <a:srgbClr val="FFFFFF"/>
                </a:solidFill>
                <a:latin typeface="Poppins Bold"/>
              </a:rPr>
              <a:t> </a:t>
            </a:r>
            <a:r>
              <a:rPr lang="en-US" sz="2199" dirty="0" err="1">
                <a:solidFill>
                  <a:srgbClr val="FFFFFF"/>
                </a:solidFill>
                <a:latin typeface="Poppins Bold"/>
              </a:rPr>
              <a:t>disusun</a:t>
            </a:r>
            <a:r>
              <a:rPr lang="en-US" sz="2199" dirty="0">
                <a:solidFill>
                  <a:srgbClr val="FFFFFF"/>
                </a:solidFill>
                <a:latin typeface="Poppins Bold"/>
              </a:rPr>
              <a:t> </a:t>
            </a:r>
            <a:r>
              <a:rPr lang="en-US" sz="2199" dirty="0" err="1">
                <a:solidFill>
                  <a:srgbClr val="FFFFFF"/>
                </a:solidFill>
                <a:latin typeface="Poppins Bold"/>
              </a:rPr>
              <a:t>untuk</a:t>
            </a:r>
            <a:r>
              <a:rPr lang="en-US" sz="2199" dirty="0">
                <a:solidFill>
                  <a:srgbClr val="FFFFFF"/>
                </a:solidFill>
                <a:latin typeface="Poppins Bold"/>
              </a:rPr>
              <a:t> </a:t>
            </a:r>
            <a:r>
              <a:rPr lang="en-US" sz="2199" dirty="0" err="1">
                <a:solidFill>
                  <a:srgbClr val="FFFFFF"/>
                </a:solidFill>
                <a:latin typeface="Poppins Bold"/>
              </a:rPr>
              <a:t>mendukung</a:t>
            </a:r>
            <a:r>
              <a:rPr lang="en-US" sz="2199" dirty="0">
                <a:solidFill>
                  <a:srgbClr val="FFFFFF"/>
                </a:solidFill>
                <a:latin typeface="Poppins Bold"/>
              </a:rPr>
              <a:t> Upaya </a:t>
            </a:r>
            <a:r>
              <a:rPr lang="en-US" sz="2199" dirty="0" err="1">
                <a:solidFill>
                  <a:srgbClr val="FFFFFF"/>
                </a:solidFill>
                <a:latin typeface="Poppins Bold"/>
              </a:rPr>
              <a:t>Pemerintah</a:t>
            </a:r>
            <a:r>
              <a:rPr lang="en-US" sz="2199" dirty="0">
                <a:solidFill>
                  <a:srgbClr val="FFFFFF"/>
                </a:solidFill>
                <a:latin typeface="Poppins Bold"/>
              </a:rPr>
              <a:t> </a:t>
            </a:r>
            <a:r>
              <a:rPr lang="en-US" sz="2199" dirty="0" err="1">
                <a:solidFill>
                  <a:srgbClr val="FFFFFF"/>
                </a:solidFill>
                <a:latin typeface="Poppins Bold"/>
              </a:rPr>
              <a:t>dalam</a:t>
            </a:r>
            <a:r>
              <a:rPr lang="en-US" sz="2199" dirty="0">
                <a:solidFill>
                  <a:srgbClr val="FFFFFF"/>
                </a:solidFill>
                <a:latin typeface="Poppins Bold"/>
              </a:rPr>
              <a:t> </a:t>
            </a:r>
            <a:r>
              <a:rPr lang="en-US" sz="2199" dirty="0" err="1">
                <a:solidFill>
                  <a:srgbClr val="FFFFFF"/>
                </a:solidFill>
                <a:latin typeface="Poppins Bold"/>
              </a:rPr>
              <a:t>menangani</a:t>
            </a:r>
            <a:r>
              <a:rPr lang="en-US" sz="2199" dirty="0">
                <a:solidFill>
                  <a:srgbClr val="FFFFFF"/>
                </a:solidFill>
                <a:latin typeface="Poppins Bold"/>
              </a:rPr>
              <a:t> </a:t>
            </a:r>
            <a:r>
              <a:rPr lang="en-US" sz="2199" dirty="0" err="1">
                <a:solidFill>
                  <a:srgbClr val="FFFFFF"/>
                </a:solidFill>
                <a:latin typeface="Poppins Bold"/>
              </a:rPr>
              <a:t>pengentasan</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tertinggal</a:t>
            </a:r>
            <a:r>
              <a:rPr lang="en-US" sz="2199" dirty="0">
                <a:solidFill>
                  <a:srgbClr val="FFFFFF"/>
                </a:solidFill>
                <a:latin typeface="Poppins Bold"/>
              </a:rPr>
              <a:t> dan </a:t>
            </a:r>
            <a:r>
              <a:rPr lang="en-US" sz="2199" dirty="0" err="1">
                <a:solidFill>
                  <a:srgbClr val="FFFFFF"/>
                </a:solidFill>
                <a:latin typeface="Poppins Bold"/>
              </a:rPr>
              <a:t>peningkatan</a:t>
            </a:r>
            <a:r>
              <a:rPr lang="en-US" sz="2199" dirty="0">
                <a:solidFill>
                  <a:srgbClr val="FFFFFF"/>
                </a:solidFill>
                <a:latin typeface="Poppins Bold"/>
              </a:rPr>
              <a:t> </a:t>
            </a:r>
            <a:r>
              <a:rPr lang="en-US" sz="2199" dirty="0" err="1">
                <a:solidFill>
                  <a:srgbClr val="FFFFFF"/>
                </a:solidFill>
                <a:latin typeface="Poppins Bold"/>
              </a:rPr>
              <a:t>desa</a:t>
            </a:r>
            <a:r>
              <a:rPr lang="en-US" sz="2199" dirty="0">
                <a:solidFill>
                  <a:srgbClr val="FFFFFF"/>
                </a:solidFill>
                <a:latin typeface="Poppins Bold"/>
              </a:rPr>
              <a:t> </a:t>
            </a:r>
            <a:r>
              <a:rPr lang="en-US" sz="2199" dirty="0" err="1">
                <a:solidFill>
                  <a:srgbClr val="FFFFFF"/>
                </a:solidFill>
                <a:latin typeface="Poppins Bold"/>
              </a:rPr>
              <a:t>mandiri</a:t>
            </a:r>
            <a:r>
              <a:rPr lang="en-US" sz="2199" dirty="0">
                <a:solidFill>
                  <a:srgbClr val="FFFFFF"/>
                </a:solidFill>
                <a:latin typeface="Poppins Bold"/>
              </a:rPr>
              <a:t>. </a:t>
            </a:r>
          </a:p>
        </p:txBody>
      </p:sp>
    </p:spTree>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000"/>
                                        <p:tgtEl>
                                          <p:spTgt spid="27"/>
                                        </p:tgtEl>
                                      </p:cBhvr>
                                    </p:animEffect>
                                    <p:anim calcmode="lin" valueType="num">
                                      <p:cBhvr>
                                        <p:cTn id="25" dur="2000" fill="hold"/>
                                        <p:tgtEl>
                                          <p:spTgt spid="27"/>
                                        </p:tgtEl>
                                        <p:attrNameLst>
                                          <p:attrName>ppt_x</p:attrName>
                                        </p:attrNameLst>
                                      </p:cBhvr>
                                      <p:tavLst>
                                        <p:tav tm="0">
                                          <p:val>
                                            <p:strVal val="#ppt_x"/>
                                          </p:val>
                                        </p:tav>
                                        <p:tav tm="100000">
                                          <p:val>
                                            <p:strVal val="#ppt_x"/>
                                          </p:val>
                                        </p:tav>
                                      </p:tavLst>
                                    </p:anim>
                                    <p:anim calcmode="lin" valueType="num">
                                      <p:cBhvr>
                                        <p:cTn id="26" dur="2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000"/>
                                        <p:tgtEl>
                                          <p:spTgt spid="30"/>
                                        </p:tgtEl>
                                      </p:cBhvr>
                                    </p:animEffect>
                                    <p:anim calcmode="lin" valueType="num">
                                      <p:cBhvr>
                                        <p:cTn id="31" dur="2000" fill="hold"/>
                                        <p:tgtEl>
                                          <p:spTgt spid="30"/>
                                        </p:tgtEl>
                                        <p:attrNameLst>
                                          <p:attrName>ppt_x</p:attrName>
                                        </p:attrNameLst>
                                      </p:cBhvr>
                                      <p:tavLst>
                                        <p:tav tm="0">
                                          <p:val>
                                            <p:strVal val="#ppt_x"/>
                                          </p:val>
                                        </p:tav>
                                        <p:tav tm="100000">
                                          <p:val>
                                            <p:strVal val="#ppt_x"/>
                                          </p:val>
                                        </p:tav>
                                      </p:tavLst>
                                    </p:anim>
                                    <p:anim calcmode="lin" valueType="num">
                                      <p:cBhvr>
                                        <p:cTn id="32" dur="2000" fill="hold"/>
                                        <p:tgtEl>
                                          <p:spTgt spid="30"/>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6"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80">
                                          <p:stCondLst>
                                            <p:cond delay="0"/>
                                          </p:stCondLst>
                                        </p:cTn>
                                        <p:tgtEl>
                                          <p:spTgt spid="29"/>
                                        </p:tgtEl>
                                      </p:cBhvr>
                                    </p:animEffect>
                                    <p:anim calcmode="lin" valueType="num">
                                      <p:cBhvr>
                                        <p:cTn id="3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2" dur="26">
                                          <p:stCondLst>
                                            <p:cond delay="650"/>
                                          </p:stCondLst>
                                        </p:cTn>
                                        <p:tgtEl>
                                          <p:spTgt spid="29"/>
                                        </p:tgtEl>
                                      </p:cBhvr>
                                      <p:to x="100000" y="60000"/>
                                    </p:animScale>
                                    <p:animScale>
                                      <p:cBhvr>
                                        <p:cTn id="43" dur="166" decel="50000">
                                          <p:stCondLst>
                                            <p:cond delay="676"/>
                                          </p:stCondLst>
                                        </p:cTn>
                                        <p:tgtEl>
                                          <p:spTgt spid="29"/>
                                        </p:tgtEl>
                                      </p:cBhvr>
                                      <p:to x="100000" y="100000"/>
                                    </p:animScale>
                                    <p:animScale>
                                      <p:cBhvr>
                                        <p:cTn id="44" dur="26">
                                          <p:stCondLst>
                                            <p:cond delay="1312"/>
                                          </p:stCondLst>
                                        </p:cTn>
                                        <p:tgtEl>
                                          <p:spTgt spid="29"/>
                                        </p:tgtEl>
                                      </p:cBhvr>
                                      <p:to x="100000" y="80000"/>
                                    </p:animScale>
                                    <p:animScale>
                                      <p:cBhvr>
                                        <p:cTn id="45" dur="166" decel="50000">
                                          <p:stCondLst>
                                            <p:cond delay="1338"/>
                                          </p:stCondLst>
                                        </p:cTn>
                                        <p:tgtEl>
                                          <p:spTgt spid="29"/>
                                        </p:tgtEl>
                                      </p:cBhvr>
                                      <p:to x="100000" y="100000"/>
                                    </p:animScale>
                                    <p:animScale>
                                      <p:cBhvr>
                                        <p:cTn id="46" dur="26">
                                          <p:stCondLst>
                                            <p:cond delay="1642"/>
                                          </p:stCondLst>
                                        </p:cTn>
                                        <p:tgtEl>
                                          <p:spTgt spid="29"/>
                                        </p:tgtEl>
                                      </p:cBhvr>
                                      <p:to x="100000" y="90000"/>
                                    </p:animScale>
                                    <p:animScale>
                                      <p:cBhvr>
                                        <p:cTn id="47" dur="166" decel="50000">
                                          <p:stCondLst>
                                            <p:cond delay="1668"/>
                                          </p:stCondLst>
                                        </p:cTn>
                                        <p:tgtEl>
                                          <p:spTgt spid="29"/>
                                        </p:tgtEl>
                                      </p:cBhvr>
                                      <p:to x="100000" y="100000"/>
                                    </p:animScale>
                                    <p:animScale>
                                      <p:cBhvr>
                                        <p:cTn id="48" dur="26">
                                          <p:stCondLst>
                                            <p:cond delay="1808"/>
                                          </p:stCondLst>
                                        </p:cTn>
                                        <p:tgtEl>
                                          <p:spTgt spid="29"/>
                                        </p:tgtEl>
                                      </p:cBhvr>
                                      <p:to x="100000" y="95000"/>
                                    </p:animScale>
                                    <p:animScale>
                                      <p:cBhvr>
                                        <p:cTn id="49" dur="166" decel="50000">
                                          <p:stCondLst>
                                            <p:cond delay="1834"/>
                                          </p:stCondLst>
                                        </p:cTn>
                                        <p:tgtEl>
                                          <p:spTgt spid="29"/>
                                        </p:tgtEl>
                                      </p:cBhvr>
                                      <p:to x="100000" y="100000"/>
                                    </p:animScale>
                                  </p:childTnLst>
                                </p:cTn>
                              </p:par>
                            </p:childTnLst>
                          </p:cTn>
                        </p:par>
                        <p:par>
                          <p:cTn id="50" fill="hold">
                            <p:stCondLst>
                              <p:cond delay="8000"/>
                            </p:stCondLst>
                            <p:childTnLst>
                              <p:par>
                                <p:cTn id="51" presetID="42" presetClass="entr" presetSubtype="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000"/>
                                        <p:tgtEl>
                                          <p:spTgt spid="14"/>
                                        </p:tgtEl>
                                      </p:cBhvr>
                                    </p:animEffect>
                                    <p:anim calcmode="lin" valueType="num">
                                      <p:cBhvr>
                                        <p:cTn id="54" dur="2000" fill="hold"/>
                                        <p:tgtEl>
                                          <p:spTgt spid="14"/>
                                        </p:tgtEl>
                                        <p:attrNameLst>
                                          <p:attrName>ppt_x</p:attrName>
                                        </p:attrNameLst>
                                      </p:cBhvr>
                                      <p:tavLst>
                                        <p:tav tm="0">
                                          <p:val>
                                            <p:strVal val="#ppt_x"/>
                                          </p:val>
                                        </p:tav>
                                        <p:tav tm="100000">
                                          <p:val>
                                            <p:strVal val="#ppt_x"/>
                                          </p:val>
                                        </p:tav>
                                      </p:tavLst>
                                    </p:anim>
                                    <p:anim calcmode="lin" valueType="num">
                                      <p:cBhvr>
                                        <p:cTn id="55" dur="2000" fill="hold"/>
                                        <p:tgtEl>
                                          <p:spTgt spid="14"/>
                                        </p:tgtEl>
                                        <p:attrNameLst>
                                          <p:attrName>ppt_y</p:attrName>
                                        </p:attrNameLst>
                                      </p:cBhvr>
                                      <p:tavLst>
                                        <p:tav tm="0">
                                          <p:val>
                                            <p:strVal val="#ppt_y+.1"/>
                                          </p:val>
                                        </p:tav>
                                        <p:tav tm="100000">
                                          <p:val>
                                            <p:strVal val="#ppt_y"/>
                                          </p:val>
                                        </p:tav>
                                      </p:tavLst>
                                    </p:anim>
                                  </p:childTnLst>
                                </p:cTn>
                              </p:par>
                            </p:childTnLst>
                          </p:cTn>
                        </p:par>
                        <p:par>
                          <p:cTn id="56" fill="hold">
                            <p:stCondLst>
                              <p:cond delay="10000"/>
                            </p:stCondLst>
                            <p:childTnLst>
                              <p:par>
                                <p:cTn id="57" presetID="42"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anim calcmode="lin" valueType="num">
                                      <p:cBhvr>
                                        <p:cTn id="60" dur="2000" fill="hold"/>
                                        <p:tgtEl>
                                          <p:spTgt spid="15"/>
                                        </p:tgtEl>
                                        <p:attrNameLst>
                                          <p:attrName>ppt_x</p:attrName>
                                        </p:attrNameLst>
                                      </p:cBhvr>
                                      <p:tavLst>
                                        <p:tav tm="0">
                                          <p:val>
                                            <p:strVal val="#ppt_x"/>
                                          </p:val>
                                        </p:tav>
                                        <p:tav tm="100000">
                                          <p:val>
                                            <p:strVal val="#ppt_x"/>
                                          </p:val>
                                        </p:tav>
                                      </p:tavLst>
                                    </p:anim>
                                    <p:anim calcmode="lin" valueType="num">
                                      <p:cBhvr>
                                        <p:cTn id="61"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3300</Words>
  <Application>Microsoft Office PowerPoint</Application>
  <PresentationFormat>Custom</PresentationFormat>
  <Paragraphs>275</Paragraphs>
  <Slides>32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Poppins</vt:lpstr>
      <vt:lpstr>Decalotype Heavy Italics</vt:lpstr>
      <vt:lpstr>Arial</vt:lpstr>
      <vt:lpstr>Arial Nova Bold</vt:lpstr>
      <vt:lpstr>Arial Nova</vt:lpstr>
      <vt:lpstr>Abril Fatface</vt:lpstr>
      <vt:lpstr>Arial Bold</vt:lpstr>
      <vt:lpstr>Poppins Bold Italics</vt:lpstr>
      <vt:lpstr>Roboto Bold</vt:lpstr>
      <vt:lpstr>Poppins Semi-Bold</vt:lpstr>
      <vt:lpstr>Poppins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Presentatio_Kadis</dc:title>
  <dc:creator>En Riyadh</dc:creator>
  <cp:lastModifiedBy>En Riyadh</cp:lastModifiedBy>
  <cp:revision>3</cp:revision>
  <dcterms:created xsi:type="dcterms:W3CDTF">2006-08-16T00:00:00Z</dcterms:created>
  <dcterms:modified xsi:type="dcterms:W3CDTF">2023-09-26T11:23:01Z</dcterms:modified>
  <dc:identifier>DAFvWp26T7c</dc:identifier>
</cp:coreProperties>
</file>